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</p:sldMasterIdLst>
  <p:notesMasterIdLst>
    <p:notesMasterId r:id="rId6"/>
  </p:notesMasterIdLst>
  <p:handoutMasterIdLst>
    <p:handoutMasterId r:id="rId7"/>
  </p:handoutMasterIdLst>
  <p:sldIdLst>
    <p:sldId id="260" r:id="rId3"/>
    <p:sldId id="316" r:id="rId4"/>
    <p:sldId id="314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732" autoAdjust="0"/>
  </p:normalViewPr>
  <p:slideViewPr>
    <p:cSldViewPr showGuides="1">
      <p:cViewPr varScale="1">
        <p:scale>
          <a:sx n="73" d="100"/>
          <a:sy n="73" d="100"/>
        </p:scale>
        <p:origin x="732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12/29/2020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1828800"/>
            <a:ext cx="52578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Example for NPRR1057 Discussion</a:t>
            </a:r>
            <a:endParaRPr lang="en-US" sz="2400" b="1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Pamela Shaw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ERCOT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WMS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January 6, 2021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the Revision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This Nodal Protocol Revision Request (NPRR) arose out of an outcome observed with the Panhandle Hub in October, where all Hub Buses within the Hub were de-energized for a portion of the 28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.</a:t>
            </a:r>
          </a:p>
          <a:p>
            <a:endParaRPr lang="en-US" sz="1000" dirty="0"/>
          </a:p>
          <a:p>
            <a:r>
              <a:rPr lang="en-US" sz="2000" dirty="0" smtClean="0"/>
              <a:t>The goals are the NPRR are to:</a:t>
            </a:r>
          </a:p>
          <a:p>
            <a:pPr lvl="1"/>
            <a:r>
              <a:rPr lang="en-US" sz="1800" dirty="0" smtClean="0"/>
              <a:t>Change the Protocols and systems to include the Panhandle 345 kV and Lower </a:t>
            </a:r>
            <a:r>
              <a:rPr lang="en-US" sz="1800" dirty="0"/>
              <a:t>Rio Grande Valley 138/345 kV </a:t>
            </a:r>
            <a:r>
              <a:rPr lang="en-US" sz="1800" dirty="0" smtClean="0"/>
              <a:t>Hubs in Section 6 of the Protocols where the calculation of Locational Marginal Prices (LMPs) for Hubs is discussed; and </a:t>
            </a:r>
          </a:p>
          <a:p>
            <a:pPr lvl="1"/>
            <a:r>
              <a:rPr lang="en-US" sz="1800" dirty="0" smtClean="0"/>
              <a:t>Eliminate unclear, redundant </a:t>
            </a:r>
            <a:r>
              <a:rPr lang="en-US" sz="1800" dirty="0"/>
              <a:t>portions of Hub Real-Time Settlement Point Prices (SPPs) </a:t>
            </a:r>
            <a:r>
              <a:rPr lang="en-US" sz="1800" dirty="0" smtClean="0"/>
              <a:t>formulas.</a:t>
            </a:r>
          </a:p>
          <a:p>
            <a:pPr lvl="1"/>
            <a:endParaRPr lang="en-US" sz="1000" dirty="0"/>
          </a:p>
          <a:p>
            <a:r>
              <a:rPr lang="en-US" sz="2000" dirty="0" smtClean="0"/>
              <a:t>Additional comments were also submitted to clarify how:</a:t>
            </a:r>
          </a:p>
          <a:p>
            <a:pPr lvl="1"/>
            <a:r>
              <a:rPr lang="en-US" sz="1800" dirty="0" smtClean="0"/>
              <a:t>Hub LMPs are used to determine Hub Real-Time SPPs; and </a:t>
            </a:r>
          </a:p>
          <a:p>
            <a:pPr lvl="1"/>
            <a:r>
              <a:rPr lang="en-US" sz="1800" dirty="0" smtClean="0"/>
              <a:t>The de-energized condition is managed for the </a:t>
            </a:r>
            <a:r>
              <a:rPr lang="en-US" sz="1800" dirty="0"/>
              <a:t>ERCOT Hub 345kV Bus </a:t>
            </a:r>
            <a:r>
              <a:rPr lang="en-US" sz="1800" dirty="0" smtClean="0"/>
              <a:t>Average LMP.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582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Current and Proposed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743200"/>
          </a:xfrm>
        </p:spPr>
        <p:txBody>
          <a:bodyPr/>
          <a:lstStyle/>
          <a:p>
            <a:r>
              <a:rPr lang="en-US" sz="1800" dirty="0" smtClean="0"/>
              <a:t>Case:</a:t>
            </a:r>
          </a:p>
          <a:p>
            <a:pPr lvl="1"/>
            <a:r>
              <a:rPr lang="en-US" sz="1800" dirty="0" smtClean="0"/>
              <a:t>Between the 11:20 am and 11:25 am execution of Security-Constrained Economic Dispatch (SCED), all of the Electrical Buses within the Hub become de-energized.</a:t>
            </a:r>
          </a:p>
          <a:p>
            <a:pPr lvl="1"/>
            <a:r>
              <a:rPr lang="en-US" sz="1800" dirty="0" smtClean="0"/>
              <a:t>With the Panhandle </a:t>
            </a:r>
            <a:r>
              <a:rPr lang="en-US" sz="1800" dirty="0"/>
              <a:t>345 kV </a:t>
            </a:r>
            <a:r>
              <a:rPr lang="en-US" sz="1800" dirty="0" smtClean="0"/>
              <a:t>not defined in the Section 6.6.1.5 formula, the LMP is set to $0/MWh when the all the Hub Buses are de-energized.</a:t>
            </a:r>
          </a:p>
          <a:p>
            <a:pPr lvl="1"/>
            <a:r>
              <a:rPr lang="en-US" sz="1800" dirty="0" smtClean="0"/>
              <a:t>The default for the Real-Time SPP calculation is only designed to address the condition when all the Hub Buses are de-energized for the entirety of the 15-minute Settlement Interval.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452763"/>
              </p:ext>
            </p:extLst>
          </p:nvPr>
        </p:nvGraphicFramePr>
        <p:xfrm>
          <a:off x="304800" y="3733800"/>
          <a:ext cx="41148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650"/>
                <a:gridCol w="1009650"/>
                <a:gridCol w="1009650"/>
                <a:gridCol w="10858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SCED Interval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LMP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Settlement Interval Ending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SPP</a:t>
                      </a:r>
                      <a:endParaRPr lang="en-US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11:15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$30/MWh</a:t>
                      </a:r>
                      <a:endParaRPr lang="en-US" sz="12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11:30</a:t>
                      </a:r>
                      <a:endParaRPr lang="en-US" sz="12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$20/MWh</a:t>
                      </a:r>
                      <a:endParaRPr lang="en-US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11:20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$30/MWh</a:t>
                      </a: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11:25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$0/MWh</a:t>
                      </a: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11:30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$0/MWh</a:t>
                      </a:r>
                      <a:endParaRPr lang="en-US" sz="12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11:45</a:t>
                      </a:r>
                      <a:endParaRPr lang="en-US" sz="12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$25/MWh *</a:t>
                      </a:r>
                      <a:endParaRPr lang="en-US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11:35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$0/MWh</a:t>
                      </a: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11:40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$0/MWh</a:t>
                      </a: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333500" y="6019800"/>
            <a:ext cx="6553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* $25/MWh is the price for the </a:t>
            </a:r>
            <a:r>
              <a:rPr lang="en-US" sz="1400" dirty="0">
                <a:solidFill>
                  <a:schemeClr val="tx2"/>
                </a:solidFill>
              </a:rPr>
              <a:t>ERCOT Hub 345kV Bus Average </a:t>
            </a:r>
            <a:r>
              <a:rPr lang="en-US" sz="1400" dirty="0" smtClean="0">
                <a:solidFill>
                  <a:schemeClr val="tx2"/>
                </a:solidFill>
              </a:rPr>
              <a:t>for the example</a:t>
            </a:r>
            <a:endParaRPr lang="en-US" sz="1400" dirty="0">
              <a:solidFill>
                <a:schemeClr val="tx2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480192"/>
              </p:ext>
            </p:extLst>
          </p:nvPr>
        </p:nvGraphicFramePr>
        <p:xfrm>
          <a:off x="4762500" y="3724275"/>
          <a:ext cx="41529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650"/>
                <a:gridCol w="1009650"/>
                <a:gridCol w="1009650"/>
                <a:gridCol w="11239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SCED Interval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LMP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Settlement Interval Ending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SPP</a:t>
                      </a:r>
                      <a:endParaRPr lang="en-US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11:15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$30/MWh</a:t>
                      </a:r>
                      <a:endParaRPr lang="en-US" sz="12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11:30</a:t>
                      </a:r>
                      <a:endParaRPr lang="en-US" sz="12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$28.33/MWh</a:t>
                      </a:r>
                      <a:endParaRPr lang="en-US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11:20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$30/MWh</a:t>
                      </a: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11:25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$25/MWh *</a:t>
                      </a: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11:30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$25/MWh *</a:t>
                      </a:r>
                      <a:endParaRPr lang="en-US" sz="12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11:45</a:t>
                      </a:r>
                      <a:endParaRPr lang="en-US" sz="12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$25/MWh *</a:t>
                      </a:r>
                      <a:endParaRPr lang="en-US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11:35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$25/MWh *</a:t>
                      </a: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11:40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$25/MWh *</a:t>
                      </a: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143000" y="3445461"/>
            <a:ext cx="2286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accent1"/>
                </a:solidFill>
              </a:rPr>
              <a:t>Current</a:t>
            </a:r>
            <a:endParaRPr lang="en-US" sz="1400" b="1" i="1" dirty="0">
              <a:solidFill>
                <a:schemeClr val="accen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62600" y="3416498"/>
            <a:ext cx="2286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accent1"/>
                </a:solidFill>
              </a:rPr>
              <a:t>Proposed</a:t>
            </a:r>
            <a:endParaRPr lang="en-US" sz="14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7637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334</Words>
  <Application>Microsoft Office PowerPoint</Application>
  <PresentationFormat>On-screen Show (4:3)</PresentationFormat>
  <Paragraphs>67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PowerPoint Presentation</vt:lpstr>
      <vt:lpstr>Introduction to the Revision Request</vt:lpstr>
      <vt:lpstr>Example of Current and Proposed Outcomes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2019-10-29T21:07:14Z</dcterms:created>
  <dcterms:modified xsi:type="dcterms:W3CDTF">2020-12-29T16:01:27Z</dcterms:modified>
</cp:coreProperties>
</file>