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7" r:id="rId7"/>
    <p:sldId id="304" r:id="rId8"/>
    <p:sldId id="30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3568" autoAdjust="0"/>
  </p:normalViewPr>
  <p:slideViewPr>
    <p:cSldViewPr showGuides="1">
      <p:cViewPr varScale="1">
        <p:scale>
          <a:sx n="96" d="100"/>
          <a:sy n="96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1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24739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27" y="5909896"/>
            <a:ext cx="942109" cy="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reedy@potomaceconomic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447800"/>
            <a:ext cx="55537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Steve Reedy</a:t>
            </a:r>
          </a:p>
          <a:p>
            <a:r>
              <a:rPr lang="en-US" i="1" dirty="0"/>
              <a:t>Deputy Director, ERCOT IMM</a:t>
            </a:r>
          </a:p>
          <a:p>
            <a:r>
              <a:rPr lang="en-US" i="1" dirty="0">
                <a:hlinkClick r:id="rId3"/>
              </a:rPr>
              <a:t>sreedy@potomaceconomics.com</a:t>
            </a:r>
            <a:r>
              <a:rPr lang="en-US" i="1" dirty="0"/>
              <a:t> </a:t>
            </a:r>
          </a:p>
          <a:p>
            <a:r>
              <a:rPr lang="en-US" i="1" dirty="0"/>
              <a:t>512-225-7139</a:t>
            </a:r>
          </a:p>
          <a:p>
            <a:endParaRPr lang="en-US" i="1" dirty="0"/>
          </a:p>
          <a:p>
            <a:r>
              <a:rPr lang="en-US" dirty="0"/>
              <a:t>CMWG</a:t>
            </a:r>
          </a:p>
          <a:p>
            <a:r>
              <a:rPr lang="en-US" dirty="0"/>
              <a:t>December 17,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– </a:t>
            </a:r>
            <a:br>
              <a:rPr lang="en-US" dirty="0"/>
            </a:br>
            <a:r>
              <a:rPr lang="en-US" dirty="0"/>
              <a:t>Current Transmission Demand “Curves”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66" y="1313712"/>
            <a:ext cx="8534400" cy="4853233"/>
          </a:xfrm>
        </p:spPr>
        <p:txBody>
          <a:bodyPr/>
          <a:lstStyle/>
          <a:p>
            <a:r>
              <a:rPr lang="en-US" sz="2800" dirty="0"/>
              <a:t>Minimum of $2,000 shadow price cap for very small violations of post-contingency constraints:</a:t>
            </a:r>
          </a:p>
          <a:p>
            <a:pPr lvl="1"/>
            <a:r>
              <a:rPr lang="en-US" sz="2400" dirty="0"/>
              <a:t>Can cause price oscillations in constraints with no effective helping resources</a:t>
            </a:r>
          </a:p>
          <a:p>
            <a:pPr lvl="1"/>
            <a:r>
              <a:rPr lang="en-US" sz="2400" dirty="0"/>
              <a:t>Overvalues small violations</a:t>
            </a:r>
          </a:p>
          <a:p>
            <a:r>
              <a:rPr lang="en-US" sz="2800" dirty="0"/>
              <a:t>Maximum of $5,000 shadow price cap for very large violations of post-contingency constraints:</a:t>
            </a:r>
          </a:p>
          <a:p>
            <a:pPr lvl="1"/>
            <a:r>
              <a:rPr lang="en-US" sz="2400" dirty="0"/>
              <a:t>Undervalues large violations.</a:t>
            </a:r>
          </a:p>
          <a:p>
            <a:pPr lvl="1"/>
            <a:r>
              <a:rPr lang="en-US" sz="2400" dirty="0"/>
              <a:t>ERCOT implements out of market actions at ~125%, best to take all possible market actions before then.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AE376-DA96-4CF5-8245-19BD412A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Improvement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8F048-4210-49C0-ADB3-BBB7D77C0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All for post-contingency constraints </a:t>
            </a:r>
          </a:p>
          <a:p>
            <a:pPr lvl="1"/>
            <a:r>
              <a:rPr lang="en-US" sz="2400" dirty="0"/>
              <a:t>BASECASE constraint shadow price cap to remain as-is at $9,251/MW</a:t>
            </a:r>
          </a:p>
          <a:p>
            <a:r>
              <a:rPr lang="en-US" sz="2800" dirty="0"/>
              <a:t>Constraint flow from 100%-102% - Shadow price cap set as curve, starting at $500/MW and increasing linearly to current shadow price cap (depends on voltage level and whether deemed irresolvable)</a:t>
            </a:r>
          </a:p>
          <a:p>
            <a:r>
              <a:rPr lang="en-US" sz="2800" dirty="0"/>
              <a:t>Flow 120%+ - Shadow price cap set at $9,251/MW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C41FD-DFAA-4A90-A477-6D7539642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4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AE376-DA96-4CF5-8245-19BD412A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8F048-4210-49C0-ADB3-BBB7D77C0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Example for 345kV contingency constraint not deemed irresolvable: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C41FD-DFAA-4A90-A477-6D7539642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00400" y="5045062"/>
            <a:ext cx="4953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200400" y="2225662"/>
            <a:ext cx="0" cy="2819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95735" y="549806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Contingency constraint flow as a percentage of limit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135" y="198174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Shadow price cap ($/MW)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05625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100%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505625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102%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505625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120%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43200" y="445355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500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84580" y="349686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4,500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04796" y="256446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9,251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5965685"/>
            <a:ext cx="3652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*not to scale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195735" y="3635361"/>
            <a:ext cx="995265" cy="956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198776" y="3635360"/>
            <a:ext cx="25908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789576" y="2702959"/>
            <a:ext cx="0" cy="93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789576" y="2702959"/>
            <a:ext cx="11352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5390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96ED3D71CF7843990EB0E78CAE3BBD" ma:contentTypeVersion="12" ma:contentTypeDescription="Create a new document." ma:contentTypeScope="" ma:versionID="bed17ddc7587130ca76e41a939424935">
  <xsd:schema xmlns:xsd="http://www.w3.org/2001/XMLSchema" xmlns:xs="http://www.w3.org/2001/XMLSchema" xmlns:p="http://schemas.microsoft.com/office/2006/metadata/properties" xmlns:ns3="c69c2f02-b800-4144-bb93-ac24eeeed3b6" xmlns:ns4="09253589-452d-4176-a5f8-d91d894cbf31" targetNamespace="http://schemas.microsoft.com/office/2006/metadata/properties" ma:root="true" ma:fieldsID="13bc1db9c0b80910fa6ccdf5e000b10d" ns3:_="" ns4:_="">
    <xsd:import namespace="c69c2f02-b800-4144-bb93-ac24eeeed3b6"/>
    <xsd:import namespace="09253589-452d-4176-a5f8-d91d894cbf3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9c2f02-b800-4144-bb93-ac24eeee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53589-452d-4176-a5f8-d91d894cb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2EA447-5B6E-4872-BA2E-D73E6EECB9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9c2f02-b800-4144-bb93-ac24eeeed3b6"/>
    <ds:schemaRef ds:uri="09253589-452d-4176-a5f8-d91d894cb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schemas.openxmlformats.org/package/2006/metadata/core-properties"/>
    <ds:schemaRef ds:uri="c69c2f02-b800-4144-bb93-ac24eeeed3b6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09253589-452d-4176-a5f8-d91d894cbf3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7623</TotalTime>
  <Words>210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Inside pages</vt:lpstr>
      <vt:lpstr>PowerPoint Presentation</vt:lpstr>
      <vt:lpstr>Problem Statement –  Current Transmission Demand “Curves”</vt:lpstr>
      <vt:lpstr>Proposed Improvement  </vt:lpstr>
      <vt:lpstr>Proposal - Example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Steve Reedy</cp:lastModifiedBy>
  <cp:revision>150</cp:revision>
  <cp:lastPrinted>2016-01-21T20:53:15Z</cp:lastPrinted>
  <dcterms:created xsi:type="dcterms:W3CDTF">2016-01-21T15:20:31Z</dcterms:created>
  <dcterms:modified xsi:type="dcterms:W3CDTF">2020-12-11T20:46:00Z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0x010100E396ED3D71CF7843990EB0E78CAE3BBD</vt:lpwstr>
  </property>
</Properties>
</file>