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6" r:id="rId3"/>
    <p:sldId id="268" r:id="rId4"/>
    <p:sldId id="269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294" autoAdjust="0"/>
    <p:restoredTop sz="96586" autoAdjust="0"/>
  </p:normalViewPr>
  <p:slideViewPr>
    <p:cSldViewPr snapToGrid="0">
      <p:cViewPr varScale="1">
        <p:scale>
          <a:sx n="102" d="100"/>
          <a:sy n="102" d="100"/>
        </p:scale>
        <p:origin x="714" y="114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-1362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20024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22454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82361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1813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51853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1/5/2021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64321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1/5/2021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3423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1/5/2021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54772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1/5/2021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1048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1/5/2021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65047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1/5/2021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0567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3D0D46-40A3-4597-A497-A5F10193839D}" type="datetimeFigureOut">
              <a:rPr lang="en-US" smtClean="0"/>
              <a:t>1/5/2021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2967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Operations Working Group	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94503" y="3611870"/>
            <a:ext cx="9144000" cy="1655762"/>
          </a:xfrm>
        </p:spPr>
        <p:txBody>
          <a:bodyPr>
            <a:normAutofit lnSpcReduction="10000"/>
          </a:bodyPr>
          <a:lstStyle/>
          <a:p>
            <a:r>
              <a:rPr lang="en-US" dirty="0"/>
              <a:t>Chair- Rickey Floyd</a:t>
            </a:r>
          </a:p>
          <a:p>
            <a:r>
              <a:rPr lang="en-US" dirty="0"/>
              <a:t>Vice-Chair- Shawn McCreary</a:t>
            </a:r>
          </a:p>
          <a:p>
            <a:r>
              <a:rPr lang="en-US" dirty="0"/>
              <a:t>HITE List Sub-Chair – </a:t>
            </a:r>
            <a:r>
              <a:rPr lang="en-US" dirty="0" err="1"/>
              <a:t>Pushkar</a:t>
            </a:r>
            <a:r>
              <a:rPr lang="en-US" dirty="0"/>
              <a:t> </a:t>
            </a:r>
            <a:r>
              <a:rPr lang="en-US" dirty="0" err="1"/>
              <a:t>Chhajed</a:t>
            </a:r>
            <a:endParaRPr lang="en-US" dirty="0"/>
          </a:p>
          <a:p>
            <a:r>
              <a:rPr lang="en-US" dirty="0" smtClean="0"/>
              <a:t>01/07/2021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3565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6925" y="160026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en-US" sz="3200" dirty="0" smtClean="0"/>
              <a:t>NOGRR219 Related to NPRR1045</a:t>
            </a:r>
            <a:br>
              <a:rPr lang="en-US" sz="3200" dirty="0" smtClean="0"/>
            </a:br>
            <a:r>
              <a:rPr lang="en-US" sz="2800" dirty="0"/>
              <a:t>Transmission Operator Definition and Designation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70836" y="1631692"/>
            <a:ext cx="11751446" cy="5132789"/>
          </a:xfrm>
        </p:spPr>
        <p:txBody>
          <a:bodyPr>
            <a:normAutofit/>
          </a:bodyPr>
          <a:lstStyle/>
          <a:p>
            <a:pPr marL="457200" lvl="1" indent="0" algn="just">
              <a:buNone/>
            </a:pPr>
            <a:endParaRPr lang="en-US" dirty="0" smtClean="0"/>
          </a:p>
          <a:p>
            <a:pPr lvl="1" algn="just"/>
            <a:r>
              <a:rPr lang="en-US" dirty="0" smtClean="0"/>
              <a:t>ERCOT presented revised comments for both items</a:t>
            </a:r>
          </a:p>
          <a:p>
            <a:pPr lvl="1" algn="just"/>
            <a:r>
              <a:rPr lang="en-US" dirty="0" smtClean="0"/>
              <a:t>There were no objections to the proposed revisions</a:t>
            </a:r>
          </a:p>
          <a:p>
            <a:pPr lvl="1" algn="just"/>
            <a:r>
              <a:rPr lang="en-US" dirty="0" smtClean="0"/>
              <a:t>OWG endorses comments </a:t>
            </a:r>
          </a:p>
          <a:p>
            <a:pPr marL="457200" lvl="1" indent="0" algn="just">
              <a:buNone/>
            </a:pPr>
            <a:endParaRPr lang="en-US" dirty="0" smtClean="0"/>
          </a:p>
          <a:p>
            <a:pPr marL="457200" lvl="1" indent="0" algn="just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9481639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42704"/>
            <a:ext cx="10515600" cy="1325563"/>
          </a:xfrm>
        </p:spPr>
        <p:txBody>
          <a:bodyPr/>
          <a:lstStyle/>
          <a:p>
            <a:r>
              <a:rPr lang="en-US" dirty="0" smtClean="0"/>
              <a:t>NOGRR215 – Limited Use of RAS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70252"/>
            <a:ext cx="10515600" cy="4351338"/>
          </a:xfrm>
        </p:spPr>
        <p:txBody>
          <a:bodyPr>
            <a:normAutofit/>
          </a:bodyPr>
          <a:lstStyle/>
          <a:p>
            <a:r>
              <a:rPr lang="en-US" dirty="0" smtClean="0"/>
              <a:t>Remains tabled at OWG</a:t>
            </a:r>
          </a:p>
          <a:p>
            <a:r>
              <a:rPr lang="en-US" dirty="0" smtClean="0"/>
              <a:t>Joint meeting with CMWG is scheduled for 01/11/2021 to discuss any new comment that may be submitted</a:t>
            </a:r>
          </a:p>
          <a:p>
            <a:endParaRPr lang="en-US" dirty="0" smtClean="0"/>
          </a:p>
          <a:p>
            <a:endParaRPr lang="en-US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56939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3057" y="207391"/>
            <a:ext cx="10515600" cy="801278"/>
          </a:xfrm>
        </p:spPr>
        <p:txBody>
          <a:bodyPr/>
          <a:lstStyle/>
          <a:p>
            <a:pPr algn="ctr"/>
            <a:r>
              <a:rPr lang="en-US" dirty="0" smtClean="0"/>
              <a:t>Additional Open Items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62342028"/>
              </p:ext>
            </p:extLst>
          </p:nvPr>
        </p:nvGraphicFramePr>
        <p:xfrm>
          <a:off x="1564845" y="1574277"/>
          <a:ext cx="9012025" cy="1313976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4685126"/>
                <a:gridCol w="3027218"/>
                <a:gridCol w="1299681"/>
              </a:tblGrid>
              <a:tr h="1313976">
                <a:tc>
                  <a:txBody>
                    <a:bodyPr/>
                    <a:lstStyle/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TAC Assignment:  Reliability considerations regarding Outage Activity Related to Operating Condition Notice (OCN)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5720" marR="45720" marT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OWG review Operating Guides to confirm consistent after WMS/WMWG review the issues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5720" marR="45720" marT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07/11/2019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25420785"/>
              </p:ext>
            </p:extLst>
          </p:nvPr>
        </p:nvGraphicFramePr>
        <p:xfrm>
          <a:off x="1564845" y="4913694"/>
          <a:ext cx="9012025" cy="1513205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5467551"/>
                <a:gridCol w="2244793"/>
                <a:gridCol w="1299681"/>
              </a:tblGrid>
              <a:tr h="1447388">
                <a:tc>
                  <a:txBody>
                    <a:bodyPr/>
                    <a:lstStyle/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Develop Methodology for ESR and below studies as requested by Battery Energy Storage Task Force (BESTF)  </a:t>
                      </a:r>
                    </a:p>
                    <a:p>
                      <a:pPr marL="342900" marR="0" lvl="0" indent="-34290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Outage Coordination Studies – OWG </a:t>
                      </a:r>
                    </a:p>
                    <a:p>
                      <a:pPr marL="342900" marR="0" lvl="0" indent="-34290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Operational Studies – PLWG/OWG</a:t>
                      </a:r>
                    </a:p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Transmission Planning Studies – PLWG/OWG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5720" marR="45720" marT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 smtClean="0">
                          <a:solidFill>
                            <a:schemeClr val="tx1"/>
                          </a:solidFill>
                          <a:effectLst/>
                        </a:rPr>
                        <a:t>OWG/PLWG</a:t>
                      </a:r>
                    </a:p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 smtClean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OWG endorsed the BESTF</a:t>
                      </a:r>
                      <a:r>
                        <a:rPr lang="en-US" sz="1800" baseline="0" dirty="0" smtClean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comments on 6/4/2020</a:t>
                      </a:r>
                      <a:endParaRPr lang="en-US" sz="18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5720" marR="45720" marT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03/05/2020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67115190"/>
              </p:ext>
            </p:extLst>
          </p:nvPr>
        </p:nvGraphicFramePr>
        <p:xfrm>
          <a:off x="1564845" y="2997622"/>
          <a:ext cx="9012025" cy="1806702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6136854"/>
                <a:gridCol w="1575490"/>
                <a:gridCol w="1299681"/>
              </a:tblGrid>
              <a:tr h="0">
                <a:tc>
                  <a:txBody>
                    <a:bodyPr/>
                    <a:lstStyle/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Southern Cross Directives </a:t>
                      </a:r>
                      <a:r>
                        <a:rPr lang="en-US" sz="1800" dirty="0" smtClean="0">
                          <a:solidFill>
                            <a:schemeClr val="tx1"/>
                          </a:solidFill>
                          <a:effectLst/>
                        </a:rPr>
                        <a:t>-</a:t>
                      </a:r>
                      <a:r>
                        <a:rPr lang="en-US" sz="1800" baseline="0" dirty="0" smtClean="0">
                          <a:solidFill>
                            <a:schemeClr val="tx1"/>
                          </a:solidFill>
                          <a:effectLst/>
                        </a:rPr>
                        <a:t> </a:t>
                      </a:r>
                      <a:r>
                        <a:rPr lang="en-US" sz="1800" dirty="0" smtClean="0">
                          <a:solidFill>
                            <a:schemeClr val="tx1"/>
                          </a:solidFill>
                          <a:effectLst/>
                        </a:rPr>
                        <a:t>Directive </a:t>
                      </a: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9, Ancillary Services</a:t>
                      </a:r>
                    </a:p>
                    <a:p>
                      <a:pPr marL="342900" marR="0" lvl="0" indent="-34290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Issues related to study of frequency overshoot and LRs UFR setting</a:t>
                      </a:r>
                    </a:p>
                    <a:p>
                      <a:pPr marL="342900" marR="0" lvl="0" indent="-34290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Margin between min RRS Procurement &amp; Contingency Reserve Requirements</a:t>
                      </a:r>
                    </a:p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Address issues related to NSRS and Regulation Service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5720" marR="45720" marT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ROS </a:t>
                      </a:r>
                    </a:p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</a:p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DWG</a:t>
                      </a:r>
                    </a:p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OWG/PDCWG</a:t>
                      </a:r>
                    </a:p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</a:p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PDCWG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5720" marR="45720" marT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03/07/2019</a:t>
                      </a:r>
                    </a:p>
                    <a:p>
                      <a:pPr marL="0" marR="0" algn="l" hangingPunct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524557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3148</TotalTime>
  <Words>177</Words>
  <Application>Microsoft Office PowerPoint</Application>
  <PresentationFormat>Widescreen</PresentationFormat>
  <Paragraphs>37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0" baseType="lpstr">
      <vt:lpstr>Arial</vt:lpstr>
      <vt:lpstr>Calibri</vt:lpstr>
      <vt:lpstr>Calibri Light</vt:lpstr>
      <vt:lpstr>Symbol</vt:lpstr>
      <vt:lpstr>Times New Roman</vt:lpstr>
      <vt:lpstr>Office Theme</vt:lpstr>
      <vt:lpstr>Operations Working Group </vt:lpstr>
      <vt:lpstr>NOGRR219 Related to NPRR1045 Transmission Operator Definition and Designation</vt:lpstr>
      <vt:lpstr>NOGRR215 – Limited Use of RAS</vt:lpstr>
      <vt:lpstr>Additional Open Items</vt:lpstr>
    </vt:vector>
  </TitlesOfParts>
  <Company>Garland Power &amp; Light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Operations Working Group</dc:title>
  <dc:creator>Carter, Matt</dc:creator>
  <cp:lastModifiedBy>Floyd, Rickey</cp:lastModifiedBy>
  <cp:revision>206</cp:revision>
  <dcterms:created xsi:type="dcterms:W3CDTF">2017-05-03T20:12:06Z</dcterms:created>
  <dcterms:modified xsi:type="dcterms:W3CDTF">2021-01-05T20:22:33Z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722B413E-14ED-44AB-BA37-C0F7103B7B0E</vt:lpwstr>
  </property>
  <property fmtid="{D5CDD505-2E9C-101B-9397-08002B2CF9AE}" pid="3" name="ArticulatePath">
    <vt:lpwstr>Presentation1</vt:lpwstr>
  </property>
</Properties>
</file>

<file path=docProps/thumbnail.jpeg>
</file>