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sldIdLst>
    <p:sldId id="259" r:id="rId5"/>
    <p:sldId id="336" r:id="rId6"/>
    <p:sldId id="370" r:id="rId7"/>
    <p:sldId id="371" r:id="rId8"/>
    <p:sldId id="377" r:id="rId9"/>
    <p:sldId id="372" r:id="rId10"/>
    <p:sldId id="378" r:id="rId11"/>
    <p:sldId id="379" r:id="rId12"/>
    <p:sldId id="380" r:id="rId13"/>
    <p:sldId id="381" r:id="rId14"/>
    <p:sldId id="376" r:id="rId15"/>
    <p:sldId id="350" r:id="rId16"/>
    <p:sldId id="368" r:id="rId1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27" autoAdjust="0"/>
    <p:restoredTop sz="94689" autoAdjust="0"/>
  </p:normalViewPr>
  <p:slideViewPr>
    <p:cSldViewPr>
      <p:cViewPr varScale="1">
        <p:scale>
          <a:sx n="86" d="100"/>
          <a:sy n="86" d="100"/>
        </p:scale>
        <p:origin x="387" y="5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15" tIns="47107" rIns="94215" bIns="47107"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15" tIns="47107" rIns="94215" bIns="47107" rtlCol="0"/>
          <a:lstStyle>
            <a:lvl1pPr algn="r">
              <a:defRPr sz="1200"/>
            </a:lvl1pPr>
          </a:lstStyle>
          <a:p>
            <a:fld id="{FD72825D-FAD1-44C9-A936-D3B05620559B}" type="datetimeFigureOut">
              <a:rPr lang="en-US" smtClean="0"/>
              <a:t>1/4/2021</a:t>
            </a:fld>
            <a:endParaRPr lang="en-US" dirty="0"/>
          </a:p>
        </p:txBody>
      </p:sp>
      <p:sp>
        <p:nvSpPr>
          <p:cNvPr id="4" name="Slide Image Placeholder 3"/>
          <p:cNvSpPr>
            <a:spLocks noGrp="1" noRot="1" noChangeAspect="1"/>
          </p:cNvSpPr>
          <p:nvPr>
            <p:ph type="sldImg" idx="2"/>
          </p:nvPr>
        </p:nvSpPr>
        <p:spPr>
          <a:xfrm>
            <a:off x="1439863" y="1173163"/>
            <a:ext cx="4222750" cy="3168650"/>
          </a:xfrm>
          <a:prstGeom prst="rect">
            <a:avLst/>
          </a:prstGeom>
          <a:noFill/>
          <a:ln w="12700">
            <a:solidFill>
              <a:prstClr val="black"/>
            </a:solidFill>
          </a:ln>
        </p:spPr>
        <p:txBody>
          <a:bodyPr vert="horz" lIns="94215" tIns="47107" rIns="94215" bIns="47107"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15" tIns="47107" rIns="94215" bIns="471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15" tIns="47107" rIns="94215"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15" tIns="47107" rIns="94215" bIns="47107" rtlCol="0" anchor="b"/>
          <a:lstStyle>
            <a:lvl1pPr algn="r">
              <a:defRPr sz="1200"/>
            </a:lvl1pPr>
          </a:lstStyle>
          <a:p>
            <a:fld id="{8173BF9B-2C3B-43FA-A144-61917F5B4573}" type="slidenum">
              <a:rPr lang="en-US" smtClean="0"/>
              <a:t>‹#›</a:t>
            </a:fld>
            <a:endParaRPr lang="en-US" dirty="0"/>
          </a:p>
        </p:txBody>
      </p:sp>
    </p:spTree>
    <p:extLst>
      <p:ext uri="{BB962C8B-B14F-4D97-AF65-F5344CB8AC3E}">
        <p14:creationId xmlns:p14="http://schemas.microsoft.com/office/powerpoint/2010/main" val="2273604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a:t>
            </a:fld>
            <a:endParaRPr lang="en-US" dirty="0"/>
          </a:p>
        </p:txBody>
      </p:sp>
    </p:spTree>
    <p:extLst>
      <p:ext uri="{BB962C8B-B14F-4D97-AF65-F5344CB8AC3E}">
        <p14:creationId xmlns:p14="http://schemas.microsoft.com/office/powerpoint/2010/main" val="2191562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10</a:t>
            </a:fld>
            <a:endParaRPr lang="en-US" dirty="0"/>
          </a:p>
        </p:txBody>
      </p:sp>
    </p:spTree>
    <p:extLst>
      <p:ext uri="{BB962C8B-B14F-4D97-AF65-F5344CB8AC3E}">
        <p14:creationId xmlns:p14="http://schemas.microsoft.com/office/powerpoint/2010/main" val="2629829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11</a:t>
            </a:fld>
            <a:endParaRPr lang="en-US" dirty="0"/>
          </a:p>
        </p:txBody>
      </p:sp>
    </p:spTree>
    <p:extLst>
      <p:ext uri="{BB962C8B-B14F-4D97-AF65-F5344CB8AC3E}">
        <p14:creationId xmlns:p14="http://schemas.microsoft.com/office/powerpoint/2010/main" val="3258350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12</a:t>
            </a:fld>
            <a:endParaRPr lang="en-US" dirty="0"/>
          </a:p>
        </p:txBody>
      </p:sp>
    </p:spTree>
    <p:extLst>
      <p:ext uri="{BB962C8B-B14F-4D97-AF65-F5344CB8AC3E}">
        <p14:creationId xmlns:p14="http://schemas.microsoft.com/office/powerpoint/2010/main" val="2216798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13</a:t>
            </a:fld>
            <a:endParaRPr lang="en-US" dirty="0"/>
          </a:p>
        </p:txBody>
      </p:sp>
    </p:spTree>
    <p:extLst>
      <p:ext uri="{BB962C8B-B14F-4D97-AF65-F5344CB8AC3E}">
        <p14:creationId xmlns:p14="http://schemas.microsoft.com/office/powerpoint/2010/main" val="124461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2</a:t>
            </a:fld>
            <a:endParaRPr lang="en-US" dirty="0"/>
          </a:p>
        </p:txBody>
      </p:sp>
    </p:spTree>
    <p:extLst>
      <p:ext uri="{BB962C8B-B14F-4D97-AF65-F5344CB8AC3E}">
        <p14:creationId xmlns:p14="http://schemas.microsoft.com/office/powerpoint/2010/main" val="3492288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3</a:t>
            </a:fld>
            <a:endParaRPr lang="en-US" dirty="0"/>
          </a:p>
        </p:txBody>
      </p:sp>
    </p:spTree>
    <p:extLst>
      <p:ext uri="{BB962C8B-B14F-4D97-AF65-F5344CB8AC3E}">
        <p14:creationId xmlns:p14="http://schemas.microsoft.com/office/powerpoint/2010/main" val="343256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4</a:t>
            </a:fld>
            <a:endParaRPr lang="en-US" dirty="0"/>
          </a:p>
        </p:txBody>
      </p:sp>
    </p:spTree>
    <p:extLst>
      <p:ext uri="{BB962C8B-B14F-4D97-AF65-F5344CB8AC3E}">
        <p14:creationId xmlns:p14="http://schemas.microsoft.com/office/powerpoint/2010/main" val="933095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5</a:t>
            </a:fld>
            <a:endParaRPr lang="en-US" dirty="0"/>
          </a:p>
        </p:txBody>
      </p:sp>
    </p:spTree>
    <p:extLst>
      <p:ext uri="{BB962C8B-B14F-4D97-AF65-F5344CB8AC3E}">
        <p14:creationId xmlns:p14="http://schemas.microsoft.com/office/powerpoint/2010/main" val="3536818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6</a:t>
            </a:fld>
            <a:endParaRPr lang="en-US" dirty="0"/>
          </a:p>
        </p:txBody>
      </p:sp>
    </p:spTree>
    <p:extLst>
      <p:ext uri="{BB962C8B-B14F-4D97-AF65-F5344CB8AC3E}">
        <p14:creationId xmlns:p14="http://schemas.microsoft.com/office/powerpoint/2010/main" val="3727081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7</a:t>
            </a:fld>
            <a:endParaRPr lang="en-US" dirty="0"/>
          </a:p>
        </p:txBody>
      </p:sp>
    </p:spTree>
    <p:extLst>
      <p:ext uri="{BB962C8B-B14F-4D97-AF65-F5344CB8AC3E}">
        <p14:creationId xmlns:p14="http://schemas.microsoft.com/office/powerpoint/2010/main" val="459294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8</a:t>
            </a:fld>
            <a:endParaRPr lang="en-US" dirty="0"/>
          </a:p>
        </p:txBody>
      </p:sp>
    </p:spTree>
    <p:extLst>
      <p:ext uri="{BB962C8B-B14F-4D97-AF65-F5344CB8AC3E}">
        <p14:creationId xmlns:p14="http://schemas.microsoft.com/office/powerpoint/2010/main" val="1168148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9</a:t>
            </a:fld>
            <a:endParaRPr lang="en-US" dirty="0"/>
          </a:p>
        </p:txBody>
      </p:sp>
    </p:spTree>
    <p:extLst>
      <p:ext uri="{BB962C8B-B14F-4D97-AF65-F5344CB8AC3E}">
        <p14:creationId xmlns:p14="http://schemas.microsoft.com/office/powerpoint/2010/main" val="2654251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183F5E-3ADC-4CE5-8041-4C3A0233CC76}" type="datetime1">
              <a:rPr lang="en-US" smtClean="0"/>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29184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EE5EB4-A191-47EE-BD06-BE5B459ABE80}" type="datetime1">
              <a:rPr lang="en-US" smtClean="0"/>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3479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D63209-67EC-4E7B-B19A-BDED719BBEBD}" type="datetime1">
              <a:rPr lang="en-US" smtClean="0"/>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59582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75A2D-61BE-4B96-BB08-2EAD9480EE66}" type="datetime1">
              <a:rPr lang="en-US" smtClean="0"/>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079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258B2F-41D8-423A-82E4-B6E87B957319}" type="datetime1">
              <a:rPr lang="en-US" smtClean="0"/>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70128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6B79E7-7BD7-475C-90B1-81FD037F457D}" type="datetime1">
              <a:rPr lang="en-US" smtClean="0"/>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1463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BDB68B-1312-402E-8455-965818B9FAA8}" type="datetime1">
              <a:rPr lang="en-US" smtClean="0"/>
              <a:t>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1662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3F37B4-1CDD-4BEC-AF95-9BAEFEC07B09}" type="datetime1">
              <a:rPr lang="en-US" smtClean="0"/>
              <a:t>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65955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759B5-3B98-49EF-9094-E3544B9F128F}" type="datetime1">
              <a:rPr lang="en-US" smtClean="0"/>
              <a:t>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0410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3B66AE-88FD-4D7B-A61B-7F993FE56FAF}" type="datetime1">
              <a:rPr lang="en-US" smtClean="0"/>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20609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0AF9F9-5031-47D2-A525-1C1A79309028}" type="datetime1">
              <a:rPr lang="en-US" smtClean="0"/>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55508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732A0-8885-4CB8-B835-73C3A1F38C0D}" type="datetime1">
              <a:rPr lang="en-US" smtClean="0"/>
              <a:t>1/4/2021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E6DEE-B277-412F-8503-2977301076E2}" type="slidenum">
              <a:rPr lang="en-US" smtClean="0"/>
              <a:t>‹#›</a:t>
            </a:fld>
            <a:endParaRPr lang="en-US" dirty="0"/>
          </a:p>
        </p:txBody>
      </p:sp>
    </p:spTree>
    <p:extLst>
      <p:ext uri="{BB962C8B-B14F-4D97-AF65-F5344CB8AC3E}">
        <p14:creationId xmlns:p14="http://schemas.microsoft.com/office/powerpoint/2010/main" val="181581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Pete.Warnken@ercot.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Calvin.Opheim@ercot.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alendar/2020/12/18/195774-SAW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Pete.Warnken@ercot.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A297C-19A3-4FDB-AF11-D50A84315108}"/>
              </a:ext>
            </a:extLst>
          </p:cNvPr>
          <p:cNvSpPr>
            <a:spLocks noGrp="1"/>
          </p:cNvSpPr>
          <p:nvPr>
            <p:ph type="title"/>
          </p:nvPr>
        </p:nvSpPr>
        <p:spPr>
          <a:xfrm>
            <a:off x="457200" y="274638"/>
            <a:ext cx="8229600" cy="2697162"/>
          </a:xfrm>
        </p:spPr>
        <p:txBody>
          <a:bodyPr>
            <a:normAutofit/>
          </a:bodyPr>
          <a:lstStyle/>
          <a:p>
            <a:r>
              <a:rPr lang="en-US" sz="3600" b="1" dirty="0">
                <a:latin typeface="Arial" panose="020B0604020202020204" pitchFamily="34" charset="0"/>
                <a:cs typeface="Arial" panose="020B0604020202020204" pitchFamily="34" charset="0"/>
              </a:rPr>
              <a:t>Supply Analysis Working Group Report to WMS</a:t>
            </a:r>
          </a:p>
        </p:txBody>
      </p:sp>
      <p:sp>
        <p:nvSpPr>
          <p:cNvPr id="3" name="Content Placeholder 2">
            <a:extLst>
              <a:ext uri="{FF2B5EF4-FFF2-40B4-BE49-F238E27FC236}">
                <a16:creationId xmlns:a16="http://schemas.microsoft.com/office/drawing/2014/main" id="{C4FCF99A-BC66-4C43-9AA2-5CFBD25ED310}"/>
              </a:ext>
            </a:extLst>
          </p:cNvPr>
          <p:cNvSpPr>
            <a:spLocks noGrp="1"/>
          </p:cNvSpPr>
          <p:nvPr>
            <p:ph idx="1"/>
          </p:nvPr>
        </p:nvSpPr>
        <p:spPr>
          <a:xfrm>
            <a:off x="603624" y="2971800"/>
            <a:ext cx="8077200" cy="914401"/>
          </a:xfrm>
        </p:spPr>
        <p:txBody>
          <a:bodyPr>
            <a:normAutofit/>
          </a:bodyPr>
          <a:lstStyle/>
          <a:p>
            <a:pPr marL="0" indent="0" algn="ctr">
              <a:buNone/>
            </a:pPr>
            <a:r>
              <a:rPr lang="en-US" sz="2800" dirty="0">
                <a:solidFill>
                  <a:schemeClr val="tx1">
                    <a:lumMod val="50000"/>
                    <a:lumOff val="50000"/>
                  </a:schemeClr>
                </a:solidFill>
                <a:latin typeface="Arial" panose="020B0604020202020204" pitchFamily="34" charset="0"/>
                <a:cs typeface="Arial" panose="020B0604020202020204" pitchFamily="34" charset="0"/>
              </a:rPr>
              <a:t>January 6, 2021 </a:t>
            </a:r>
          </a:p>
          <a:p>
            <a:pPr marL="0" indent="0" algn="ctr">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Caitlin Smith, Chair</a:t>
            </a: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Pete Warnken, Vice Chair</a:t>
            </a: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Ian Haley, Vice Chair </a:t>
            </a:r>
          </a:p>
        </p:txBody>
      </p:sp>
      <p:sp>
        <p:nvSpPr>
          <p:cNvPr id="4" name="Slide Number Placeholder 3">
            <a:extLst>
              <a:ext uri="{FF2B5EF4-FFF2-40B4-BE49-F238E27FC236}">
                <a16:creationId xmlns:a16="http://schemas.microsoft.com/office/drawing/2014/main" id="{2265CB5B-DDF3-42C7-A2F0-155F47D0DBAC}"/>
              </a:ext>
            </a:extLst>
          </p:cNvPr>
          <p:cNvSpPr>
            <a:spLocks noGrp="1"/>
          </p:cNvSpPr>
          <p:nvPr>
            <p:ph type="sldNum" sz="quarter" idx="12"/>
          </p:nvPr>
        </p:nvSpPr>
        <p:spPr/>
        <p:txBody>
          <a:bodyPr/>
          <a:lstStyle/>
          <a:p>
            <a:fld id="{36EE6DEE-B277-412F-8503-2977301076E2}" type="slidenum">
              <a:rPr lang="en-US" smtClean="0"/>
              <a:t>1</a:t>
            </a:fld>
            <a:endParaRPr lang="en-US" dirty="0"/>
          </a:p>
        </p:txBody>
      </p:sp>
    </p:spTree>
    <p:extLst>
      <p:ext uri="{BB962C8B-B14F-4D97-AF65-F5344CB8AC3E}">
        <p14:creationId xmlns:p14="http://schemas.microsoft.com/office/powerpoint/2010/main" val="3717820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6"/>
            <a:ext cx="8229600" cy="717550"/>
          </a:xfrm>
        </p:spPr>
        <p:txBody>
          <a:bodyPr>
            <a:normAutofit/>
          </a:bodyPr>
          <a:lstStyle/>
          <a:p>
            <a:pPr algn="l"/>
            <a:r>
              <a:rPr lang="en-US" sz="2800" b="1" dirty="0">
                <a:latin typeface="Arial" panose="020B0604020202020204" pitchFamily="34" charset="0"/>
                <a:cs typeface="Arial" panose="020B0604020202020204" pitchFamily="34" charset="0"/>
              </a:rPr>
              <a:t>December Long-Term Load Forecast</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609600" y="930275"/>
            <a:ext cx="8229600" cy="5715000"/>
          </a:xfrm>
        </p:spPr>
        <p:txBody>
          <a:bodyPr>
            <a:normAutofit/>
          </a:bodyPr>
          <a:lstStyle/>
          <a:p>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Load Forecast Adjustments</a:t>
            </a:r>
            <a:endParaRPr lang="en-US" sz="1800" dirty="0">
              <a:solidFill>
                <a:schemeClr val="tx1">
                  <a:lumMod val="50000"/>
                  <a:lumOff val="50000"/>
                </a:schemeClr>
              </a:solidFill>
              <a:latin typeface="Arial" panose="020B0604020202020204" pitchFamily="34" charset="0"/>
              <a:cs typeface="Arial" panose="020B0604020202020204" pitchFamily="34" charset="0"/>
            </a:endParaRPr>
          </a:p>
          <a:p>
            <a:pPr lvl="1"/>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Lubbock added to North Forecast from 2021</a:t>
            </a:r>
          </a:p>
          <a:p>
            <a:pPr lvl="1"/>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Rayburn added to East Forecast from 2021</a:t>
            </a:r>
          </a:p>
          <a:p>
            <a:pPr lvl="1"/>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Adjustments added for Large Industrial Facilities</a:t>
            </a:r>
          </a:p>
          <a:p>
            <a:pPr lvl="2"/>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Coast: 425 – 650 MW phased in over time</a:t>
            </a:r>
          </a:p>
          <a:p>
            <a:pPr lvl="2"/>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South: 75 – 930 MW phased in over time</a:t>
            </a:r>
          </a:p>
          <a:p>
            <a:pPr lvl="2"/>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South Central: 24 – 480 MW phased in over time </a:t>
            </a:r>
          </a:p>
          <a:p>
            <a:pPr lvl="2"/>
            <a:endParaRPr lang="en-US" sz="1800" dirty="0">
              <a:solidFill>
                <a:schemeClr val="tx1">
                  <a:lumMod val="50000"/>
                  <a:lumOff val="50000"/>
                </a:schemeClr>
              </a:solidFill>
              <a:latin typeface="Arial" panose="020B0604020202020204" pitchFamily="34" charset="0"/>
              <a:cs typeface="Arial" panose="020B0604020202020204" pitchFamily="34" charset="0"/>
            </a:endParaRPr>
          </a:p>
          <a:p>
            <a:r>
              <a:rPr lang="en-US" sz="1800" dirty="0">
                <a:solidFill>
                  <a:schemeClr val="tx1">
                    <a:lumMod val="50000"/>
                    <a:lumOff val="50000"/>
                  </a:schemeClr>
                </a:solidFill>
                <a:latin typeface="Arial" panose="020B0604020202020204" pitchFamily="34" charset="0"/>
                <a:cs typeface="Arial" panose="020B0604020202020204" pitchFamily="34" charset="0"/>
              </a:rPr>
              <a:t>Next steps:</a:t>
            </a:r>
          </a:p>
          <a:p>
            <a:pPr lvl="1"/>
            <a:r>
              <a:rPr lang="en-US" sz="1800" dirty="0">
                <a:solidFill>
                  <a:schemeClr val="tx1">
                    <a:lumMod val="50000"/>
                    <a:lumOff val="50000"/>
                  </a:schemeClr>
                </a:solidFill>
                <a:latin typeface="Arial" panose="020B0604020202020204" pitchFamily="34" charset="0"/>
                <a:cs typeface="Arial" panose="020B0604020202020204" pitchFamily="34" charset="0"/>
              </a:rPr>
              <a:t>Long-term Load Forecast methodology and data files to be posted to ercot.com with market notice by end of this week</a:t>
            </a:r>
            <a:endParaRPr lang="en-US" sz="2600" dirty="0">
              <a:solidFill>
                <a:schemeClr val="tx1">
                  <a:lumMod val="50000"/>
                  <a:lumOff val="50000"/>
                </a:schemeClr>
              </a:solidFill>
              <a:effectLst/>
              <a:latin typeface="Arial" panose="020B0604020202020204" pitchFamily="34" charset="0"/>
              <a:ea typeface="+mn-ea"/>
              <a:cs typeface="Arial" panose="020B0604020202020204" pitchFamily="34" charset="0"/>
            </a:endParaRPr>
          </a:p>
          <a:p>
            <a:pPr lvl="1"/>
            <a:endPar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endParaRPr>
          </a:p>
          <a:p>
            <a:pPr lvl="1"/>
            <a:endPar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42015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Net Load Forecast Update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609600" y="930275"/>
            <a:ext cx="8229600" cy="5715000"/>
          </a:xfrm>
        </p:spPr>
        <p:txBody>
          <a:bodyPr>
            <a:normAutofit/>
          </a:bodyPr>
          <a:lstStyle/>
          <a:p>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ERCOT will return to SAWG with, and continue to work on, options for methods regarding the capacity contributions for wind and solar</a:t>
            </a:r>
          </a:p>
          <a:p>
            <a:r>
              <a:rPr lang="en-US" sz="1800" dirty="0">
                <a:solidFill>
                  <a:schemeClr val="tx1">
                    <a:lumMod val="50000"/>
                    <a:lumOff val="50000"/>
                  </a:schemeClr>
                </a:solidFill>
                <a:latin typeface="Arial" panose="020B0604020202020204" pitchFamily="34" charset="0"/>
                <a:cs typeface="Arial" panose="020B0604020202020204" pitchFamily="34" charset="0"/>
              </a:rPr>
              <a:t>Probable options:</a:t>
            </a:r>
          </a:p>
          <a:p>
            <a:pPr lvl="1"/>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Use existing CDR capacity contributions </a:t>
            </a:r>
          </a:p>
          <a:p>
            <a:pPr lvl="1"/>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Use net load capacity contributions</a:t>
            </a:r>
          </a:p>
          <a:p>
            <a:pPr lvl="1"/>
            <a:r>
              <a:rPr lang="en-US" sz="1800" dirty="0">
                <a:solidFill>
                  <a:schemeClr val="tx1">
                    <a:lumMod val="50000"/>
                    <a:lumOff val="50000"/>
                  </a:schemeClr>
                </a:solidFill>
                <a:latin typeface="Arial" panose="020B0604020202020204" pitchFamily="34" charset="0"/>
                <a:cs typeface="Arial" panose="020B0604020202020204" pitchFamily="34" charset="0"/>
              </a:rPr>
              <a:t>Use probabilistic assumptions </a:t>
            </a:r>
            <a:endPar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endParaRPr>
          </a:p>
          <a:p>
            <a:pPr marL="0" indent="0">
              <a:buNone/>
            </a:pPr>
            <a:endParaRPr lang="en-US" sz="1800" dirty="0">
              <a:solidFill>
                <a:schemeClr val="dk1"/>
              </a:solidFill>
              <a:effectLst/>
              <a:latin typeface="Arial" panose="020B0604020202020204" pitchFamily="34" charset="0"/>
              <a:ea typeface="+mn-ea"/>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34742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473075"/>
            <a:ext cx="8458200" cy="746125"/>
          </a:xfrm>
        </p:spPr>
        <p:txBody>
          <a:bodyPr>
            <a:normAutofit/>
          </a:bodyPr>
          <a:lstStyle/>
          <a:p>
            <a:pPr algn="l"/>
            <a:r>
              <a:rPr lang="en-US" sz="2800" b="1" dirty="0">
                <a:latin typeface="Arial" panose="020B0604020202020204" pitchFamily="34" charset="0"/>
                <a:cs typeface="Arial" panose="020B0604020202020204" pitchFamily="34" charset="0"/>
              </a:rPr>
              <a:t>SAWG Leadership 2021</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914400"/>
            <a:ext cx="8229600" cy="5807075"/>
          </a:xfrm>
        </p:spPr>
        <p:txBody>
          <a:bodyPr>
            <a:normAutofit fontScale="77500" lnSpcReduction="20000"/>
          </a:bodyPr>
          <a:lstStyle/>
          <a:p>
            <a:pPr marL="0" indent="0">
              <a:buNone/>
            </a:pPr>
            <a:endParaRPr lang="en-US" sz="2600" dirty="0">
              <a:solidFill>
                <a:schemeClr val="tx1">
                  <a:lumMod val="50000"/>
                  <a:lumOff val="50000"/>
                </a:schemeClr>
              </a:solidFill>
              <a:latin typeface="Arial" panose="020B0604020202020204" pitchFamily="34" charset="0"/>
              <a:cs typeface="Arial" panose="020B0604020202020204" pitchFamily="34" charset="0"/>
            </a:endParaRPr>
          </a:p>
          <a:p>
            <a:r>
              <a:rPr lang="en-US" sz="2300" dirty="0">
                <a:solidFill>
                  <a:schemeClr val="tx1">
                    <a:lumMod val="50000"/>
                    <a:lumOff val="50000"/>
                  </a:schemeClr>
                </a:solidFill>
                <a:latin typeface="Arial" panose="020B0604020202020204" pitchFamily="34" charset="0"/>
                <a:cs typeface="Arial" panose="020B0604020202020204" pitchFamily="34" charset="0"/>
              </a:rPr>
              <a:t>Propose keeping same leadership:</a:t>
            </a:r>
          </a:p>
          <a:p>
            <a:pPr lvl="1"/>
            <a:r>
              <a:rPr lang="en-US" sz="2300" dirty="0">
                <a:solidFill>
                  <a:schemeClr val="tx1">
                    <a:lumMod val="50000"/>
                    <a:lumOff val="50000"/>
                  </a:schemeClr>
                </a:solidFill>
                <a:latin typeface="Arial" panose="020B0604020202020204" pitchFamily="34" charset="0"/>
                <a:cs typeface="Arial" panose="020B0604020202020204" pitchFamily="34" charset="0"/>
              </a:rPr>
              <a:t>Chair – Caitlin Smith, AB Power Advisors</a:t>
            </a:r>
          </a:p>
          <a:p>
            <a:pPr lvl="1"/>
            <a:r>
              <a:rPr lang="en-US" sz="2300" dirty="0">
                <a:solidFill>
                  <a:schemeClr val="tx1">
                    <a:lumMod val="50000"/>
                    <a:lumOff val="50000"/>
                  </a:schemeClr>
                </a:solidFill>
                <a:latin typeface="Arial" panose="020B0604020202020204" pitchFamily="34" charset="0"/>
                <a:cs typeface="Arial" panose="020B0604020202020204" pitchFamily="34" charset="0"/>
              </a:rPr>
              <a:t>Vice Chair – Ian Haley, </a:t>
            </a:r>
            <a:r>
              <a:rPr lang="en-US" sz="2300" dirty="0" err="1">
                <a:solidFill>
                  <a:schemeClr val="tx1">
                    <a:lumMod val="50000"/>
                    <a:lumOff val="50000"/>
                  </a:schemeClr>
                </a:solidFill>
                <a:latin typeface="Arial" panose="020B0604020202020204" pitchFamily="34" charset="0"/>
                <a:cs typeface="Arial" panose="020B0604020202020204" pitchFamily="34" charset="0"/>
              </a:rPr>
              <a:t>Vistra</a:t>
            </a:r>
            <a:r>
              <a:rPr lang="en-US" sz="2300" dirty="0">
                <a:solidFill>
                  <a:schemeClr val="tx1">
                    <a:lumMod val="50000"/>
                    <a:lumOff val="50000"/>
                  </a:schemeClr>
                </a:solidFill>
                <a:latin typeface="Arial" panose="020B0604020202020204" pitchFamily="34" charset="0"/>
                <a:cs typeface="Arial" panose="020B0604020202020204" pitchFamily="34" charset="0"/>
              </a:rPr>
              <a:t> </a:t>
            </a:r>
          </a:p>
          <a:p>
            <a:pPr lvl="1"/>
            <a:r>
              <a:rPr lang="en-US" sz="2300" dirty="0">
                <a:solidFill>
                  <a:schemeClr val="tx1">
                    <a:lumMod val="50000"/>
                    <a:lumOff val="50000"/>
                  </a:schemeClr>
                </a:solidFill>
                <a:latin typeface="Arial" panose="020B0604020202020204" pitchFamily="34" charset="0"/>
                <a:cs typeface="Arial" panose="020B0604020202020204" pitchFamily="34" charset="0"/>
              </a:rPr>
              <a:t>Vice Chair – Pete Warnken, ERCOT  </a:t>
            </a:r>
          </a:p>
          <a:p>
            <a:pPr marL="457200" lvl="1" indent="0">
              <a:buNone/>
            </a:pPr>
            <a:endParaRPr lang="en-US" sz="27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39630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473075"/>
            <a:ext cx="8458200" cy="746125"/>
          </a:xfrm>
        </p:spPr>
        <p:txBody>
          <a:bodyPr>
            <a:normAutofit/>
          </a:bodyPr>
          <a:lstStyle/>
          <a:p>
            <a:pPr algn="l"/>
            <a:r>
              <a:rPr lang="en-US" sz="2800" b="1" dirty="0">
                <a:latin typeface="Arial" panose="020B0604020202020204" pitchFamily="34" charset="0"/>
                <a:cs typeface="Arial" panose="020B0604020202020204" pitchFamily="34" charset="0"/>
              </a:rPr>
              <a:t>SAWG Upcoming 2021</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914400"/>
            <a:ext cx="8229600" cy="5807075"/>
          </a:xfrm>
        </p:spPr>
        <p:txBody>
          <a:bodyPr>
            <a:normAutofit fontScale="77500" lnSpcReduction="20000"/>
          </a:bodyPr>
          <a:lstStyle/>
          <a:p>
            <a:r>
              <a:rPr lang="en-US" sz="2300" dirty="0">
                <a:solidFill>
                  <a:schemeClr val="tx1">
                    <a:lumMod val="50000"/>
                    <a:lumOff val="50000"/>
                  </a:schemeClr>
                </a:solidFill>
                <a:latin typeface="Arial" panose="020B0604020202020204" pitchFamily="34" charset="0"/>
                <a:cs typeface="Arial" panose="020B0604020202020204" pitchFamily="34" charset="0"/>
              </a:rPr>
              <a:t>Questions/Requests:</a:t>
            </a:r>
          </a:p>
          <a:p>
            <a:pPr lvl="1"/>
            <a:r>
              <a:rPr lang="en-US" sz="2300" dirty="0">
                <a:solidFill>
                  <a:schemeClr val="tx1">
                    <a:lumMod val="50000"/>
                    <a:lumOff val="50000"/>
                  </a:schemeClr>
                </a:solidFill>
                <a:latin typeface="Arial" panose="020B0604020202020204" pitchFamily="34" charset="0"/>
                <a:cs typeface="Arial" panose="020B0604020202020204" pitchFamily="34" charset="0"/>
              </a:rPr>
              <a:t>Requests for more data from the </a:t>
            </a:r>
            <a:r>
              <a:rPr lang="en-US" sz="2300" dirty="0" err="1">
                <a:solidFill>
                  <a:schemeClr val="tx1">
                    <a:lumMod val="50000"/>
                    <a:lumOff val="50000"/>
                  </a:schemeClr>
                </a:solidFill>
                <a:latin typeface="Arial" panose="020B0604020202020204" pitchFamily="34" charset="0"/>
                <a:cs typeface="Arial" panose="020B0604020202020204" pitchFamily="34" charset="0"/>
              </a:rPr>
              <a:t>Astrapé</a:t>
            </a:r>
            <a:r>
              <a:rPr lang="en-US" sz="2300" dirty="0">
                <a:solidFill>
                  <a:schemeClr val="tx1">
                    <a:lumMod val="50000"/>
                    <a:lumOff val="50000"/>
                  </a:schemeClr>
                </a:solidFill>
                <a:latin typeface="Arial" panose="020B0604020202020204" pitchFamily="34" charset="0"/>
                <a:cs typeface="Arial" panose="020B0604020202020204" pitchFamily="34" charset="0"/>
              </a:rPr>
              <a:t> report go to Pete Warnken </a:t>
            </a:r>
            <a:r>
              <a:rPr lang="de-DE" sz="2300" dirty="0">
                <a:solidFill>
                  <a:schemeClr val="tx1">
                    <a:lumMod val="50000"/>
                    <a:lumOff val="50000"/>
                  </a:schemeClr>
                </a:solidFill>
                <a:latin typeface="Arial" panose="020B0604020202020204" pitchFamily="34" charset="0"/>
                <a:cs typeface="Arial" panose="020B0604020202020204" pitchFamily="34" charset="0"/>
                <a:hlinkClick r:id="rId3"/>
              </a:rPr>
              <a:t>Pete.Warnken@ercot.com</a:t>
            </a:r>
            <a:r>
              <a:rPr lang="de-DE" sz="2300" dirty="0">
                <a:solidFill>
                  <a:schemeClr val="tx1">
                    <a:lumMod val="50000"/>
                    <a:lumOff val="50000"/>
                  </a:schemeClr>
                </a:solidFill>
                <a:latin typeface="Arial" panose="020B0604020202020204" pitchFamily="34" charset="0"/>
                <a:cs typeface="Arial" panose="020B0604020202020204" pitchFamily="34" charset="0"/>
              </a:rPr>
              <a:t>  </a:t>
            </a:r>
            <a:r>
              <a:rPr lang="en-US" sz="2300" dirty="0">
                <a:solidFill>
                  <a:schemeClr val="tx1">
                    <a:lumMod val="50000"/>
                    <a:lumOff val="50000"/>
                  </a:schemeClr>
                </a:solidFill>
                <a:latin typeface="Arial" panose="020B0604020202020204" pitchFamily="34" charset="0"/>
                <a:cs typeface="Arial" panose="020B0604020202020204" pitchFamily="34" charset="0"/>
              </a:rPr>
              <a:t>&amp; ERCOT will return to SAWG with a summary on requests and plan for if/how much data will be provided to stakeholders </a:t>
            </a:r>
          </a:p>
          <a:p>
            <a:pPr lvl="1"/>
            <a:r>
              <a:rPr lang="en-US" sz="2300" dirty="0">
                <a:solidFill>
                  <a:schemeClr val="tx1">
                    <a:lumMod val="50000"/>
                    <a:lumOff val="50000"/>
                  </a:schemeClr>
                </a:solidFill>
                <a:latin typeface="Arial" panose="020B0604020202020204" pitchFamily="34" charset="0"/>
                <a:cs typeface="Arial" panose="020B0604020202020204" pitchFamily="34" charset="0"/>
              </a:rPr>
              <a:t>Questions on December CDR &amp; Long Term Load Forecast</a:t>
            </a:r>
          </a:p>
          <a:p>
            <a:pPr lvl="2"/>
            <a:r>
              <a:rPr lang="en-US" sz="2300" dirty="0">
                <a:solidFill>
                  <a:schemeClr val="tx1">
                    <a:lumMod val="50000"/>
                    <a:lumOff val="50000"/>
                  </a:schemeClr>
                </a:solidFill>
                <a:latin typeface="Arial" panose="020B0604020202020204" pitchFamily="34" charset="0"/>
                <a:cs typeface="Arial" panose="020B0604020202020204" pitchFamily="34" charset="0"/>
              </a:rPr>
              <a:t>Questions on CDR to Pete  </a:t>
            </a:r>
            <a:r>
              <a:rPr lang="de-DE" sz="2300" dirty="0">
                <a:solidFill>
                  <a:schemeClr val="tx1">
                    <a:lumMod val="50000"/>
                    <a:lumOff val="50000"/>
                  </a:schemeClr>
                </a:solidFill>
                <a:latin typeface="Arial" panose="020B0604020202020204" pitchFamily="34" charset="0"/>
                <a:cs typeface="Arial" panose="020B0604020202020204" pitchFamily="34" charset="0"/>
                <a:hlinkClick r:id="rId3"/>
              </a:rPr>
              <a:t>Pete.Warnken@ercot.com</a:t>
            </a:r>
            <a:r>
              <a:rPr lang="de-DE" sz="2300" dirty="0">
                <a:solidFill>
                  <a:schemeClr val="tx1">
                    <a:lumMod val="50000"/>
                    <a:lumOff val="50000"/>
                  </a:schemeClr>
                </a:solidFill>
                <a:latin typeface="Arial" panose="020B0604020202020204" pitchFamily="34" charset="0"/>
                <a:cs typeface="Arial" panose="020B0604020202020204" pitchFamily="34" charset="0"/>
              </a:rPr>
              <a:t> </a:t>
            </a:r>
            <a:endParaRPr lang="en-US" sz="2300" dirty="0">
              <a:solidFill>
                <a:schemeClr val="tx1">
                  <a:lumMod val="50000"/>
                  <a:lumOff val="50000"/>
                </a:schemeClr>
              </a:solidFill>
              <a:latin typeface="Arial" panose="020B0604020202020204" pitchFamily="34" charset="0"/>
              <a:cs typeface="Arial" panose="020B0604020202020204" pitchFamily="34" charset="0"/>
            </a:endParaRPr>
          </a:p>
          <a:p>
            <a:pPr lvl="2"/>
            <a:r>
              <a:rPr lang="en-US" sz="2300" dirty="0">
                <a:solidFill>
                  <a:schemeClr val="tx1">
                    <a:lumMod val="50000"/>
                    <a:lumOff val="50000"/>
                  </a:schemeClr>
                </a:solidFill>
                <a:latin typeface="Arial" panose="020B0604020202020204" pitchFamily="34" charset="0"/>
                <a:cs typeface="Arial" panose="020B0604020202020204" pitchFamily="34" charset="0"/>
              </a:rPr>
              <a:t>Questions on Long Term Load Forecast to</a:t>
            </a:r>
            <a:r>
              <a:rPr lang="fi-FI" sz="2300" dirty="0">
                <a:solidFill>
                  <a:schemeClr val="tx1">
                    <a:lumMod val="50000"/>
                    <a:lumOff val="50000"/>
                  </a:schemeClr>
                </a:solidFill>
                <a:latin typeface="Arial" panose="020B0604020202020204" pitchFamily="34" charset="0"/>
                <a:cs typeface="Arial" panose="020B0604020202020204" pitchFamily="34" charset="0"/>
              </a:rPr>
              <a:t> Calvin Opheim </a:t>
            </a:r>
            <a:r>
              <a:rPr lang="fi-FI" sz="2300" dirty="0">
                <a:solidFill>
                  <a:schemeClr val="tx1">
                    <a:lumMod val="50000"/>
                    <a:lumOff val="50000"/>
                  </a:schemeClr>
                </a:solidFill>
                <a:latin typeface="Arial" panose="020B0604020202020204" pitchFamily="34" charset="0"/>
                <a:cs typeface="Arial" panose="020B0604020202020204" pitchFamily="34" charset="0"/>
                <a:hlinkClick r:id="rId4"/>
              </a:rPr>
              <a:t>Calvin.Opheim@ercot</a:t>
            </a:r>
            <a:r>
              <a:rPr lang="fi-FI" sz="2300">
                <a:solidFill>
                  <a:schemeClr val="tx1">
                    <a:lumMod val="50000"/>
                    <a:lumOff val="50000"/>
                  </a:schemeClr>
                </a:solidFill>
                <a:latin typeface="Arial" panose="020B0604020202020204" pitchFamily="34" charset="0"/>
                <a:cs typeface="Arial" panose="020B0604020202020204" pitchFamily="34" charset="0"/>
                <a:hlinkClick r:id="rId4"/>
              </a:rPr>
              <a:t>.com</a:t>
            </a:r>
            <a:endParaRPr lang="en-US" sz="2300" dirty="0">
              <a:solidFill>
                <a:schemeClr val="tx1">
                  <a:lumMod val="50000"/>
                  <a:lumOff val="50000"/>
                </a:schemeClr>
              </a:solidFill>
              <a:latin typeface="Arial" panose="020B0604020202020204" pitchFamily="34" charset="0"/>
              <a:cs typeface="Arial" panose="020B0604020202020204" pitchFamily="34" charset="0"/>
            </a:endParaRPr>
          </a:p>
          <a:p>
            <a:pPr lvl="2"/>
            <a:r>
              <a:rPr lang="en-US" sz="2300" dirty="0">
                <a:solidFill>
                  <a:schemeClr val="tx1">
                    <a:lumMod val="50000"/>
                    <a:lumOff val="50000"/>
                  </a:schemeClr>
                </a:solidFill>
                <a:latin typeface="Arial" panose="020B0604020202020204" pitchFamily="34" charset="0"/>
                <a:cs typeface="Arial" panose="020B0604020202020204" pitchFamily="34" charset="0"/>
              </a:rPr>
              <a:t>Q&amp;A to go to SAWG listserv and possibly be presented at February 5</a:t>
            </a:r>
            <a:r>
              <a:rPr lang="en-US" sz="2300" baseline="30000" dirty="0">
                <a:solidFill>
                  <a:schemeClr val="tx1">
                    <a:lumMod val="50000"/>
                    <a:lumOff val="50000"/>
                  </a:schemeClr>
                </a:solidFill>
                <a:latin typeface="Arial" panose="020B0604020202020204" pitchFamily="34" charset="0"/>
                <a:cs typeface="Arial" panose="020B0604020202020204" pitchFamily="34" charset="0"/>
              </a:rPr>
              <a:t>th</a:t>
            </a:r>
            <a:r>
              <a:rPr lang="en-US" sz="2300" dirty="0">
                <a:solidFill>
                  <a:schemeClr val="tx1">
                    <a:lumMod val="50000"/>
                    <a:lumOff val="50000"/>
                  </a:schemeClr>
                </a:solidFill>
                <a:latin typeface="Arial" panose="020B0604020202020204" pitchFamily="34" charset="0"/>
                <a:cs typeface="Arial" panose="020B0604020202020204" pitchFamily="34" charset="0"/>
              </a:rPr>
              <a:t> SAWG</a:t>
            </a:r>
          </a:p>
          <a:p>
            <a:pPr lvl="1"/>
            <a:r>
              <a:rPr lang="en-US" sz="2300" dirty="0">
                <a:solidFill>
                  <a:schemeClr val="tx1">
                    <a:lumMod val="50000"/>
                    <a:lumOff val="50000"/>
                  </a:schemeClr>
                </a:solidFill>
                <a:latin typeface="Arial" panose="020B0604020202020204" pitchFamily="34" charset="0"/>
                <a:cs typeface="Arial" panose="020B0604020202020204" pitchFamily="34" charset="0"/>
              </a:rPr>
              <a:t>Long-term Load Forecast methodology and data files to be posted to ercot.com with market notice by end of this week</a:t>
            </a:r>
          </a:p>
          <a:p>
            <a:pPr marL="914400" lvl="2" indent="0">
              <a:buNone/>
            </a:pPr>
            <a:endParaRPr lang="en-US" sz="2300" dirty="0">
              <a:solidFill>
                <a:schemeClr val="tx1">
                  <a:lumMod val="50000"/>
                  <a:lumOff val="50000"/>
                </a:schemeClr>
              </a:solidFill>
              <a:latin typeface="Arial" panose="020B0604020202020204" pitchFamily="34" charset="0"/>
              <a:cs typeface="Arial" panose="020B0604020202020204" pitchFamily="34" charset="0"/>
            </a:endParaRPr>
          </a:p>
          <a:p>
            <a:r>
              <a:rPr lang="en-US" sz="2300" dirty="0">
                <a:solidFill>
                  <a:schemeClr val="tx1">
                    <a:lumMod val="50000"/>
                    <a:lumOff val="50000"/>
                  </a:schemeClr>
                </a:solidFill>
                <a:latin typeface="Arial" panose="020B0604020202020204" pitchFamily="34" charset="0"/>
                <a:cs typeface="Arial" panose="020B0604020202020204" pitchFamily="34" charset="0"/>
              </a:rPr>
              <a:t>Upcoming 2021 topics:</a:t>
            </a:r>
          </a:p>
          <a:p>
            <a:pPr lvl="1"/>
            <a:r>
              <a:rPr lang="en-US" sz="2300" dirty="0">
                <a:solidFill>
                  <a:schemeClr val="tx1">
                    <a:lumMod val="50000"/>
                    <a:lumOff val="50000"/>
                  </a:schemeClr>
                </a:solidFill>
                <a:latin typeface="Arial" panose="020B0604020202020204" pitchFamily="34" charset="0"/>
                <a:cs typeface="Arial" panose="020B0604020202020204" pitchFamily="34" charset="0"/>
              </a:rPr>
              <a:t>Battery energy storage capacity contribution </a:t>
            </a:r>
          </a:p>
          <a:p>
            <a:pPr lvl="1"/>
            <a:r>
              <a:rPr lang="en-US" sz="2300" dirty="0">
                <a:solidFill>
                  <a:schemeClr val="tx1">
                    <a:lumMod val="50000"/>
                    <a:lumOff val="50000"/>
                  </a:schemeClr>
                </a:solidFill>
                <a:latin typeface="Arial" panose="020B0604020202020204" pitchFamily="34" charset="0"/>
                <a:cs typeface="Arial" panose="020B0604020202020204" pitchFamily="34" charset="0"/>
              </a:rPr>
              <a:t>Probabilistic SARA </a:t>
            </a:r>
          </a:p>
          <a:p>
            <a:pPr lvl="1"/>
            <a:r>
              <a:rPr lang="en-US" sz="2300" dirty="0">
                <a:solidFill>
                  <a:schemeClr val="tx1">
                    <a:lumMod val="50000"/>
                    <a:lumOff val="50000"/>
                  </a:schemeClr>
                </a:solidFill>
                <a:latin typeface="Arial" panose="020B0604020202020204" pitchFamily="34" charset="0"/>
                <a:cs typeface="Arial" panose="020B0604020202020204" pitchFamily="34" charset="0"/>
              </a:rPr>
              <a:t>Net Load Forecast </a:t>
            </a:r>
          </a:p>
          <a:p>
            <a:pPr lvl="1"/>
            <a:r>
              <a:rPr lang="en-US" sz="2300" dirty="0">
                <a:solidFill>
                  <a:schemeClr val="tx1">
                    <a:lumMod val="50000"/>
                    <a:lumOff val="50000"/>
                  </a:schemeClr>
                </a:solidFill>
                <a:latin typeface="Arial" panose="020B0604020202020204" pitchFamily="34" charset="0"/>
                <a:cs typeface="Arial" panose="020B0604020202020204" pitchFamily="34" charset="0"/>
              </a:rPr>
              <a:t>Regions for Solar Capacity Contribution CDR</a:t>
            </a:r>
          </a:p>
          <a:p>
            <a:pPr lvl="1"/>
            <a:r>
              <a:rPr lang="en-US" sz="2300" dirty="0">
                <a:solidFill>
                  <a:schemeClr val="tx1">
                    <a:lumMod val="50000"/>
                    <a:lumOff val="50000"/>
                  </a:schemeClr>
                </a:solidFill>
                <a:latin typeface="Arial" panose="020B0604020202020204" pitchFamily="34" charset="0"/>
                <a:cs typeface="Arial" panose="020B0604020202020204" pitchFamily="34" charset="0"/>
              </a:rPr>
              <a:t>GINR Analysis on project delays </a:t>
            </a:r>
          </a:p>
          <a:p>
            <a:pPr lvl="1"/>
            <a:endParaRPr lang="en-US" sz="2300" dirty="0">
              <a:solidFill>
                <a:schemeClr val="tx1">
                  <a:lumMod val="50000"/>
                  <a:lumOff val="50000"/>
                </a:schemeClr>
              </a:solidFill>
              <a:latin typeface="Arial" panose="020B0604020202020204" pitchFamily="34" charset="0"/>
              <a:cs typeface="Arial" panose="020B0604020202020204" pitchFamily="34" charset="0"/>
            </a:endParaRPr>
          </a:p>
          <a:p>
            <a:r>
              <a:rPr lang="en-US" sz="2300" dirty="0">
                <a:solidFill>
                  <a:schemeClr val="tx1">
                    <a:lumMod val="50000"/>
                    <a:lumOff val="50000"/>
                  </a:schemeClr>
                </a:solidFill>
                <a:latin typeface="Arial" panose="020B0604020202020204" pitchFamily="34" charset="0"/>
                <a:cs typeface="Arial" panose="020B0604020202020204" pitchFamily="34" charset="0"/>
              </a:rPr>
              <a:t>Next SAWG meeting February 5</a:t>
            </a:r>
            <a:r>
              <a:rPr lang="en-US" sz="2300" baseline="30000" dirty="0">
                <a:solidFill>
                  <a:schemeClr val="tx1">
                    <a:lumMod val="50000"/>
                    <a:lumOff val="50000"/>
                  </a:schemeClr>
                </a:solidFill>
                <a:latin typeface="Arial" panose="020B0604020202020204" pitchFamily="34" charset="0"/>
                <a:cs typeface="Arial" panose="020B0604020202020204" pitchFamily="34" charset="0"/>
              </a:rPr>
              <a:t>th</a:t>
            </a:r>
            <a:r>
              <a:rPr lang="en-US" sz="2300" dirty="0">
                <a:solidFill>
                  <a:schemeClr val="tx1">
                    <a:lumMod val="50000"/>
                    <a:lumOff val="50000"/>
                  </a:schemeClr>
                </a:solidFill>
                <a:latin typeface="Arial" panose="020B0604020202020204" pitchFamily="34" charset="0"/>
                <a:cs typeface="Arial" panose="020B0604020202020204" pitchFamily="34" charset="0"/>
              </a:rPr>
              <a:t> </a:t>
            </a:r>
          </a:p>
          <a:p>
            <a:endParaRPr lang="en-US" sz="23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27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42529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2020 Reserve Margin Study</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914400"/>
            <a:ext cx="8229600" cy="5867400"/>
          </a:xfrm>
        </p:spPr>
        <p:txBody>
          <a:bodyPr>
            <a:normAutofit/>
          </a:bodyPr>
          <a:lstStyle/>
          <a:p>
            <a:pPr>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Background:</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 In 2014 the PUCT asked Brattle and Astrapé to estimate the economically-optimal reserve margin in ERCOT to inform their review of market design for resource adequacy </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EORM/MERM study updated every two years starting in mid-2018</a:t>
            </a:r>
          </a:p>
          <a:p>
            <a:pPr lvl="1">
              <a:spcBef>
                <a:spcPts val="0"/>
              </a:spcBef>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a:p>
            <a:pPr>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Impacts &amp; 2020 Results:</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2020 study quantifies the 2024 values for: </a:t>
            </a:r>
          </a:p>
          <a:p>
            <a:pPr lvl="2">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Economically Optimal Reserve Margin - EORM </a:t>
            </a:r>
            <a:r>
              <a:rPr lang="en-US" sz="18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rPr>
              <a:t> 11%</a:t>
            </a:r>
          </a:p>
          <a:p>
            <a:pPr lvl="2">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rPr>
              <a:t>Market Equilibrium Reserve Margin - MERM (</a:t>
            </a:r>
            <a:r>
              <a:rPr lang="en-US" sz="1800" dirty="0">
                <a:solidFill>
                  <a:schemeClr val="tx1">
                    <a:lumMod val="50000"/>
                    <a:lumOff val="50000"/>
                  </a:schemeClr>
                </a:solidFill>
                <a:latin typeface="Arial" panose="020B0604020202020204" pitchFamily="34" charset="0"/>
                <a:cs typeface="Arial" panose="020B0604020202020204" pitchFamily="34" charset="0"/>
              </a:rPr>
              <a:t>in energy-only equilibrium) </a:t>
            </a:r>
            <a:r>
              <a:rPr lang="en-US" sz="18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rPr>
              <a:t> 12.25% </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rPr>
              <a:t>As evaluated every two years, the study can show the changing values of EORM and MERM to show changes in resource adequacy in ERCOT</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Major changes to 2020 study from 2018:</a:t>
            </a:r>
          </a:p>
          <a:p>
            <a:pPr lvl="2">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Increased wind and solar penetration</a:t>
            </a:r>
          </a:p>
          <a:p>
            <a:pPr lvl="2">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Updated methodology for modeling PRD</a:t>
            </a:r>
          </a:p>
          <a:p>
            <a:pPr lvl="2">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ORDC Changes</a:t>
            </a:r>
          </a:p>
          <a:p>
            <a:pPr lvl="2">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Reference technologies</a:t>
            </a:r>
          </a:p>
          <a:p>
            <a:pPr lvl="2">
              <a:spcBef>
                <a:spcPts val="0"/>
              </a:spcBef>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a:p>
            <a:pPr>
              <a:spcBef>
                <a:spcPts val="0"/>
              </a:spcBef>
            </a:pPr>
            <a:endParaRPr lang="en-US" sz="2600" dirty="0">
              <a:solidFill>
                <a:schemeClr val="tx1">
                  <a:lumMod val="50000"/>
                  <a:lumOff val="50000"/>
                </a:schemeClr>
              </a:solidFill>
              <a:latin typeface="Arial" panose="020B0604020202020204" pitchFamily="34" charset="0"/>
              <a:cs typeface="Arial" panose="020B0604020202020204" pitchFamily="34" charset="0"/>
            </a:endParaRPr>
          </a:p>
          <a:p>
            <a:pPr lvl="1">
              <a:spcBef>
                <a:spcPts val="0"/>
              </a:spcBef>
            </a:pPr>
            <a:endParaRPr lang="en-US" sz="20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endParaRPr>
          </a:p>
          <a:p>
            <a:pPr>
              <a:spcBef>
                <a:spcPts val="0"/>
              </a:spcBef>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lvl="1">
              <a:spcBef>
                <a:spcPts val="0"/>
              </a:spcBef>
            </a:pPr>
            <a:endParaRPr lang="en-US" sz="1600" dirty="0">
              <a:solidFill>
                <a:schemeClr val="tx1">
                  <a:lumMod val="50000"/>
                  <a:lumOff val="50000"/>
                </a:schemeClr>
              </a:solidFill>
              <a:latin typeface="Arial" panose="020B0604020202020204" pitchFamily="34" charset="0"/>
              <a:cs typeface="Arial" panose="020B0604020202020204" pitchFamily="34" charset="0"/>
            </a:endParaRPr>
          </a:p>
          <a:p>
            <a:pPr lvl="1">
              <a:spcBef>
                <a:spcPts val="0"/>
              </a:spcBef>
            </a:pPr>
            <a:endPar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514350" lvl="1" indent="0">
              <a:spcBef>
                <a:spcPts val="0"/>
              </a:spcBef>
              <a:buNone/>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11394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2020 Reserve Margin Study</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990600"/>
            <a:ext cx="8229600" cy="5715000"/>
          </a:xfrm>
        </p:spPr>
        <p:txBody>
          <a:bodyPr>
            <a:normAutofit/>
          </a:bodyPr>
          <a:lstStyle/>
          <a:p>
            <a:pPr indent="-228600">
              <a:spcBef>
                <a:spcPts val="0"/>
              </a:spcBef>
              <a:tabLst>
                <a:tab pos="1371600" algn="l"/>
              </a:tabLst>
            </a:pPr>
            <a:r>
              <a:rPr lang="en-US" sz="18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Final Draft Report released 12/1</a:t>
            </a:r>
          </a:p>
          <a:p>
            <a:pPr lvl="1"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30-day comment period for stakeholder comment</a:t>
            </a:r>
          </a:p>
          <a:p>
            <a:pPr marL="4572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December SAWG Q&amp;A topics: </a:t>
            </a:r>
          </a:p>
          <a:p>
            <a:pPr lvl="1"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Comparison of EORM shape from 2018 Study to 2020 Study</a:t>
            </a:r>
          </a:p>
          <a:p>
            <a:pPr lvl="1"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CT production cost savings in 2020 Study vs CC savings in 2018 Study</a:t>
            </a:r>
          </a:p>
          <a:p>
            <a:pPr lvl="1"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System cost asymmetry around MERM</a:t>
            </a:r>
          </a:p>
          <a:p>
            <a:pPr lvl="1"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Impact of forced outage rates on MERM</a:t>
            </a:r>
          </a:p>
          <a:p>
            <a:pPr lvl="1"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Battery duration assumptions</a:t>
            </a:r>
          </a:p>
          <a:p>
            <a:pPr lvl="1"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Impact of co-optimization of energy and ancillary services</a:t>
            </a:r>
          </a:p>
          <a:p>
            <a:pPr lvl="1"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Renewable resource accounting</a:t>
            </a:r>
          </a:p>
          <a:p>
            <a:pPr lvl="1" indent="-2286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Next Steps:</a:t>
            </a:r>
          </a:p>
          <a:p>
            <a:pPr lvl="1"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“RM Report Question Comments” document will be updated with further questions </a:t>
            </a: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hlinkClick r:id="rId3"/>
              </a:rPr>
              <a:t>http://www.ercot.com/calendar/2020/12/18/195774-SAWG</a:t>
            </a: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Requests for more data from the </a:t>
            </a:r>
            <a:r>
              <a:rPr lang="en-US" sz="1800" dirty="0" err="1">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Astrapé</a:t>
            </a: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 report go to Pete Warnken </a:t>
            </a:r>
            <a:r>
              <a:rPr lang="de-DE"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hlinkClick r:id="rId4"/>
              </a:rPr>
              <a:t>Pete.Warnken@ercot.com</a:t>
            </a:r>
            <a:r>
              <a:rPr lang="de-DE"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 </a:t>
            </a: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&amp; ERCOT will return to SAWG with a summary on requests and plan for if/how much data will be provided to stakeholders </a:t>
            </a:r>
          </a:p>
          <a:p>
            <a:pPr lvl="1" indent="-228600">
              <a:spcBef>
                <a:spcPts val="0"/>
              </a:spcBef>
              <a:tabLst>
                <a:tab pos="1371600" algn="l"/>
              </a:tabLst>
            </a:pPr>
            <a:r>
              <a:rPr lang="en-US" sz="1800" dirty="0" err="1">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Astrap</a:t>
            </a:r>
            <a:r>
              <a:rPr lang="en-US" sz="1800" dirty="0" err="1">
                <a:solidFill>
                  <a:schemeClr val="tx1">
                    <a:lumMod val="50000"/>
                    <a:lumOff val="50000"/>
                  </a:schemeClr>
                </a:solidFill>
                <a:latin typeface="Arial" panose="020B0604020202020204" pitchFamily="34" charset="0"/>
                <a:cs typeface="Arial" panose="020B0604020202020204" pitchFamily="34" charset="0"/>
              </a:rPr>
              <a:t>é</a:t>
            </a:r>
            <a:r>
              <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 to come back after comment period and report finalized </a:t>
            </a:r>
          </a:p>
          <a:p>
            <a:pPr lvl="1" indent="-2286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endParaRPr lang="en-US" sz="18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endParaRPr lang="en-US" sz="2000" dirty="0">
              <a:solidFill>
                <a:schemeClr val="bg1">
                  <a:lumMod val="50000"/>
                </a:schemeClr>
              </a:solidFill>
              <a:highlight>
                <a:srgbClr val="FFFF00"/>
              </a:highlight>
              <a:latin typeface="Arial" panose="020B0604020202020204" pitchFamily="34" charset="0"/>
              <a:ea typeface="Calibri" panose="020F0502020204030204" pitchFamily="34" charset="0"/>
              <a:cs typeface="Arial" panose="020B0604020202020204" pitchFamily="34" charset="0"/>
            </a:endParaRPr>
          </a:p>
          <a:p>
            <a:pPr lvl="1" indent="-228600">
              <a:spcBef>
                <a:spcPts val="0"/>
              </a:spcBef>
              <a:tabLst>
                <a:tab pos="1371600" algn="l"/>
              </a:tabLst>
            </a:pPr>
            <a:endParaRPr lang="en-US" sz="2000" dirty="0">
              <a:solidFill>
                <a:schemeClr val="bg1">
                  <a:lumMod val="50000"/>
                </a:schemeClr>
              </a:solidFill>
              <a:highlight>
                <a:srgbClr val="FFFF00"/>
              </a:highlight>
              <a:latin typeface="Arial" panose="020B0604020202020204" pitchFamily="34" charset="0"/>
              <a:ea typeface="Calibri" panose="020F0502020204030204" pitchFamily="34" charset="0"/>
              <a:cs typeface="Arial" panose="020B0604020202020204" pitchFamily="34" charset="0"/>
            </a:endParaRPr>
          </a:p>
          <a:p>
            <a:pPr>
              <a:spcBef>
                <a:spcPts val="0"/>
              </a:spcBef>
            </a:pPr>
            <a:endParaRPr lang="en-US" sz="2400" dirty="0">
              <a:solidFill>
                <a:schemeClr val="tx1">
                  <a:lumMod val="50000"/>
                  <a:lumOff val="50000"/>
                </a:schemeClr>
              </a:solidFill>
              <a:latin typeface="Arial" panose="020B0604020202020204" pitchFamily="34" charset="0"/>
              <a:cs typeface="Arial" panose="020B0604020202020204" pitchFamily="34" charset="0"/>
              <a:sym typeface="Wingdings" panose="05000000000000000000" pitchFamily="2" charset="2"/>
            </a:endParaRPr>
          </a:p>
          <a:p>
            <a:pPr>
              <a:spcBef>
                <a:spcPts val="0"/>
              </a:spcBef>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lvl="1">
              <a:spcBef>
                <a:spcPts val="0"/>
              </a:spcBef>
            </a:pPr>
            <a:endParaRPr lang="en-US" sz="1600" dirty="0">
              <a:solidFill>
                <a:schemeClr val="tx1">
                  <a:lumMod val="50000"/>
                  <a:lumOff val="50000"/>
                </a:schemeClr>
              </a:solidFill>
              <a:latin typeface="Arial" panose="020B0604020202020204" pitchFamily="34" charset="0"/>
              <a:cs typeface="Arial" panose="020B0604020202020204" pitchFamily="34" charset="0"/>
            </a:endParaRPr>
          </a:p>
          <a:p>
            <a:pPr lvl="1">
              <a:spcBef>
                <a:spcPts val="0"/>
              </a:spcBef>
            </a:pPr>
            <a:endPar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514350" lvl="1" indent="0">
              <a:spcBef>
                <a:spcPts val="0"/>
              </a:spcBef>
              <a:buNone/>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368250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December CDR Summary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609600" y="930275"/>
            <a:ext cx="8229600" cy="5715000"/>
          </a:xfrm>
        </p:spPr>
        <p:txBody>
          <a:bodyPr>
            <a:normAutofit/>
          </a:bodyPr>
          <a:lstStyle/>
          <a:p>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The planning reserve margin for summer 2021 is forecasted to be 15.5%, down 1.8% from the May CDR.</a:t>
            </a:r>
          </a:p>
          <a:p>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Between 2022 and 2025, the planning reserve margin is expected to reach as high as 27%.</a:t>
            </a:r>
          </a:p>
          <a:p>
            <a:endParaRPr lang="en-US" sz="18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6" name="Picture 5">
            <a:extLst>
              <a:ext uri="{FF2B5EF4-FFF2-40B4-BE49-F238E27FC236}">
                <a16:creationId xmlns:a16="http://schemas.microsoft.com/office/drawing/2014/main" id="{0A7EEB39-FB51-489F-9136-4BB7A4656F6B}"/>
              </a:ext>
            </a:extLst>
          </p:cNvPr>
          <p:cNvPicPr>
            <a:picLocks noChangeAspect="1"/>
          </p:cNvPicPr>
          <p:nvPr/>
        </p:nvPicPr>
        <p:blipFill>
          <a:blip r:embed="rId3"/>
          <a:stretch>
            <a:fillRect/>
          </a:stretch>
        </p:blipFill>
        <p:spPr>
          <a:xfrm>
            <a:off x="2133600" y="2438400"/>
            <a:ext cx="4619048" cy="790476"/>
          </a:xfrm>
          <a:prstGeom prst="rect">
            <a:avLst/>
          </a:prstGeom>
        </p:spPr>
      </p:pic>
    </p:spTree>
    <p:extLst>
      <p:ext uri="{BB962C8B-B14F-4D97-AF65-F5344CB8AC3E}">
        <p14:creationId xmlns:p14="http://schemas.microsoft.com/office/powerpoint/2010/main" val="4086626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December CDR Summary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609600" y="930275"/>
            <a:ext cx="8229600" cy="5715000"/>
          </a:xfrm>
        </p:spPr>
        <p:txBody>
          <a:bodyPr>
            <a:normAutofit/>
          </a:bodyPr>
          <a:lstStyle/>
          <a:p>
            <a:pPr>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Capacity</a:t>
            </a: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Decrease</a:t>
            </a: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 May CDR was due to solar and wind project delays and cancellations</a:t>
            </a:r>
          </a:p>
          <a:p>
            <a:pPr lvl="1">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Note: SAWG will continue GINR analysis </a:t>
            </a:r>
            <a:r>
              <a:rPr lang="en-US" sz="1800" dirty="0">
                <a:solidFill>
                  <a:schemeClr val="tx1">
                    <a:lumMod val="50000"/>
                    <a:lumOff val="50000"/>
                  </a:schemeClr>
                </a:solidFill>
                <a:latin typeface="Arial" panose="020B0604020202020204" pitchFamily="34" charset="0"/>
                <a:cs typeface="Arial" panose="020B0604020202020204" pitchFamily="34" charset="0"/>
              </a:rPr>
              <a:t>in February</a:t>
            </a: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 with the topics: summer 2020 planned projects success review and revisiting project COD delays, GINR trends</a:t>
            </a:r>
            <a:r>
              <a:rPr lang="en-US" sz="1800" dirty="0">
                <a:solidFill>
                  <a:schemeClr val="tx1">
                    <a:lumMod val="50000"/>
                    <a:lumOff val="50000"/>
                  </a:schemeClr>
                </a:solidFill>
                <a:latin typeface="Arial" panose="020B0604020202020204" pitchFamily="34" charset="0"/>
                <a:cs typeface="Arial" panose="020B0604020202020204" pitchFamily="34" charset="0"/>
              </a:rPr>
              <a:t> in delays and cancellations </a:t>
            </a:r>
          </a:p>
          <a:p>
            <a:pPr>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Demand: </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CDR i</a:t>
            </a: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ncorporates demand served by Lubbock Power and Light beginning in June 2021</a:t>
            </a:r>
          </a:p>
          <a:p>
            <a:pPr lvl="1">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The forecasted peak demand for summer 2021 is 77,244 MW</a:t>
            </a:r>
          </a:p>
          <a:p>
            <a:pPr lvl="2">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 used revised economic data released by Moody’s Analytics in August.</a:t>
            </a:r>
          </a:p>
          <a:p>
            <a:pPr lvl="2">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this is a decrease in expected peak demand from the May CDR</a:t>
            </a:r>
          </a:p>
          <a:p>
            <a:pPr>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Rooftop Solar: </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Note: due to </a:t>
            </a: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continued and accelerated growth in rooftop solar projects, ERCOT included its first, separate rooftop solar PV forecast in the CDR. The forecast was created to show the incremental capacity growth beyond the historical growth trend reflected in the load forecast. </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The Rooftop Solar Scenarios Tab is separate from the information on residential rooftop solar in the summary and uses an s-curve approach </a:t>
            </a:r>
            <a:endPar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endParaRPr>
          </a:p>
          <a:p>
            <a:pPr marL="0" indent="0">
              <a:buNone/>
            </a:pPr>
            <a:endParaRPr lang="en-US" sz="1800" dirty="0">
              <a:solidFill>
                <a:schemeClr val="dk1"/>
              </a:solidFill>
              <a:effectLst/>
              <a:latin typeface="Arial" panose="020B0604020202020204" pitchFamily="34" charset="0"/>
              <a:ea typeface="+mn-ea"/>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11592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701675"/>
          </a:xfrm>
        </p:spPr>
        <p:txBody>
          <a:bodyPr>
            <a:normAutofit/>
          </a:bodyPr>
          <a:lstStyle/>
          <a:p>
            <a:pPr algn="l"/>
            <a:r>
              <a:rPr lang="en-US" sz="2800" b="1" dirty="0">
                <a:latin typeface="Arial" panose="020B0604020202020204" pitchFamily="34" charset="0"/>
                <a:cs typeface="Arial" panose="020B0604020202020204" pitchFamily="34" charset="0"/>
              </a:rPr>
              <a:t>December CDR Summary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762000"/>
            <a:ext cx="8229600" cy="5943600"/>
          </a:xfrm>
        </p:spPr>
        <p:txBody>
          <a:bodyPr>
            <a:normAutofit/>
          </a:bodyPr>
          <a:lstStyle/>
          <a:p>
            <a:pPr marL="457200">
              <a:spcBef>
                <a:spcPts val="0"/>
              </a:spcBef>
              <a:tabLst>
                <a:tab pos="1371600" algn="l"/>
              </a:tabLst>
            </a:pPr>
            <a:endParaRPr lang="en-US" sz="180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457200">
              <a:spcBef>
                <a:spcPts val="0"/>
              </a:spcBef>
              <a:tabLst>
                <a:tab pos="1371600" algn="l"/>
              </a:tabLst>
            </a:pPr>
            <a:r>
              <a:rPr lang="en-US" sz="180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Waterfall </a:t>
            </a:r>
            <a:r>
              <a:rPr lang="en-US" sz="18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chart showing itemized changes in the reserve margins reported in the 2020 May/December CDRs</a:t>
            </a:r>
            <a:endParaRPr lang="en-US" sz="1800" dirty="0">
              <a:solidFill>
                <a:schemeClr val="bg1">
                  <a:lumMod val="50000"/>
                </a:schemeClr>
              </a:solidFill>
              <a:latin typeface="Arial" panose="020B0604020202020204" pitchFamily="34" charset="0"/>
              <a:cs typeface="Arial" panose="020B0604020202020204" pitchFamily="34" charset="0"/>
              <a:sym typeface="Wingdings" panose="05000000000000000000" pitchFamily="2" charset="2"/>
            </a:endParaRPr>
          </a:p>
          <a:p>
            <a:pPr>
              <a:spcBef>
                <a:spcPts val="0"/>
              </a:spcBef>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lvl="1">
              <a:spcBef>
                <a:spcPts val="0"/>
              </a:spcBef>
            </a:pPr>
            <a:endParaRPr lang="en-US" sz="1600" dirty="0">
              <a:solidFill>
                <a:schemeClr val="tx1">
                  <a:lumMod val="50000"/>
                  <a:lumOff val="50000"/>
                </a:schemeClr>
              </a:solidFill>
              <a:latin typeface="Arial" panose="020B0604020202020204" pitchFamily="34" charset="0"/>
              <a:cs typeface="Arial" panose="020B0604020202020204" pitchFamily="34" charset="0"/>
            </a:endParaRPr>
          </a:p>
          <a:p>
            <a:pPr lvl="1">
              <a:spcBef>
                <a:spcPts val="0"/>
              </a:spcBef>
            </a:pPr>
            <a:endPar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514350" lvl="1" indent="0">
              <a:spcBef>
                <a:spcPts val="0"/>
              </a:spcBef>
              <a:buNone/>
              <a:tabLst>
                <a:tab pos="1371600" algn="l"/>
              </a:tabLst>
            </a:pPr>
            <a:endParaRPr lang="en-US" sz="20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7" name="Picture 6">
            <a:extLst>
              <a:ext uri="{FF2B5EF4-FFF2-40B4-BE49-F238E27FC236}">
                <a16:creationId xmlns:a16="http://schemas.microsoft.com/office/drawing/2014/main" id="{C481C2F0-27CB-4461-AEBA-FABA5E4F2FEE}"/>
              </a:ext>
            </a:extLst>
          </p:cNvPr>
          <p:cNvPicPr>
            <a:picLocks noChangeAspect="1"/>
          </p:cNvPicPr>
          <p:nvPr/>
        </p:nvPicPr>
        <p:blipFill>
          <a:blip r:embed="rId3"/>
          <a:stretch>
            <a:fillRect/>
          </a:stretch>
        </p:blipFill>
        <p:spPr>
          <a:xfrm>
            <a:off x="685800" y="1954666"/>
            <a:ext cx="7391400" cy="4401684"/>
          </a:xfrm>
          <a:prstGeom prst="rect">
            <a:avLst/>
          </a:prstGeom>
        </p:spPr>
      </p:pic>
    </p:spTree>
    <p:extLst>
      <p:ext uri="{BB962C8B-B14F-4D97-AF65-F5344CB8AC3E}">
        <p14:creationId xmlns:p14="http://schemas.microsoft.com/office/powerpoint/2010/main" val="371147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6"/>
            <a:ext cx="8229600" cy="717550"/>
          </a:xfrm>
        </p:spPr>
        <p:txBody>
          <a:bodyPr>
            <a:normAutofit/>
          </a:bodyPr>
          <a:lstStyle/>
          <a:p>
            <a:pPr algn="l"/>
            <a:r>
              <a:rPr lang="en-US" sz="2800" b="1" dirty="0">
                <a:latin typeface="Arial" panose="020B0604020202020204" pitchFamily="34" charset="0"/>
                <a:cs typeface="Arial" panose="020B0604020202020204" pitchFamily="34" charset="0"/>
              </a:rPr>
              <a:t>December Long-Term Load Forecast</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609600" y="930275"/>
            <a:ext cx="8229600" cy="5715000"/>
          </a:xfrm>
        </p:spPr>
        <p:txBody>
          <a:bodyPr>
            <a:normAutofit/>
          </a:bodyPr>
          <a:lstStyle/>
          <a:p>
            <a:pPr marL="0" indent="0">
              <a:buNone/>
            </a:pPr>
            <a:endParaRPr lang="en-US" sz="1800" dirty="0">
              <a:solidFill>
                <a:schemeClr val="dk1"/>
              </a:solidFill>
              <a:effectLst/>
              <a:latin typeface="Arial" panose="020B0604020202020204" pitchFamily="34" charset="0"/>
              <a:ea typeface="+mn-ea"/>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6" name="Picture 5">
            <a:extLst>
              <a:ext uri="{FF2B5EF4-FFF2-40B4-BE49-F238E27FC236}">
                <a16:creationId xmlns:a16="http://schemas.microsoft.com/office/drawing/2014/main" id="{6D63E3B5-C5F4-4317-A142-5181C0022EBD}"/>
              </a:ext>
            </a:extLst>
          </p:cNvPr>
          <p:cNvPicPr>
            <a:picLocks noChangeAspect="1"/>
          </p:cNvPicPr>
          <p:nvPr/>
        </p:nvPicPr>
        <p:blipFill>
          <a:blip r:embed="rId3"/>
          <a:stretch>
            <a:fillRect/>
          </a:stretch>
        </p:blipFill>
        <p:spPr>
          <a:xfrm>
            <a:off x="838200" y="972679"/>
            <a:ext cx="7010400" cy="5345572"/>
          </a:xfrm>
          <a:prstGeom prst="rect">
            <a:avLst/>
          </a:prstGeom>
        </p:spPr>
      </p:pic>
    </p:spTree>
    <p:extLst>
      <p:ext uri="{BB962C8B-B14F-4D97-AF65-F5344CB8AC3E}">
        <p14:creationId xmlns:p14="http://schemas.microsoft.com/office/powerpoint/2010/main" val="156082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6"/>
            <a:ext cx="8229600" cy="717550"/>
          </a:xfrm>
        </p:spPr>
        <p:txBody>
          <a:bodyPr>
            <a:normAutofit/>
          </a:bodyPr>
          <a:lstStyle/>
          <a:p>
            <a:pPr algn="l"/>
            <a:r>
              <a:rPr lang="en-US" sz="2800" b="1" dirty="0">
                <a:latin typeface="Arial" panose="020B0604020202020204" pitchFamily="34" charset="0"/>
                <a:cs typeface="Arial" panose="020B0604020202020204" pitchFamily="34" charset="0"/>
              </a:rPr>
              <a:t>December Long-Term Load Forecast</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609600" y="930275"/>
            <a:ext cx="8229600" cy="5715000"/>
          </a:xfrm>
        </p:spPr>
        <p:txBody>
          <a:bodyPr>
            <a:normAutofit/>
          </a:bodyPr>
          <a:lstStyle/>
          <a:p>
            <a:pPr marL="0" indent="0">
              <a:buNone/>
            </a:pPr>
            <a:endParaRPr lang="en-US" sz="1800" dirty="0">
              <a:solidFill>
                <a:schemeClr val="dk1"/>
              </a:solidFill>
              <a:effectLst/>
              <a:latin typeface="Arial" panose="020B0604020202020204" pitchFamily="34" charset="0"/>
              <a:ea typeface="+mn-ea"/>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4" name="Picture 3">
            <a:extLst>
              <a:ext uri="{FF2B5EF4-FFF2-40B4-BE49-F238E27FC236}">
                <a16:creationId xmlns:a16="http://schemas.microsoft.com/office/drawing/2014/main" id="{A6E239F6-001C-4DC3-8C40-A552B6F13785}"/>
              </a:ext>
            </a:extLst>
          </p:cNvPr>
          <p:cNvPicPr>
            <a:picLocks noChangeAspect="1"/>
          </p:cNvPicPr>
          <p:nvPr/>
        </p:nvPicPr>
        <p:blipFill>
          <a:blip r:embed="rId3"/>
          <a:stretch>
            <a:fillRect/>
          </a:stretch>
        </p:blipFill>
        <p:spPr>
          <a:xfrm>
            <a:off x="990600" y="1066800"/>
            <a:ext cx="6705600" cy="5022735"/>
          </a:xfrm>
          <a:prstGeom prst="rect">
            <a:avLst/>
          </a:prstGeom>
        </p:spPr>
      </p:pic>
    </p:spTree>
    <p:extLst>
      <p:ext uri="{BB962C8B-B14F-4D97-AF65-F5344CB8AC3E}">
        <p14:creationId xmlns:p14="http://schemas.microsoft.com/office/powerpoint/2010/main" val="3291895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6"/>
            <a:ext cx="8229600" cy="717550"/>
          </a:xfrm>
        </p:spPr>
        <p:txBody>
          <a:bodyPr>
            <a:normAutofit/>
          </a:bodyPr>
          <a:lstStyle/>
          <a:p>
            <a:pPr algn="l"/>
            <a:r>
              <a:rPr lang="en-US" sz="2800" b="1" dirty="0">
                <a:latin typeface="Arial" panose="020B0604020202020204" pitchFamily="34" charset="0"/>
                <a:cs typeface="Arial" panose="020B0604020202020204" pitchFamily="34" charset="0"/>
              </a:rPr>
              <a:t>December Long-Term Load Forecast</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609600" y="930275"/>
            <a:ext cx="8229600" cy="5715000"/>
          </a:xfrm>
        </p:spPr>
        <p:txBody>
          <a:bodyPr>
            <a:normAutofit/>
          </a:bodyPr>
          <a:lstStyle/>
          <a:p>
            <a:r>
              <a:rPr lang="en-US" sz="1800" dirty="0">
                <a:solidFill>
                  <a:schemeClr val="tx1">
                    <a:lumMod val="50000"/>
                    <a:lumOff val="50000"/>
                  </a:schemeClr>
                </a:solidFill>
                <a:latin typeface="Arial" panose="020B0604020202020204" pitchFamily="34" charset="0"/>
                <a:cs typeface="Arial" panose="020B0604020202020204" pitchFamily="34" charset="0"/>
              </a:rPr>
              <a:t>Rooftop PV Forecast</a:t>
            </a:r>
            <a:endPar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endParaRPr>
          </a:p>
          <a:p>
            <a:pPr lvl="1">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A forecast was created for residential ESIIDs using the load profile assignment for each weather zone</a:t>
            </a:r>
          </a:p>
          <a:p>
            <a:pPr lvl="1">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Total installed capacity was approximately 700 MW as of August 2020</a:t>
            </a:r>
          </a:p>
          <a:p>
            <a:pPr lvl="1">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Forecast is for the total installed capacity to increase to approximately 2,100 MW by August 2030</a:t>
            </a:r>
          </a:p>
          <a:p>
            <a:pPr lvl="1">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The assumed capacity factor at the time of the summer peak is 46%</a:t>
            </a:r>
          </a:p>
          <a:p>
            <a:pPr lvl="1">
              <a:spcBef>
                <a:spcPts val="0"/>
              </a:spcBef>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a:p>
            <a:pPr>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Rooftop PV Forecast Notes:</a:t>
            </a:r>
          </a:p>
          <a:p>
            <a:pPr lvl="1">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Residential ESIIDs with PV have greater average usage per hour than ESIIDs without PV during the early morning and evening hours</a:t>
            </a:r>
          </a:p>
          <a:p>
            <a:pPr lvl="1">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Some studies suggest that customers with PV tend to use more energy</a:t>
            </a:r>
          </a:p>
          <a:p>
            <a:pPr lvl="1">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To compensate for this, should the shapes be unitized?</a:t>
            </a:r>
          </a:p>
          <a:p>
            <a:pPr lvl="1">
              <a:spcBef>
                <a:spcPts val="0"/>
              </a:spcBef>
            </a:pPr>
            <a:r>
              <a:rPr lang="en-US" sz="1800" dirty="0">
                <a:solidFill>
                  <a:schemeClr val="tx1">
                    <a:lumMod val="50000"/>
                    <a:lumOff val="50000"/>
                  </a:schemeClr>
                </a:solidFill>
                <a:latin typeface="Arial" panose="020B0604020202020204" pitchFamily="34" charset="0"/>
                <a:cs typeface="Arial" panose="020B0604020202020204" pitchFamily="34" charset="0"/>
              </a:rPr>
              <a:t>Note that the Rooftop Solar Scenarios Tab on CDR uses s-curve</a:t>
            </a:r>
          </a:p>
          <a:p>
            <a:pPr lvl="1">
              <a:spcBef>
                <a:spcPts val="0"/>
              </a:spcBef>
            </a:pPr>
            <a:r>
              <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rPr>
              <a:t>More analysis to follow at SAW</a:t>
            </a:r>
            <a:r>
              <a:rPr lang="en-US" sz="1800" dirty="0">
                <a:solidFill>
                  <a:schemeClr val="tx1">
                    <a:lumMod val="50000"/>
                    <a:lumOff val="50000"/>
                  </a:schemeClr>
                </a:solidFill>
                <a:latin typeface="Arial" panose="020B0604020202020204" pitchFamily="34" charset="0"/>
                <a:cs typeface="Arial" panose="020B0604020202020204" pitchFamily="34" charset="0"/>
              </a:rPr>
              <a:t>G and by ERCOT</a:t>
            </a:r>
            <a:endParaRPr lang="en-US" sz="1800" dirty="0">
              <a:solidFill>
                <a:schemeClr val="tx1">
                  <a:lumMod val="50000"/>
                  <a:lumOff val="50000"/>
                </a:schemeClr>
              </a:solidFill>
              <a:effectLst/>
              <a:latin typeface="Arial" panose="020B0604020202020204" pitchFamily="34" charset="0"/>
              <a:ea typeface="+mn-ea"/>
              <a:cs typeface="Arial" panose="020B0604020202020204" pitchFamily="34" charset="0"/>
            </a:endParaRPr>
          </a:p>
          <a:p>
            <a:pPr lvl="1">
              <a:spcBef>
                <a:spcPts val="0"/>
              </a:spcBef>
            </a:pPr>
            <a:endParaRPr lang="en-US" sz="1400" dirty="0">
              <a:solidFill>
                <a:schemeClr val="tx1">
                  <a:lumMod val="50000"/>
                  <a:lumOff val="50000"/>
                </a:schemeClr>
              </a:solidFill>
              <a:effectLst/>
              <a:latin typeface="Arial" panose="020B0604020202020204" pitchFamily="34" charset="0"/>
              <a:ea typeface="+mn-ea"/>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28165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D7FB2E800D0445AB60BE4CF6693240" ma:contentTypeVersion="9" ma:contentTypeDescription="Create a new document." ma:contentTypeScope="" ma:versionID="cba75499531ceb3f246cf6adc3a33ce8">
  <xsd:schema xmlns:xsd="http://www.w3.org/2001/XMLSchema" xmlns:xs="http://www.w3.org/2001/XMLSchema" xmlns:p="http://schemas.microsoft.com/office/2006/metadata/properties" xmlns:ns3="ace0c983-095b-4ab2-a133-4fa3e902b0fc" targetNamespace="http://schemas.microsoft.com/office/2006/metadata/properties" ma:root="true" ma:fieldsID="3a86683aa51a3373566f47fbb9006bc8" ns3:_="">
    <xsd:import namespace="ace0c983-095b-4ab2-a133-4fa3e902b0f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e0c983-095b-4ab2-a133-4fa3e902b0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CE2DDC-B89F-47CA-A5CF-08D365F4B8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e0c983-095b-4ab2-a133-4fa3e902b0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2F5E0E-2CBD-45B1-B655-24315E7D52AD}">
  <ds:schemaRefs>
    <ds:schemaRef ds:uri="http://purl.org/dc/dcmitype/"/>
    <ds:schemaRef ds:uri="http://purl.org/dc/elements/1.1/"/>
    <ds:schemaRef ds:uri="http://schemas.microsoft.com/office/2006/metadata/properties"/>
    <ds:schemaRef ds:uri="http://www.w3.org/XML/1998/namespace"/>
    <ds:schemaRef ds:uri="http://schemas.microsoft.com/office/2006/documentManagement/types"/>
    <ds:schemaRef ds:uri="ace0c983-095b-4ab2-a133-4fa3e902b0fc"/>
    <ds:schemaRef ds:uri="http://schemas.openxmlformats.org/package/2006/metadata/core-properti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AE2ECC2F-A9D3-446E-81C4-139727DC35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15848</TotalTime>
  <Words>1017</Words>
  <Application>Microsoft Office PowerPoint</Application>
  <PresentationFormat>On-screen Show (4:3)</PresentationFormat>
  <Paragraphs>161</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Supply Analysis Working Group Report to WMS</vt:lpstr>
      <vt:lpstr>2020 Reserve Margin Study</vt:lpstr>
      <vt:lpstr>2020 Reserve Margin Study</vt:lpstr>
      <vt:lpstr>December CDR Summary </vt:lpstr>
      <vt:lpstr>December CDR Summary </vt:lpstr>
      <vt:lpstr>December CDR Summary </vt:lpstr>
      <vt:lpstr>December Long-Term Load Forecast</vt:lpstr>
      <vt:lpstr>December Long-Term Load Forecast</vt:lpstr>
      <vt:lpstr>December Long-Term Load Forecast</vt:lpstr>
      <vt:lpstr>December Long-Term Load Forecast</vt:lpstr>
      <vt:lpstr>Net Load Forecast Update </vt:lpstr>
      <vt:lpstr>SAWG Leadership 2021 </vt:lpstr>
      <vt:lpstr>SAWG Upcoming 2021 </vt:lpstr>
    </vt:vector>
  </TitlesOfParts>
  <Company>NRG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Reliant Energy</dc:creator>
  <cp:lastModifiedBy>Caitlin Smith</cp:lastModifiedBy>
  <cp:revision>278</cp:revision>
  <cp:lastPrinted>2020-09-01T02:46:55Z</cp:lastPrinted>
  <dcterms:created xsi:type="dcterms:W3CDTF">2018-10-08T15:17:08Z</dcterms:created>
  <dcterms:modified xsi:type="dcterms:W3CDTF">2021-01-04T22:44:16Z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0x0101008CD7FB2E800D0445AB60BE4CF6693240</vt:lpwstr>
  </property>
</Properties>
</file>