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  <p:sldMasterId id="2147483698" r:id="rId2"/>
    <p:sldMasterId id="2147483710" r:id="rId3"/>
  </p:sldMasterIdLst>
  <p:notesMasterIdLst>
    <p:notesMasterId r:id="rId8"/>
  </p:notesMasterIdLst>
  <p:sldIdLst>
    <p:sldId id="266" r:id="rId4"/>
    <p:sldId id="286" r:id="rId5"/>
    <p:sldId id="290" r:id="rId6"/>
    <p:sldId id="28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51" autoAdjust="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5EE5E-15FC-43C6-B812-EBEFAF1C5335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1F8F30-4081-4B11-B42E-FFD8C4DA2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727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29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98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343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3C7E-6AD3-41C2-9A0F-1401374D597B}" type="datetime1">
              <a:rPr lang="en-US" smtClean="0"/>
              <a:t>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5557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1ABC-261C-464B-A0EB-374DEA332206}" type="datetime1">
              <a:rPr lang="en-US" smtClean="0"/>
              <a:t>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8640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5DE9-04A7-4166-AF5D-568295B1ECAA}" type="datetime1">
              <a:rPr lang="en-US" smtClean="0"/>
              <a:t>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8143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4F64-A7C3-405E-B384-F5D178BB5BF8}" type="datetime1">
              <a:rPr lang="en-US" smtClean="0"/>
              <a:t>1/4/2021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621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9F5B4-6457-49C9-87BB-FD408CA9B39B}" type="datetime1">
              <a:rPr lang="en-US" smtClean="0"/>
              <a:t>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1032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86B1-0A73-4DD4-B2C4-4ABA1B465716}" type="datetime1">
              <a:rPr lang="en-US" smtClean="0"/>
              <a:t>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752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691C-1488-4D67-B981-1BCDCBDF3065}" type="datetime1">
              <a:rPr lang="en-US" smtClean="0"/>
              <a:t>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911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8856-44BD-414A-9E8F-8A0031336735}" type="datetime1">
              <a:rPr lang="en-US" smtClean="0"/>
              <a:t>1/4/2021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00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4850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9FC08411-B318-42E5-A25E-2227C541F79D}" type="datetime1">
              <a:rPr lang="en-US" smtClean="0"/>
              <a:t>1/4/2021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1304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6CD39-EA9C-4475-BBCF-545CB9D156AF}" type="datetime1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7081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D961-88CC-476F-BFE5-4E1CAB46C2A1}" type="datetime1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5236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1ABC-261C-464B-A0EB-374DEA332206}" type="datetime1">
              <a:rPr lang="en-US" smtClean="0"/>
              <a:t>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4702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7BFB-A455-41C0-AD52-01E645305785}" type="datetime1">
              <a:rPr lang="en-US" smtClean="0"/>
              <a:t>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0294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508050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7BFB-A455-41C0-AD52-01E645305785}" type="datetime1">
              <a:rPr lang="en-US" smtClean="0"/>
              <a:t>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7685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3C7E-6AD3-41C2-9A0F-1401374D597B}" type="datetime1">
              <a:rPr lang="en-US" smtClean="0"/>
              <a:t>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139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1ABC-261C-464B-A0EB-374DEA332206}" type="datetime1">
              <a:rPr lang="en-US" smtClean="0"/>
              <a:t>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147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5DE9-04A7-4166-AF5D-568295B1ECAA}" type="datetime1">
              <a:rPr lang="en-US" smtClean="0"/>
              <a:t>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1393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4F64-A7C3-405E-B384-F5D178BB5BF8}" type="datetime1">
              <a:rPr lang="en-US" smtClean="0"/>
              <a:t>1/4/2021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941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1414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9F5B4-6457-49C9-87BB-FD408CA9B39B}" type="datetime1">
              <a:rPr lang="en-US" smtClean="0"/>
              <a:t>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4842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86B1-0A73-4DD4-B2C4-4ABA1B465716}" type="datetime1">
              <a:rPr lang="en-US" smtClean="0"/>
              <a:t>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2706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691C-1488-4D67-B981-1BCDCBDF3065}" type="datetime1">
              <a:rPr lang="en-US" smtClean="0"/>
              <a:t>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885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8856-44BD-414A-9E8F-8A0031336735}" type="datetime1">
              <a:rPr lang="en-US" smtClean="0"/>
              <a:t>1/4/2021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861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9FC08411-B318-42E5-A25E-2227C541F79D}" type="datetime1">
              <a:rPr lang="en-US" smtClean="0"/>
              <a:t>1/4/2021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613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6CD39-EA9C-4475-BBCF-545CB9D156AF}" type="datetime1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9809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D961-88CC-476F-BFE5-4E1CAB46C2A1}" type="datetime1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435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311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568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368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49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747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32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31B66-E374-46FD-B0F1-A74783F02804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240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0F57BFB-A455-41C0-AD52-01E645305785}" type="datetime1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127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674" r:id="rId12"/>
    <p:sldLayoutId id="2147483697" r:id="rId13"/>
    <p:sldLayoutId id="2147483684" r:id="rId14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0F57BFB-A455-41C0-AD52-01E645305785}" type="datetime1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829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PLWG report to ROS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January 7</a:t>
            </a:r>
            <a:r>
              <a:rPr lang="en-US" sz="4800" dirty="0" smtClean="0"/>
              <a:t>, 2021   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Report based on PLWG </a:t>
            </a:r>
            <a:r>
              <a:rPr lang="en-US" sz="2400" dirty="0" smtClean="0"/>
              <a:t>December 16</a:t>
            </a:r>
            <a:r>
              <a:rPr lang="en-US" sz="2400" dirty="0" smtClean="0"/>
              <a:t>th</a:t>
            </a:r>
            <a:r>
              <a:rPr lang="en-US" sz="2400" dirty="0" smtClean="0"/>
              <a:t>, 2020 </a:t>
            </a:r>
          </a:p>
          <a:p>
            <a:r>
              <a:rPr lang="en-US" sz="2400" dirty="0" smtClean="0"/>
              <a:t>WebEx only meeting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76722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21894"/>
            <a:ext cx="10515600" cy="15240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PGRR088 Include Financial Security Amount in the Monthly Generator Interconnection Status Report</a:t>
            </a:r>
            <a:r>
              <a:rPr lang="en-US" sz="3600" b="1" dirty="0" smtClean="0">
                <a:ea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46948"/>
            <a:ext cx="10515600" cy="4087960"/>
          </a:xfrm>
          <a:solidFill>
            <a:srgbClr val="FFFFFF"/>
          </a:solidFill>
        </p:spPr>
        <p:txBody>
          <a:bodyPr>
            <a:normAutofit lnSpcReduction="10000"/>
          </a:bodyPr>
          <a:lstStyle/>
          <a:p>
            <a:pPr lvl="1">
              <a:buClr>
                <a:schemeClr val="tx1"/>
              </a:buClr>
            </a:pPr>
            <a:r>
              <a:rPr lang="en-US" sz="3200" dirty="0" smtClean="0">
                <a:solidFill>
                  <a:srgbClr val="000000"/>
                </a:solidFill>
                <a:ea typeface="Calibri" panose="020F0502020204030204" pitchFamily="34" charset="0"/>
              </a:rPr>
              <a:t>PGRR088 intent is to increase transparency of generation interconnection facility cost by including in the Monthly GIS Report the Financial Security amount associated with funding the interconnection facilities.</a:t>
            </a:r>
          </a:p>
          <a:p>
            <a:pPr lvl="1">
              <a:buClr>
                <a:schemeClr val="tx1"/>
              </a:buClr>
            </a:pPr>
            <a:r>
              <a:rPr lang="en-US" sz="3200" dirty="0" smtClean="0">
                <a:solidFill>
                  <a:srgbClr val="000000"/>
                </a:solidFill>
                <a:ea typeface="Calibri" panose="020F0502020204030204" pitchFamily="34" charset="0"/>
              </a:rPr>
              <a:t>Reliant/NRG offered clearer language that was discussed and planned to submit PGRR comments.</a:t>
            </a:r>
          </a:p>
          <a:p>
            <a:pPr lvl="1">
              <a:buClr>
                <a:schemeClr val="tx1"/>
              </a:buClr>
            </a:pPr>
            <a:r>
              <a:rPr lang="en-US" sz="3200" dirty="0" smtClean="0">
                <a:solidFill>
                  <a:srgbClr val="000000"/>
                </a:solidFill>
                <a:ea typeface="Calibri" panose="020F0502020204030204" pitchFamily="34" charset="0"/>
              </a:rPr>
              <a:t>Though TSPs were not in consensus, all agreed that it was ready to be reviewed at ROS.</a:t>
            </a:r>
            <a:endParaRPr lang="en-US" sz="3200" dirty="0" smtClean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lvl="1">
              <a:buClr>
                <a:schemeClr val="tx1"/>
              </a:buClr>
            </a:pPr>
            <a:endParaRPr lang="en-US" sz="2400" dirty="0" smtClean="0"/>
          </a:p>
          <a:p>
            <a:pPr marL="228600" lvl="1" indent="0">
              <a:buClr>
                <a:schemeClr val="tx1"/>
              </a:buClr>
              <a:buNone/>
            </a:pPr>
            <a:endParaRPr lang="en-US" sz="2200" dirty="0" smtClean="0"/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en-US" sz="2200" dirty="0" smtClean="0"/>
          </a:p>
          <a:p>
            <a:pPr lvl="1">
              <a:buClr>
                <a:schemeClr val="tx1"/>
              </a:buClr>
            </a:pPr>
            <a:endParaRPr lang="en-US" sz="2200" dirty="0" smtClean="0"/>
          </a:p>
          <a:p>
            <a:pPr lvl="1"/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975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5856"/>
            <a:ext cx="10515600" cy="15240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Battery Energy Storage RFI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82715"/>
            <a:ext cx="10515600" cy="4352193"/>
          </a:xfrm>
          <a:solidFill>
            <a:srgbClr val="FFFFFF"/>
          </a:solidFill>
        </p:spPr>
        <p:txBody>
          <a:bodyPr>
            <a:normAutofit fontScale="85000" lnSpcReduction="20000"/>
          </a:bodyPr>
          <a:lstStyle/>
          <a:p>
            <a:pPr>
              <a:buClrTx/>
            </a:pPr>
            <a:r>
              <a:rPr lang="en-US" sz="3200" dirty="0" smtClean="0">
                <a:solidFill>
                  <a:srgbClr val="000000"/>
                </a:solidFill>
                <a:ea typeface="Calibri" panose="020F0502020204030204" pitchFamily="34" charset="0"/>
              </a:rPr>
              <a:t>ERCOT </a:t>
            </a:r>
            <a:r>
              <a:rPr lang="en-US" sz="3200" dirty="0">
                <a:solidFill>
                  <a:srgbClr val="000000"/>
                </a:solidFill>
                <a:ea typeface="Calibri" panose="020F0502020204030204" pitchFamily="34" charset="0"/>
              </a:rPr>
              <a:t>does not have information on roundtrip efficiency, energy capacity MWh or if a battery is a part of Self-Limiting Facility (NPRR1026) or DC-Coupled Resource (NPRR1029</a:t>
            </a:r>
            <a:r>
              <a:rPr lang="en-US" sz="3200" dirty="0" smtClean="0">
                <a:solidFill>
                  <a:srgbClr val="000000"/>
                </a:solidFill>
                <a:ea typeface="Calibri" panose="020F0502020204030204" pitchFamily="34" charset="0"/>
              </a:rPr>
              <a:t>). </a:t>
            </a:r>
            <a:endParaRPr lang="en-US" sz="32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>
              <a:buClrTx/>
            </a:pPr>
            <a:r>
              <a:rPr lang="en-US" sz="3200" dirty="0">
                <a:solidFill>
                  <a:srgbClr val="000000"/>
                </a:solidFill>
                <a:ea typeface="Calibri" panose="020F0502020204030204" pitchFamily="34" charset="0"/>
              </a:rPr>
              <a:t>Until RRGRR023 is implemented in RIOO, ERCOT plans to collect this information via </a:t>
            </a:r>
            <a:r>
              <a:rPr lang="en-US" sz="3200" dirty="0" smtClean="0">
                <a:solidFill>
                  <a:srgbClr val="000000"/>
                </a:solidFill>
                <a:ea typeface="Calibri" panose="020F0502020204030204" pitchFamily="34" charset="0"/>
              </a:rPr>
              <a:t>RFI.</a:t>
            </a:r>
            <a:endParaRPr lang="en-US" sz="32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>
              <a:buClrTx/>
            </a:pPr>
            <a:r>
              <a:rPr lang="en-US" sz="3200" dirty="0">
                <a:solidFill>
                  <a:srgbClr val="000000"/>
                </a:solidFill>
                <a:ea typeface="Calibri" panose="020F0502020204030204" pitchFamily="34" charset="0"/>
              </a:rPr>
              <a:t>ERCOT is finalizing the battery RFI </a:t>
            </a:r>
            <a:r>
              <a:rPr lang="en-US" sz="3200" dirty="0" smtClean="0">
                <a:solidFill>
                  <a:srgbClr val="000000"/>
                </a:solidFill>
                <a:ea typeface="Calibri" panose="020F0502020204030204" pitchFamily="34" charset="0"/>
              </a:rPr>
              <a:t>template and will be posting it to the Resource Integration page.</a:t>
            </a:r>
          </a:p>
          <a:p>
            <a:pPr>
              <a:buClrTx/>
            </a:pPr>
            <a:r>
              <a:rPr lang="en-US" sz="3200" dirty="0" smtClean="0">
                <a:solidFill>
                  <a:srgbClr val="000000"/>
                </a:solidFill>
                <a:ea typeface="Calibri" panose="020F0502020204030204" pitchFamily="34" charset="0"/>
              </a:rPr>
              <a:t>ERCOT to send out initial requests in January.</a:t>
            </a:r>
          </a:p>
          <a:p>
            <a:pPr>
              <a:buClrTx/>
            </a:pPr>
            <a:r>
              <a:rPr lang="en-US" sz="3200" dirty="0" smtClean="0">
                <a:solidFill>
                  <a:srgbClr val="000000"/>
                </a:solidFill>
                <a:ea typeface="Calibri" panose="020F0502020204030204" pitchFamily="34" charset="0"/>
              </a:rPr>
              <a:t>Presentation on battery RFI is posted on the PLWG Dec 16th Meeting page.</a:t>
            </a:r>
          </a:p>
          <a:p>
            <a:pPr>
              <a:buClrTx/>
            </a:pPr>
            <a:r>
              <a:rPr lang="en-US" sz="3200" dirty="0" smtClean="0">
                <a:solidFill>
                  <a:srgbClr val="000000"/>
                </a:solidFill>
                <a:ea typeface="Calibri" panose="020F0502020204030204" pitchFamily="34" charset="0"/>
              </a:rPr>
              <a:t>Contact John Bernecker or Julia </a:t>
            </a:r>
            <a:r>
              <a:rPr lang="en-US" sz="3200" dirty="0" err="1" smtClean="0">
                <a:solidFill>
                  <a:srgbClr val="000000"/>
                </a:solidFill>
                <a:ea typeface="Calibri" panose="020F0502020204030204" pitchFamily="34" charset="0"/>
              </a:rPr>
              <a:t>Matevosyan</a:t>
            </a:r>
            <a:r>
              <a:rPr lang="en-US" sz="3200" dirty="0" smtClean="0">
                <a:solidFill>
                  <a:srgbClr val="000000"/>
                </a:solidFill>
                <a:ea typeface="Calibri" panose="020F0502020204030204" pitchFamily="34" charset="0"/>
              </a:rPr>
              <a:t> at ERCOT for questions.</a:t>
            </a:r>
            <a:endParaRPr lang="en-US" sz="32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lvl="1">
              <a:buClr>
                <a:schemeClr val="tx1"/>
              </a:buClr>
            </a:pPr>
            <a:endParaRPr lang="en-US" sz="2400" dirty="0" smtClean="0"/>
          </a:p>
          <a:p>
            <a:pPr marL="228600" lvl="1" indent="0">
              <a:buClr>
                <a:schemeClr val="tx1"/>
              </a:buClr>
              <a:buNone/>
            </a:pPr>
            <a:endParaRPr lang="en-US" sz="2200" dirty="0" smtClean="0"/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en-US" sz="2200" dirty="0" smtClean="0"/>
          </a:p>
          <a:p>
            <a:pPr lvl="1">
              <a:buClr>
                <a:schemeClr val="tx1"/>
              </a:buClr>
            </a:pPr>
            <a:endParaRPr lang="en-US" sz="2200" dirty="0" smtClean="0"/>
          </a:p>
          <a:p>
            <a:pPr lvl="1"/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757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21894"/>
            <a:ext cx="10515600" cy="1524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Transmission Constraint Workshop follow up - Discussion of the Need for additional stability assessment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82117"/>
            <a:ext cx="10515600" cy="4087960"/>
          </a:xfrm>
          <a:solidFill>
            <a:srgbClr val="FFFFFF"/>
          </a:solidFill>
        </p:spPr>
        <p:txBody>
          <a:bodyPr>
            <a:normAutofit fontScale="85000" lnSpcReduction="20000"/>
          </a:bodyPr>
          <a:lstStyle/>
          <a:p>
            <a:pPr>
              <a:buClrTx/>
            </a:pPr>
            <a:r>
              <a:rPr lang="en-US" sz="3200" dirty="0" smtClean="0"/>
              <a:t>ERCOT reviewed stakeholder comments in regards to determining future stability constraints and proposed questions to help focus the need and scope of the additional studies. </a:t>
            </a:r>
            <a:endParaRPr lang="en-US" sz="3200" dirty="0"/>
          </a:p>
          <a:p>
            <a:pPr>
              <a:buClrTx/>
            </a:pPr>
            <a:r>
              <a:rPr lang="en-US" sz="3200" dirty="0" smtClean="0"/>
              <a:t>ERCOT asked for additional comments </a:t>
            </a:r>
            <a:r>
              <a:rPr lang="en-US" sz="3200" dirty="0"/>
              <a:t>by </a:t>
            </a:r>
            <a:r>
              <a:rPr lang="en-US" sz="3200" dirty="0" smtClean="0"/>
              <a:t>January 8, 2021 (</a:t>
            </a:r>
            <a:r>
              <a:rPr lang="en-US" sz="3200" dirty="0"/>
              <a:t>send to Fred </a:t>
            </a:r>
            <a:r>
              <a:rPr lang="en-US" sz="3200" dirty="0" smtClean="0"/>
              <a:t>Huang at </a:t>
            </a:r>
            <a:r>
              <a:rPr lang="en-US" sz="3200" dirty="0"/>
              <a:t>shuang@ercot.com</a:t>
            </a:r>
            <a:r>
              <a:rPr lang="en-US" sz="3200" dirty="0" smtClean="0"/>
              <a:t>).</a:t>
            </a:r>
            <a:endParaRPr lang="en-US" sz="3200" dirty="0"/>
          </a:p>
          <a:p>
            <a:pPr>
              <a:buClrTx/>
            </a:pPr>
            <a:r>
              <a:rPr lang="en-US" sz="3200" dirty="0"/>
              <a:t>The presentation is posted on the </a:t>
            </a:r>
            <a:r>
              <a:rPr lang="en-US" sz="3200" dirty="0" smtClean="0"/>
              <a:t>Dec 16th </a:t>
            </a:r>
            <a:r>
              <a:rPr lang="en-US" sz="3200" dirty="0"/>
              <a:t>PLWG Meeting page on the ERCOT website. </a:t>
            </a:r>
          </a:p>
          <a:p>
            <a:pPr>
              <a:buClrTx/>
            </a:pPr>
            <a:r>
              <a:rPr lang="en-US" sz="3200" dirty="0"/>
              <a:t>ERCOT plans to </a:t>
            </a:r>
            <a:r>
              <a:rPr lang="en-US" sz="3200" dirty="0" smtClean="0"/>
              <a:t>atten</a:t>
            </a:r>
            <a:r>
              <a:rPr lang="en-US" sz="3200" dirty="0" smtClean="0"/>
              <a:t>d future PLWG meetings to further discuss the need for additional stability study and transparency into future stability constraints.</a:t>
            </a:r>
            <a:endParaRPr lang="en-US" sz="32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68430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3.xml><?xml version="1.0" encoding="utf-8"?>
<a:theme xmlns:a="http://schemas.openxmlformats.org/drawingml/2006/main" name="1_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1688</TotalTime>
  <Words>297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Gill Sans MT</vt:lpstr>
      <vt:lpstr>Times New Roman</vt:lpstr>
      <vt:lpstr>Custom Design</vt:lpstr>
      <vt:lpstr>Parcel</vt:lpstr>
      <vt:lpstr>1_Parcel</vt:lpstr>
      <vt:lpstr>PLWG report to ROS January 7, 2021   </vt:lpstr>
      <vt:lpstr>PGRR088 Include Financial Security Amount in the Monthly Generator Interconnection Status Report  </vt:lpstr>
      <vt:lpstr>Battery Energy Storage RFI</vt:lpstr>
      <vt:lpstr>Transmission Constraint Workshop follow up - Discussion of the Need for additional stability assessment</vt:lpstr>
    </vt:vector>
  </TitlesOfParts>
  <Company>Cross Texas Transmission.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PLWG report to ROS March 7, 2019</dc:title>
  <dc:creator>Tim Cook</dc:creator>
  <cp:lastModifiedBy>Tim Cook</cp:lastModifiedBy>
  <cp:revision>211</cp:revision>
  <dcterms:created xsi:type="dcterms:W3CDTF">2019-02-22T15:36:18Z</dcterms:created>
  <dcterms:modified xsi:type="dcterms:W3CDTF">2021-01-04T19:42:54Z</dcterms:modified>
</cp:coreProperties>
</file>