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6586" autoAdjust="0"/>
  </p:normalViewPr>
  <p:slideViewPr>
    <p:cSldViewPr snapToGrid="0">
      <p:cViewPr varScale="1">
        <p:scale>
          <a:sx n="102" d="100"/>
          <a:sy n="102" d="100"/>
        </p:scale>
        <p:origin x="71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Shawn McCreary</a:t>
            </a:r>
          </a:p>
          <a:p>
            <a:r>
              <a:rPr lang="en-US" dirty="0"/>
              <a:t>HITE List Sub-Chair – </a:t>
            </a:r>
            <a:r>
              <a:rPr lang="en-US" dirty="0" err="1"/>
              <a:t>Pushkar</a:t>
            </a:r>
            <a:r>
              <a:rPr lang="en-US" dirty="0"/>
              <a:t> </a:t>
            </a:r>
            <a:r>
              <a:rPr lang="en-US" dirty="0" err="1"/>
              <a:t>Chhajed</a:t>
            </a:r>
            <a:endParaRPr lang="en-US" dirty="0"/>
          </a:p>
          <a:p>
            <a:r>
              <a:rPr lang="en-US" dirty="0" smtClean="0"/>
              <a:t>01/07/2021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925" y="16002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NOGRR219 Related to NPRR1045</a:t>
            </a:r>
            <a:br>
              <a:rPr lang="en-US" sz="3200" dirty="0" smtClean="0"/>
            </a:br>
            <a:r>
              <a:rPr lang="en-US" sz="2800" dirty="0"/>
              <a:t>Transmission Operator Definition and Designation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36" y="1631692"/>
            <a:ext cx="11751446" cy="5132789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en-US" dirty="0" smtClean="0"/>
          </a:p>
          <a:p>
            <a:pPr lvl="1" algn="just"/>
            <a:r>
              <a:rPr lang="en-US" dirty="0" smtClean="0"/>
              <a:t>ERCOT presented revised comments for both items</a:t>
            </a:r>
          </a:p>
          <a:p>
            <a:pPr lvl="1" algn="just"/>
            <a:r>
              <a:rPr lang="en-US" dirty="0" smtClean="0"/>
              <a:t>There were no objections to the proposed revisions</a:t>
            </a:r>
          </a:p>
          <a:p>
            <a:pPr lvl="1" algn="just"/>
            <a:r>
              <a:rPr lang="en-US" dirty="0" smtClean="0"/>
              <a:t>OWG endorses comments </a:t>
            </a:r>
          </a:p>
          <a:p>
            <a:pPr marL="457200" lvl="1" indent="0" algn="just">
              <a:buNone/>
            </a:pPr>
            <a:endParaRPr lang="en-US" dirty="0" smtClean="0"/>
          </a:p>
          <a:p>
            <a:pPr marL="457200" lvl="1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816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1325563"/>
          </a:xfrm>
        </p:spPr>
        <p:txBody>
          <a:bodyPr/>
          <a:lstStyle/>
          <a:p>
            <a:r>
              <a:rPr lang="en-US" dirty="0" smtClean="0"/>
              <a:t>NOGRR215 – Limited Use of 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25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Remains tabled at OWG</a:t>
            </a:r>
          </a:p>
          <a:p>
            <a:r>
              <a:rPr lang="en-US" dirty="0" smtClean="0"/>
              <a:t>Joint meeting with CMWG is scheduled for 01/11/2021 to discuss any new comment that may be submitted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9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057" y="207391"/>
            <a:ext cx="10515600" cy="801278"/>
          </a:xfrm>
        </p:spPr>
        <p:txBody>
          <a:bodyPr/>
          <a:lstStyle/>
          <a:p>
            <a:pPr algn="ctr"/>
            <a:r>
              <a:rPr lang="en-US" dirty="0" smtClean="0"/>
              <a:t>Additional Open Items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2342028"/>
              </p:ext>
            </p:extLst>
          </p:nvPr>
        </p:nvGraphicFramePr>
        <p:xfrm>
          <a:off x="1564845" y="1574277"/>
          <a:ext cx="9012025" cy="13139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85126"/>
                <a:gridCol w="3027218"/>
                <a:gridCol w="1299681"/>
              </a:tblGrid>
              <a:tr h="1313976"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TAC Assignment:  Reliability considerations regarding Outage Activity Related to Operating Condition Notice (OCN)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OWG review Operating Guides to confirm consistent after WMS/WMWG review the issues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07/11/2019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420785"/>
              </p:ext>
            </p:extLst>
          </p:nvPr>
        </p:nvGraphicFramePr>
        <p:xfrm>
          <a:off x="1564845" y="4913694"/>
          <a:ext cx="9012025" cy="15132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467551"/>
                <a:gridCol w="2244793"/>
                <a:gridCol w="1299681"/>
              </a:tblGrid>
              <a:tr h="1447388"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Develop Methodology for ESR and below studies as requested by Battery Energy Storage Task Force (BESTF)  </a:t>
                      </a:r>
                    </a:p>
                    <a:p>
                      <a:pPr marL="342900" marR="0" lvl="0" indent="-34290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Outage Coordination Studies – OWG </a:t>
                      </a:r>
                    </a:p>
                    <a:p>
                      <a:pPr marL="342900" marR="0" lvl="0" indent="-34290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Operational Studies – PLWG/OWG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Transmission Planning Studies – PLWG/OWG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OWG/PLWG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OWG endorsed the BESTF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comments on 6/4/2020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03/05/2020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115190"/>
              </p:ext>
            </p:extLst>
          </p:nvPr>
        </p:nvGraphicFramePr>
        <p:xfrm>
          <a:off x="1564845" y="2997622"/>
          <a:ext cx="9012025" cy="18067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136854"/>
                <a:gridCol w="1575490"/>
                <a:gridCol w="1299681"/>
              </a:tblGrid>
              <a:tr h="0"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Southern Cross Directives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Directive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9, Ancillary Services</a:t>
                      </a:r>
                    </a:p>
                    <a:p>
                      <a:pPr marL="342900" marR="0" lvl="0" indent="-34290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Issues related to study of frequency overshoot and LRs UFR setting</a:t>
                      </a:r>
                    </a:p>
                    <a:p>
                      <a:pPr marL="342900" marR="0" lvl="0" indent="-34290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Margin between min RRS Procurement &amp; Contingency Reserve Requirements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Address issues related to NSRS and Regulation Service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ROS 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DWG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OWG/PDCWG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PDCWG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03/07/2019</a:t>
                      </a:r>
                    </a:p>
                    <a:p>
                      <a:pPr marL="0" marR="0" algn="l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455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3148</TotalTime>
  <Words>177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Times New Roman</vt:lpstr>
      <vt:lpstr>Office Theme</vt:lpstr>
      <vt:lpstr>Operations Working Group </vt:lpstr>
      <vt:lpstr>NOGRR219 Related to NPRR1045 Transmission Operator Definition and Designation</vt:lpstr>
      <vt:lpstr>NOGRR215 – Limited Use of RAS</vt:lpstr>
      <vt:lpstr>Additional Open Items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206</cp:revision>
  <dcterms:created xsi:type="dcterms:W3CDTF">2017-05-03T20:12:06Z</dcterms:created>
  <dcterms:modified xsi:type="dcterms:W3CDTF">2021-01-05T20:22:33Z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