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77" r:id="rId7"/>
    <p:sldId id="334" r:id="rId8"/>
    <p:sldId id="305" r:id="rId9"/>
    <p:sldId id="312" r:id="rId10"/>
    <p:sldId id="318" r:id="rId11"/>
    <p:sldId id="348" r:id="rId12"/>
    <p:sldId id="320" r:id="rId13"/>
    <p:sldId id="280" r:id="rId14"/>
    <p:sldId id="278" r:id="rId15"/>
    <p:sldId id="325" r:id="rId16"/>
    <p:sldId id="326" r:id="rId17"/>
    <p:sldId id="351" r:id="rId18"/>
    <p:sldId id="346" r:id="rId19"/>
    <p:sldId id="349" r:id="rId20"/>
    <p:sldId id="350" r:id="rId21"/>
    <p:sldId id="29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vine, Jonathan" initials="LJ" lastIdx="1" clrIdx="0">
    <p:extLst>
      <p:ext uri="{19B8F6BF-5375-455C-9EA6-DF929625EA0E}">
        <p15:presenceInfo xmlns:p15="http://schemas.microsoft.com/office/powerpoint/2012/main" userId="S-1-5-21-639947351-343809578-3807592339-134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68" autoAdjust="0"/>
    <p:restoredTop sz="85938" autoAdjust="0"/>
  </p:normalViewPr>
  <p:slideViewPr>
    <p:cSldViewPr showGuides="1">
      <p:cViewPr varScale="1">
        <p:scale>
          <a:sx n="64" d="100"/>
          <a:sy n="64" d="100"/>
        </p:scale>
        <p:origin x="1368"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268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7231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42960" y="62992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76200" y="6353893"/>
            <a:ext cx="2840925" cy="246221"/>
          </a:xfrm>
          <a:prstGeom prst="rect">
            <a:avLst/>
          </a:prstGeom>
          <a:noFill/>
        </p:spPr>
        <p:txBody>
          <a:bodyPr wrap="square" rtlCol="0">
            <a:spAutoFit/>
          </a:bodyPr>
          <a:lstStyle/>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ercot.com/committee/tac"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stakeholderservices@ercot.com"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123658"/>
          </a:xfrm>
          <a:prstGeom prst="rect">
            <a:avLst/>
          </a:prstGeom>
          <a:noFill/>
        </p:spPr>
        <p:txBody>
          <a:bodyPr wrap="square" rtlCol="0">
            <a:spAutoFit/>
          </a:bodyPr>
          <a:lstStyle/>
          <a:p>
            <a:r>
              <a:rPr lang="en-US" sz="2400" b="1" dirty="0" smtClean="0"/>
              <a:t>Stakeholder Process Overview</a:t>
            </a:r>
          </a:p>
          <a:p>
            <a:endParaRPr lang="en-US" b="1" dirty="0" smtClean="0"/>
          </a:p>
          <a:p>
            <a:endParaRPr lang="en-US" dirty="0" smtClean="0"/>
          </a:p>
          <a:p>
            <a:endParaRPr lang="en-US" dirty="0"/>
          </a:p>
          <a:p>
            <a:endParaRPr lang="en-US" dirty="0" smtClean="0"/>
          </a:p>
          <a:p>
            <a:r>
              <a:rPr lang="en-US" dirty="0" smtClean="0"/>
              <a:t>January </a:t>
            </a:r>
            <a:r>
              <a:rPr lang="en-US" dirty="0"/>
              <a:t>6</a:t>
            </a:r>
            <a:r>
              <a:rPr lang="en-US" dirty="0" smtClean="0"/>
              <a:t>, 2021</a:t>
            </a:r>
          </a:p>
          <a:p>
            <a:r>
              <a:rPr lang="en-US" dirty="0" smtClean="0"/>
              <a:t>Wholesale Market Subcommittee</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_s1043"/>
          <p:cNvSpPr>
            <a:spLocks noChangeArrowheads="1"/>
          </p:cNvSpPr>
          <p:nvPr/>
        </p:nvSpPr>
        <p:spPr bwMode="auto">
          <a:xfrm>
            <a:off x="3638550" y="1242525"/>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6" name="_s1044"/>
          <p:cNvSpPr>
            <a:spLocks noChangeArrowheads="1"/>
          </p:cNvSpPr>
          <p:nvPr/>
        </p:nvSpPr>
        <p:spPr bwMode="auto">
          <a:xfrm>
            <a:off x="3181350" y="2057279"/>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7" name="_s1048"/>
          <p:cNvSpPr>
            <a:spLocks noChangeArrowheads="1"/>
          </p:cNvSpPr>
          <p:nvPr/>
        </p:nvSpPr>
        <p:spPr bwMode="auto">
          <a:xfrm>
            <a:off x="4476750" y="2743200"/>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8" name="_s1053"/>
          <p:cNvSpPr>
            <a:spLocks noChangeArrowheads="1"/>
          </p:cNvSpPr>
          <p:nvPr/>
        </p:nvSpPr>
        <p:spPr bwMode="auto">
          <a:xfrm>
            <a:off x="4533900" y="3429000"/>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a:solidFill>
                <a:srgbClr val="000000"/>
              </a:solidFill>
            </a:endParaRPr>
          </a:p>
          <a:p>
            <a:pPr marL="171450" indent="-171450" eaLnBrk="1" hangingPunct="1">
              <a:spcBef>
                <a:spcPct val="0"/>
              </a:spcBef>
            </a:pPr>
            <a:r>
              <a:rPr lang="en-US" altLang="en-US" sz="1100" dirty="0" smtClean="0">
                <a:solidFill>
                  <a:srgbClr val="000000"/>
                </a:solidFill>
              </a:rPr>
              <a:t>Nodal Operating Guide</a:t>
            </a:r>
          </a:p>
          <a:p>
            <a:pPr marL="171450" indent="-171450" eaLnBrk="1" hangingPunct="1">
              <a:spcBef>
                <a:spcPct val="0"/>
              </a:spcBef>
            </a:pPr>
            <a:r>
              <a:rPr lang="en-US" altLang="en-US" sz="1100" dirty="0" smtClean="0">
                <a:solidFill>
                  <a:srgbClr val="000000"/>
                </a:solidFill>
              </a:rPr>
              <a:t>Planning Guide</a:t>
            </a:r>
          </a:p>
          <a:p>
            <a:pPr marL="171450" indent="-171450" eaLnBrk="1" hangingPunct="1">
              <a:spcBef>
                <a:spcPct val="0"/>
              </a:spcBef>
            </a:pPr>
            <a:r>
              <a:rPr lang="en-US" altLang="en-US" sz="1100" dirty="0" smtClean="0">
                <a:solidFill>
                  <a:srgbClr val="000000"/>
                </a:solidFill>
              </a:rPr>
              <a:t>Resource Registration Glossary</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0" name="_s1048"/>
          <p:cNvSpPr>
            <a:spLocks noChangeArrowheads="1"/>
          </p:cNvSpPr>
          <p:nvPr/>
        </p:nvSpPr>
        <p:spPr bwMode="auto">
          <a:xfrm>
            <a:off x="6248400" y="2743200"/>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11" name="_s1048"/>
          <p:cNvSpPr>
            <a:spLocks noChangeArrowheads="1"/>
          </p:cNvSpPr>
          <p:nvPr/>
        </p:nvSpPr>
        <p:spPr bwMode="auto">
          <a:xfrm>
            <a:off x="2705100" y="2743200"/>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12" name="_s1048"/>
          <p:cNvSpPr>
            <a:spLocks noChangeArrowheads="1"/>
          </p:cNvSpPr>
          <p:nvPr/>
        </p:nvSpPr>
        <p:spPr bwMode="auto">
          <a:xfrm>
            <a:off x="933450" y="2743200"/>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13" name="_s1053"/>
          <p:cNvSpPr>
            <a:spLocks noChangeArrowheads="1"/>
          </p:cNvSpPr>
          <p:nvPr/>
        </p:nvSpPr>
        <p:spPr bwMode="auto">
          <a:xfrm>
            <a:off x="990600" y="3505200"/>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Nodal Protocols</a:t>
            </a:r>
          </a:p>
          <a:p>
            <a:pPr marL="171450" indent="-171450" eaLnBrk="1" hangingPunct="1">
              <a:spcBef>
                <a:spcPct val="0"/>
              </a:spcBef>
            </a:pPr>
            <a:r>
              <a:rPr lang="en-US" altLang="en-US" sz="1100" dirty="0">
                <a:solidFill>
                  <a:srgbClr val="000000"/>
                </a:solidFill>
              </a:rPr>
              <a:t>S</a:t>
            </a:r>
            <a:r>
              <a:rPr lang="en-US" altLang="en-US" sz="1100" dirty="0" smtClean="0">
                <a:solidFill>
                  <a:srgbClr val="000000"/>
                </a:solidFill>
              </a:rPr>
              <a:t>ystem Changes</a:t>
            </a:r>
            <a:endParaRPr lang="en-US" altLang="en-US" sz="1100" dirty="0">
              <a:solidFill>
                <a:srgbClr val="000000"/>
              </a:solidFill>
            </a:endParaRPr>
          </a:p>
        </p:txBody>
      </p:sp>
      <p:sp>
        <p:nvSpPr>
          <p:cNvPr id="14" name="_s1053"/>
          <p:cNvSpPr>
            <a:spLocks noChangeArrowheads="1"/>
          </p:cNvSpPr>
          <p:nvPr/>
        </p:nvSpPr>
        <p:spPr bwMode="auto">
          <a:xfrm>
            <a:off x="6324600" y="3505200"/>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smtClean="0">
              <a:solidFill>
                <a:srgbClr val="000000"/>
              </a:solidFill>
            </a:endParaRPr>
          </a:p>
          <a:p>
            <a:pPr marL="171450" indent="-171450" eaLnBrk="1" hangingPunct="1">
              <a:spcBef>
                <a:spcPct val="0"/>
              </a:spcBef>
            </a:pPr>
            <a:r>
              <a:rPr lang="en-US" altLang="en-US" sz="1100" dirty="0" smtClean="0">
                <a:solidFill>
                  <a:srgbClr val="000000"/>
                </a:solidFill>
              </a:rPr>
              <a:t>Settlement Metering Guide</a:t>
            </a:r>
          </a:p>
          <a:p>
            <a:pPr marL="171450" indent="-171450" eaLnBrk="1" hangingPunct="1">
              <a:spcBef>
                <a:spcPct val="0"/>
              </a:spcBef>
            </a:pPr>
            <a:r>
              <a:rPr lang="en-US" altLang="en-US" sz="1100" dirty="0" smtClean="0">
                <a:solidFill>
                  <a:srgbClr val="000000"/>
                </a:solidFill>
              </a:rPr>
              <a:t>Operating Guide</a:t>
            </a:r>
          </a:p>
          <a:p>
            <a:pPr marL="171450" indent="-171450" eaLnBrk="1" hangingPunct="1">
              <a:spcBef>
                <a:spcPct val="0"/>
              </a:spcBef>
            </a:pPr>
            <a:r>
              <a:rPr lang="en-US" altLang="en-US" sz="1100" dirty="0" smtClean="0">
                <a:solidFill>
                  <a:srgbClr val="000000"/>
                </a:solidFill>
              </a:rPr>
              <a:t>Verifiable Cost Manual</a:t>
            </a:r>
          </a:p>
          <a:p>
            <a:pPr marL="171450" indent="-171450" eaLnBrk="1" hangingPunct="1">
              <a:spcBef>
                <a:spcPct val="0"/>
              </a:spcBef>
            </a:pPr>
            <a:r>
              <a:rPr lang="en-US" altLang="en-US" sz="1100" dirty="0" smtClean="0">
                <a:solidFill>
                  <a:srgbClr val="000000"/>
                </a:solidFill>
              </a:rPr>
              <a:t>Commercial Operations Market Guide</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5" name="_s1053"/>
          <p:cNvSpPr>
            <a:spLocks noChangeArrowheads="1"/>
          </p:cNvSpPr>
          <p:nvPr/>
        </p:nvSpPr>
        <p:spPr bwMode="auto">
          <a:xfrm>
            <a:off x="2708030" y="3528767"/>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Retail Market Guide</a:t>
            </a:r>
          </a:p>
          <a:p>
            <a:pPr marL="171450" indent="-171450" eaLnBrk="1" hangingPunct="1">
              <a:spcBef>
                <a:spcPct val="0"/>
              </a:spcBef>
            </a:pPr>
            <a:r>
              <a:rPr lang="en-US" altLang="en-US" sz="1100" dirty="0" smtClean="0">
                <a:solidFill>
                  <a:srgbClr val="000000"/>
                </a:solidFill>
              </a:rPr>
              <a:t>Load Profiling Guide</a:t>
            </a:r>
            <a:endParaRPr lang="en-US" altLang="en-US" sz="1100" dirty="0">
              <a:solidFill>
                <a:srgbClr val="000000"/>
              </a:solidFill>
            </a:endParaRPr>
          </a:p>
        </p:txBody>
      </p:sp>
      <p:cxnSp>
        <p:nvCxnSpPr>
          <p:cNvPr id="19" name="AutoShape 19"/>
          <p:cNvCxnSpPr>
            <a:cxnSpLocks noChangeShapeType="1"/>
            <a:stCxn id="30" idx="0"/>
          </p:cNvCxnSpPr>
          <p:nvPr/>
        </p:nvCxnSpPr>
        <p:spPr bwMode="auto">
          <a:xfrm>
            <a:off x="1752600" y="2590800"/>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0" name="Line 20"/>
          <p:cNvSpPr>
            <a:spLocks noChangeShapeType="1"/>
          </p:cNvSpPr>
          <p:nvPr/>
        </p:nvSpPr>
        <p:spPr bwMode="auto">
          <a:xfrm>
            <a:off x="4476750" y="1904879"/>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1" name="Line 21"/>
          <p:cNvSpPr>
            <a:spLocks noChangeShapeType="1"/>
          </p:cNvSpPr>
          <p:nvPr/>
        </p:nvSpPr>
        <p:spPr bwMode="auto">
          <a:xfrm>
            <a:off x="4461609" y="24384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2" name="Line 23"/>
          <p:cNvSpPr>
            <a:spLocks noChangeShapeType="1"/>
          </p:cNvSpPr>
          <p:nvPr/>
        </p:nvSpPr>
        <p:spPr bwMode="auto">
          <a:xfrm>
            <a:off x="1752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3" name="Line 24"/>
          <p:cNvSpPr>
            <a:spLocks noChangeShapeType="1"/>
          </p:cNvSpPr>
          <p:nvPr/>
        </p:nvSpPr>
        <p:spPr bwMode="auto">
          <a:xfrm>
            <a:off x="35052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4" name="Line 25"/>
          <p:cNvSpPr>
            <a:spLocks noChangeShapeType="1"/>
          </p:cNvSpPr>
          <p:nvPr/>
        </p:nvSpPr>
        <p:spPr bwMode="auto">
          <a:xfrm>
            <a:off x="5257800" y="32766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5" name="Line 26"/>
          <p:cNvSpPr>
            <a:spLocks noChangeShapeType="1"/>
          </p:cNvSpPr>
          <p:nvPr/>
        </p:nvSpPr>
        <p:spPr bwMode="auto">
          <a:xfrm>
            <a:off x="7086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0" name="Line 32"/>
          <p:cNvSpPr>
            <a:spLocks noChangeShapeType="1"/>
          </p:cNvSpPr>
          <p:nvPr/>
        </p:nvSpPr>
        <p:spPr bwMode="auto">
          <a:xfrm>
            <a:off x="1752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1" name="Line 33"/>
          <p:cNvSpPr>
            <a:spLocks noChangeShapeType="1"/>
          </p:cNvSpPr>
          <p:nvPr/>
        </p:nvSpPr>
        <p:spPr bwMode="auto">
          <a:xfrm>
            <a:off x="35052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2" name="Line 34"/>
          <p:cNvSpPr>
            <a:spLocks noChangeShapeType="1"/>
          </p:cNvSpPr>
          <p:nvPr/>
        </p:nvSpPr>
        <p:spPr bwMode="auto">
          <a:xfrm>
            <a:off x="52578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3" name="Line 35"/>
          <p:cNvSpPr>
            <a:spLocks noChangeShapeType="1"/>
          </p:cNvSpPr>
          <p:nvPr/>
        </p:nvSpPr>
        <p:spPr bwMode="auto">
          <a:xfrm>
            <a:off x="7086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a:t>
            </a:r>
            <a:endParaRPr lang="en-US" sz="23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6" name="Group 27"/>
          <p:cNvGrpSpPr>
            <a:grpSpLocks noChangeAspect="1"/>
          </p:cNvGrpSpPr>
          <p:nvPr/>
        </p:nvGrpSpPr>
        <p:grpSpPr bwMode="auto">
          <a:xfrm>
            <a:off x="268036" y="1143000"/>
            <a:ext cx="8684127" cy="2133600"/>
            <a:chOff x="720" y="3592"/>
            <a:chExt cx="14408" cy="3083"/>
          </a:xfrm>
        </p:grpSpPr>
        <p:sp>
          <p:nvSpPr>
            <p:cNvPr id="7" name="AutoShape 49"/>
            <p:cNvSpPr>
              <a:spLocks noChangeAspect="1" noChangeArrowheads="1" noTextEdit="1"/>
            </p:cNvSpPr>
            <p:nvPr/>
          </p:nvSpPr>
          <p:spPr bwMode="auto">
            <a:xfrm>
              <a:off x="720" y="3592"/>
              <a:ext cx="14408" cy="3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AutoShape 48"/>
            <p:cNvSpPr>
              <a:spLocks noChangeArrowheads="1"/>
            </p:cNvSpPr>
            <p:nvPr/>
          </p:nvSpPr>
          <p:spPr bwMode="auto">
            <a:xfrm>
              <a:off x="3240" y="4320"/>
              <a:ext cx="1798" cy="1440"/>
            </a:xfrm>
            <a:prstGeom prst="flowChartDecision">
              <a:avLst/>
            </a:prstGeom>
            <a:gradFill rotWithShape="0">
              <a:gsLst>
                <a:gs pos="0">
                  <a:srgbClr val="92CDDC"/>
                </a:gs>
                <a:gs pos="50000">
                  <a:srgbClr val="DAEEF3"/>
                </a:gs>
                <a:gs pos="100000">
                  <a:srgbClr val="92CDDC"/>
                </a:gs>
              </a:gsLst>
              <a:lin ang="18900000" scaled="1"/>
            </a:gradFill>
            <a:ln w="12700">
              <a:solidFill>
                <a:srgbClr val="92CDDC"/>
              </a:solidFill>
              <a:miter lim="800000"/>
              <a:headEnd/>
              <a:tailEnd/>
            </a:ln>
            <a:effectLst>
              <a:outerShdw dist="28398" dir="3806097" algn="ctr" rotWithShape="0">
                <a:srgbClr val="205867">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 name="Text Box 47"/>
            <p:cNvSpPr txBox="1">
              <a:spLocks noChangeArrowheads="1"/>
            </p:cNvSpPr>
            <p:nvPr/>
          </p:nvSpPr>
          <p:spPr bwMode="auto">
            <a:xfrm>
              <a:off x="3420" y="4860"/>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800">
                  <a:cs typeface="Times New Roman" panose="02020603050405020304" pitchFamily="18" charset="0"/>
                </a:rPr>
                <a:t>Market Rules Processing</a:t>
              </a:r>
              <a:endParaRPr lang="en-US" altLang="en-US" sz="1800" b="0"/>
            </a:p>
          </p:txBody>
        </p:sp>
        <p:sp>
          <p:nvSpPr>
            <p:cNvPr id="10" name="Text Box 46"/>
            <p:cNvSpPr txBox="1">
              <a:spLocks noChangeArrowheads="1"/>
            </p:cNvSpPr>
            <p:nvPr/>
          </p:nvSpPr>
          <p:spPr bwMode="auto">
            <a:xfrm>
              <a:off x="3599" y="5940"/>
              <a:ext cx="1261"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a:cs typeface="Times New Roman" panose="02020603050405020304" pitchFamily="18" charset="0"/>
                </a:rPr>
                <a:t>5 Business Days</a:t>
              </a:r>
              <a:endParaRPr lang="en-US" altLang="en-US" sz="1800" b="0"/>
            </a:p>
          </p:txBody>
        </p:sp>
        <p:sp>
          <p:nvSpPr>
            <p:cNvPr id="11" name="Text Box 45"/>
            <p:cNvSpPr txBox="1">
              <a:spLocks noChangeArrowheads="1"/>
            </p:cNvSpPr>
            <p:nvPr/>
          </p:nvSpPr>
          <p:spPr bwMode="auto">
            <a:xfrm>
              <a:off x="4579" y="3776"/>
              <a:ext cx="126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dirty="0">
                  <a:cs typeface="Times New Roman" panose="02020603050405020304" pitchFamily="18" charset="0"/>
                </a:rPr>
                <a:t>14 Day Comment Period</a:t>
              </a:r>
              <a:endParaRPr lang="en-US" altLang="en-US" sz="1800" b="0" dirty="0"/>
            </a:p>
          </p:txBody>
        </p:sp>
        <p:sp>
          <p:nvSpPr>
            <p:cNvPr id="12" name="AutoShape 44"/>
            <p:cNvSpPr>
              <a:spLocks noChangeArrowheads="1"/>
            </p:cNvSpPr>
            <p:nvPr/>
          </p:nvSpPr>
          <p:spPr bwMode="auto">
            <a:xfrm>
              <a:off x="5939"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 name="Text Box 43"/>
            <p:cNvSpPr txBox="1">
              <a:spLocks noChangeArrowheads="1"/>
            </p:cNvSpPr>
            <p:nvPr/>
          </p:nvSpPr>
          <p:spPr bwMode="auto">
            <a:xfrm>
              <a:off x="594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 Language Consideration</a:t>
              </a:r>
              <a:endParaRPr lang="en-US" altLang="en-US" sz="1800" b="0"/>
            </a:p>
          </p:txBody>
        </p:sp>
        <p:sp>
          <p:nvSpPr>
            <p:cNvPr id="14" name="AutoShape 42"/>
            <p:cNvSpPr>
              <a:spLocks noChangeArrowheads="1"/>
            </p:cNvSpPr>
            <p:nvPr/>
          </p:nvSpPr>
          <p:spPr bwMode="auto">
            <a:xfrm>
              <a:off x="10980" y="3601"/>
              <a:ext cx="1620" cy="3065"/>
            </a:xfrm>
            <a:prstGeom prst="flowChartProcess">
              <a:avLst/>
            </a:prstGeom>
            <a:gradFill rotWithShape="0">
              <a:gsLst>
                <a:gs pos="0">
                  <a:srgbClr val="B2A1C7"/>
                </a:gs>
                <a:gs pos="50000">
                  <a:srgbClr val="E5DFEC"/>
                </a:gs>
                <a:gs pos="100000">
                  <a:srgbClr val="B2A1C7"/>
                </a:gs>
              </a:gsLst>
              <a:lin ang="18900000" scaled="1"/>
            </a:gradFill>
            <a:ln w="12700">
              <a:solidFill>
                <a:srgbClr val="B2A1C7"/>
              </a:solidFill>
              <a:miter lim="800000"/>
              <a:headEnd/>
              <a:tailEnd/>
            </a:ln>
            <a:effectLst>
              <a:outerShdw dist="28398" dir="3806097" algn="ctr" rotWithShape="0">
                <a:srgbClr val="3F3151">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 name="AutoShape 41"/>
            <p:cNvSpPr>
              <a:spLocks noChangeArrowheads="1"/>
            </p:cNvSpPr>
            <p:nvPr/>
          </p:nvSpPr>
          <p:spPr bwMode="auto">
            <a:xfrm>
              <a:off x="8460"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 name="AutoShape 40"/>
            <p:cNvSpPr>
              <a:spLocks noChangeArrowheads="1"/>
            </p:cNvSpPr>
            <p:nvPr/>
          </p:nvSpPr>
          <p:spPr bwMode="auto">
            <a:xfrm>
              <a:off x="13500" y="3601"/>
              <a:ext cx="1620" cy="3065"/>
            </a:xfrm>
            <a:prstGeom prst="flowChartProcess">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 name="Text Box 39"/>
            <p:cNvSpPr txBox="1">
              <a:spLocks noChangeArrowheads="1"/>
            </p:cNvSpPr>
            <p:nvPr/>
          </p:nvSpPr>
          <p:spPr bwMode="auto">
            <a:xfrm>
              <a:off x="846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Impact Analysis Review</a:t>
              </a:r>
              <a:endParaRPr lang="en-US" altLang="en-US" sz="1800" b="0"/>
            </a:p>
          </p:txBody>
        </p:sp>
        <p:sp>
          <p:nvSpPr>
            <p:cNvPr id="18" name="Text Box 38"/>
            <p:cNvSpPr txBox="1">
              <a:spLocks noChangeArrowheads="1"/>
            </p:cNvSpPr>
            <p:nvPr/>
          </p:nvSpPr>
          <p:spPr bwMode="auto">
            <a:xfrm>
              <a:off x="11160" y="4860"/>
              <a:ext cx="12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TAC </a:t>
              </a:r>
              <a:endParaRPr lang="en-US" altLang="en-US" sz="1800" b="0"/>
            </a:p>
          </p:txBody>
        </p:sp>
        <p:sp>
          <p:nvSpPr>
            <p:cNvPr id="19" name="Text Box 37"/>
            <p:cNvSpPr txBox="1">
              <a:spLocks noChangeArrowheads="1"/>
            </p:cNvSpPr>
            <p:nvPr/>
          </p:nvSpPr>
          <p:spPr bwMode="auto">
            <a:xfrm>
              <a:off x="13680" y="4680"/>
              <a:ext cx="126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Board of Directors </a:t>
              </a:r>
              <a:endParaRPr lang="en-US" altLang="en-US" sz="1800" b="0"/>
            </a:p>
          </p:txBody>
        </p:sp>
        <p:sp>
          <p:nvSpPr>
            <p:cNvPr id="20" name="Line 36"/>
            <p:cNvSpPr>
              <a:spLocks noChangeShapeType="1"/>
            </p:cNvSpPr>
            <p:nvPr/>
          </p:nvSpPr>
          <p:spPr bwMode="auto">
            <a:xfrm>
              <a:off x="4763" y="4511"/>
              <a:ext cx="1079"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Line 35"/>
            <p:cNvSpPr>
              <a:spLocks noChangeShapeType="1"/>
            </p:cNvSpPr>
            <p:nvPr/>
          </p:nvSpPr>
          <p:spPr bwMode="auto">
            <a:xfrm>
              <a:off x="3780" y="5940"/>
              <a:ext cx="900"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AutoShape 34"/>
            <p:cNvSpPr>
              <a:spLocks noChangeArrowheads="1"/>
            </p:cNvSpPr>
            <p:nvPr/>
          </p:nvSpPr>
          <p:spPr bwMode="auto">
            <a:xfrm>
              <a:off x="720" y="3601"/>
              <a:ext cx="1628" cy="3058"/>
            </a:xfrm>
            <a:prstGeom prst="flowChartAlternateProcess">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 name="Line 33"/>
            <p:cNvSpPr>
              <a:spLocks noChangeShapeType="1"/>
            </p:cNvSpPr>
            <p:nvPr/>
          </p:nvSpPr>
          <p:spPr bwMode="auto">
            <a:xfrm>
              <a:off x="2340" y="5040"/>
              <a:ext cx="878"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 name="Line 32"/>
            <p:cNvSpPr>
              <a:spLocks noChangeShapeType="1"/>
            </p:cNvSpPr>
            <p:nvPr/>
          </p:nvSpPr>
          <p:spPr bwMode="auto">
            <a:xfrm>
              <a:off x="1260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31"/>
            <p:cNvSpPr>
              <a:spLocks noChangeShapeType="1"/>
            </p:cNvSpPr>
            <p:nvPr/>
          </p:nvSpPr>
          <p:spPr bwMode="auto">
            <a:xfrm>
              <a:off x="504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Line 30"/>
            <p:cNvSpPr>
              <a:spLocks noChangeShapeType="1"/>
            </p:cNvSpPr>
            <p:nvPr/>
          </p:nvSpPr>
          <p:spPr bwMode="auto">
            <a:xfrm>
              <a:off x="756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29"/>
            <p:cNvSpPr>
              <a:spLocks noChangeShapeType="1"/>
            </p:cNvSpPr>
            <p:nvPr/>
          </p:nvSpPr>
          <p:spPr bwMode="auto">
            <a:xfrm>
              <a:off x="1008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Text Box 28"/>
            <p:cNvSpPr txBox="1">
              <a:spLocks noChangeArrowheads="1"/>
            </p:cNvSpPr>
            <p:nvPr/>
          </p:nvSpPr>
          <p:spPr bwMode="auto">
            <a:xfrm>
              <a:off x="900" y="4320"/>
              <a:ext cx="126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1000" dirty="0">
                  <a:cs typeface="Times New Roman" panose="02020603050405020304" pitchFamily="18" charset="0"/>
                </a:rPr>
                <a:t>Nodal Protocol Revision Request </a:t>
              </a:r>
              <a:endParaRPr lang="en-US" altLang="en-US" sz="1800" b="0" dirty="0"/>
            </a:p>
          </p:txBody>
        </p:sp>
      </p:grpSp>
      <p:sp>
        <p:nvSpPr>
          <p:cNvPr id="3" name="TextBox 2"/>
          <p:cNvSpPr txBox="1"/>
          <p:nvPr/>
        </p:nvSpPr>
        <p:spPr>
          <a:xfrm>
            <a:off x="3413680" y="3650307"/>
            <a:ext cx="5425169" cy="646331"/>
          </a:xfrm>
          <a:prstGeom prst="rect">
            <a:avLst/>
          </a:prstGeom>
          <a:noFill/>
        </p:spPr>
        <p:txBody>
          <a:bodyPr wrap="square" rtlCol="0">
            <a:spAutoFit/>
          </a:bodyPr>
          <a:lstStyle/>
          <a:p>
            <a:pPr algn="ctr"/>
            <a:r>
              <a:rPr lang="en-US" dirty="0" smtClean="0"/>
              <a:t>Comments also may be filed between each step of the approval process</a:t>
            </a:r>
            <a:endParaRPr lang="en-US" dirty="0"/>
          </a:p>
        </p:txBody>
      </p:sp>
      <p:cxnSp>
        <p:nvCxnSpPr>
          <p:cNvPr id="29" name="Straight Arrow Connector 28"/>
          <p:cNvCxnSpPr/>
          <p:nvPr/>
        </p:nvCxnSpPr>
        <p:spPr>
          <a:xfrm flipV="1">
            <a:off x="4648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172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7696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4006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 (Urgent Status)</a:t>
            </a:r>
            <a:endParaRPr lang="en-US" sz="2300" dirty="0"/>
          </a:p>
        </p:txBody>
      </p:sp>
      <p:sp>
        <p:nvSpPr>
          <p:cNvPr id="3" name="Content Placeholder 2"/>
          <p:cNvSpPr>
            <a:spLocks noGrp="1"/>
          </p:cNvSpPr>
          <p:nvPr>
            <p:ph idx="1"/>
          </p:nvPr>
        </p:nvSpPr>
        <p:spPr>
          <a:xfrm>
            <a:off x="289932" y="814633"/>
            <a:ext cx="8534400" cy="5345844"/>
          </a:xfrm>
        </p:spPr>
        <p:txBody>
          <a:bodyPr/>
          <a:lstStyle/>
          <a:p>
            <a:r>
              <a:rPr lang="en-US" sz="2000" dirty="0" smtClean="0"/>
              <a:t>A submitter may </a:t>
            </a:r>
            <a:r>
              <a:rPr lang="en-US" sz="2000" dirty="0"/>
              <a:t>request </a:t>
            </a:r>
            <a:r>
              <a:rPr lang="en-US" sz="2000" dirty="0" smtClean="0"/>
              <a:t>Urgent status for expedited consideration</a:t>
            </a:r>
          </a:p>
          <a:p>
            <a:r>
              <a:rPr lang="en-US" sz="2000" dirty="0" smtClean="0"/>
              <a:t>TAC or subcommittee with voting responsibility may </a:t>
            </a:r>
            <a:r>
              <a:rPr lang="en-US" sz="2000" dirty="0"/>
              <a:t>designate the Revision Request for Urgent consideration upon a valid </a:t>
            </a:r>
            <a:r>
              <a:rPr lang="en-US" sz="2000" dirty="0" smtClean="0"/>
              <a:t>motion</a:t>
            </a:r>
          </a:p>
          <a:p>
            <a:r>
              <a:rPr lang="en-US" sz="2000" dirty="0" smtClean="0"/>
              <a:t>Criteria for designating a Revision Request as Urgent are that the Revision Request requires </a:t>
            </a:r>
            <a:r>
              <a:rPr lang="en-US" sz="2000" dirty="0"/>
              <a:t>immediate attention due </a:t>
            </a:r>
            <a:r>
              <a:rPr lang="en-US" sz="2000" dirty="0" smtClean="0"/>
              <a:t>to: </a:t>
            </a:r>
          </a:p>
          <a:p>
            <a:pPr lvl="1"/>
            <a:r>
              <a:rPr lang="en-US" sz="2000" b="1" dirty="0" smtClean="0"/>
              <a:t>Serious </a:t>
            </a:r>
            <a:r>
              <a:rPr lang="en-US" sz="2000" b="1" dirty="0"/>
              <a:t>concerns about ERCOT System reliability or market operations under the unmodified language or existing conditions; or</a:t>
            </a:r>
          </a:p>
          <a:p>
            <a:pPr lvl="1"/>
            <a:r>
              <a:rPr lang="en-US" sz="2000" b="1" dirty="0"/>
              <a:t>T</a:t>
            </a:r>
            <a:r>
              <a:rPr lang="en-US" sz="2000" b="1" dirty="0" smtClean="0"/>
              <a:t>he </a:t>
            </a:r>
            <a:r>
              <a:rPr lang="en-US" sz="2000" b="1" dirty="0"/>
              <a:t>crucial nature of settlement activity conducted pursuant to any settlement formula.</a:t>
            </a:r>
          </a:p>
          <a:p>
            <a:r>
              <a:rPr lang="en-US" altLang="en-US" sz="2000" dirty="0"/>
              <a:t>If </a:t>
            </a:r>
            <a:r>
              <a:rPr lang="en-US" altLang="en-US" sz="2000" dirty="0" smtClean="0"/>
              <a:t>Urgent status </a:t>
            </a:r>
            <a:r>
              <a:rPr lang="en-US" altLang="en-US" sz="2000" dirty="0"/>
              <a:t>is granted, </a:t>
            </a:r>
            <a:r>
              <a:rPr lang="en-US" altLang="en-US" sz="2000" dirty="0" smtClean="0"/>
              <a:t>timeline is shortened</a:t>
            </a:r>
          </a:p>
          <a:p>
            <a:r>
              <a:rPr lang="en-US" altLang="en-US" sz="2000" dirty="0" smtClean="0"/>
              <a:t>Additional detail is in Protocol Section 21 or the corresponding Market Guide section</a:t>
            </a:r>
            <a:endParaRPr lang="en-US" altLang="en-US" sz="2000" dirty="0"/>
          </a:p>
          <a:p>
            <a:endParaRPr lang="en-US" sz="800" dirty="0"/>
          </a:p>
          <a:p>
            <a:endParaRPr lang="en-US" sz="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5714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Group/Task Force Filing of Revision Requests &amp; Comments</a:t>
            </a:r>
            <a:endParaRPr lang="en-US" dirty="0"/>
          </a:p>
        </p:txBody>
      </p:sp>
      <p:sp>
        <p:nvSpPr>
          <p:cNvPr id="3" name="Content Placeholder 2"/>
          <p:cNvSpPr>
            <a:spLocks noGrp="1"/>
          </p:cNvSpPr>
          <p:nvPr>
            <p:ph idx="1"/>
          </p:nvPr>
        </p:nvSpPr>
        <p:spPr>
          <a:xfrm>
            <a:off x="229299" y="1007729"/>
            <a:ext cx="8534400" cy="1524000"/>
          </a:xfrm>
        </p:spPr>
        <p:txBody>
          <a:bodyPr/>
          <a:lstStyle/>
          <a:p>
            <a:pPr marL="0" indent="0">
              <a:buNone/>
            </a:pPr>
            <a:r>
              <a:rPr lang="en-US" sz="1400" dirty="0" smtClean="0"/>
              <a:t>Per Section V (F)(1) of the TAC Procedures; </a:t>
            </a:r>
            <a:r>
              <a:rPr lang="en-US" sz="1400" dirty="0"/>
              <a:t>Working groups and task forces must obtain approval from the governing TAC subcommittee (or TAC if the working group or task force reports directly to TAC) prior to submitting to ERCOT for official posting of new Revision Requests or comments on Revision Requests when the governing TAC subcommittee (or TAC if the working group or task force reports directly to TAC) is not the next approval authority of such new </a:t>
            </a:r>
            <a:r>
              <a:rPr lang="en-US" sz="1400" dirty="0" smtClean="0"/>
              <a:t>Revision </a:t>
            </a:r>
            <a:r>
              <a:rPr lang="en-US" sz="1400" dirty="0"/>
              <a:t>Requests or comments. </a:t>
            </a:r>
            <a:endParaRPr lang="en-US" sz="1400" dirty="0" smtClean="0"/>
          </a:p>
          <a:p>
            <a:pPr marL="0" indent="0">
              <a:buNone/>
            </a:pPr>
            <a:r>
              <a:rPr lang="en-US" sz="2400" dirty="0" smtClean="0">
                <a:latin typeface="Wingdings" panose="05000000000000000000" pitchFamily="2" charset="2"/>
                <a:cs typeface="Arial" panose="020B0604020202020204" pitchFamily="34" charset="0"/>
              </a:rPr>
              <a:t>C</a:t>
            </a:r>
            <a:r>
              <a:rPr lang="en-US" sz="1400" dirty="0" smtClean="0">
                <a:latin typeface="Arial" panose="020B0604020202020204" pitchFamily="34" charset="0"/>
                <a:cs typeface="Arial" panose="020B0604020202020204" pitchFamily="34" charset="0"/>
              </a:rPr>
              <a:t>= Can file RRs/Comments                           X</a:t>
            </a:r>
            <a:r>
              <a:rPr lang="en-US" sz="1400" dirty="0" smtClean="0"/>
              <a:t> = Must obtain approval from governing subcommittee</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88633284"/>
              </p:ext>
            </p:extLst>
          </p:nvPr>
        </p:nvGraphicFramePr>
        <p:xfrm>
          <a:off x="476636" y="2666967"/>
          <a:ext cx="8039725" cy="3383280"/>
        </p:xfrm>
        <a:graphic>
          <a:graphicData uri="http://schemas.openxmlformats.org/drawingml/2006/table">
            <a:tbl>
              <a:tblPr firstRow="1" bandRow="1">
                <a:tableStyleId>{5C22544A-7EE6-4342-B048-85BDC9FD1C3A}</a:tableStyleId>
              </a:tblPr>
              <a:tblGrid>
                <a:gridCol w="1607945"/>
                <a:gridCol w="1607945"/>
                <a:gridCol w="1607945"/>
                <a:gridCol w="1607945"/>
                <a:gridCol w="1607945"/>
              </a:tblGrid>
              <a:tr h="822960">
                <a:tc>
                  <a:txBody>
                    <a:bodyPr/>
                    <a:lstStyle/>
                    <a:p>
                      <a:endParaRPr lang="en-US" sz="1600" dirty="0"/>
                    </a:p>
                  </a:txBody>
                  <a:tcPr/>
                </a:tc>
                <a:tc>
                  <a:txBody>
                    <a:bodyPr/>
                    <a:lstStyle/>
                    <a:p>
                      <a:r>
                        <a:rPr lang="en-US" sz="1600" dirty="0" smtClean="0"/>
                        <a:t>NPRR,</a:t>
                      </a:r>
                      <a:r>
                        <a:rPr lang="en-US" sz="1600" baseline="0" dirty="0" smtClean="0"/>
                        <a:t> </a:t>
                      </a:r>
                      <a:r>
                        <a:rPr lang="en-US" sz="1600" dirty="0" smtClean="0"/>
                        <a:t>SCR</a:t>
                      </a:r>
                      <a:endParaRPr lang="en-US" sz="1600" dirty="0"/>
                    </a:p>
                  </a:txBody>
                  <a:tcPr/>
                </a:tc>
                <a:tc>
                  <a:txBody>
                    <a:bodyPr/>
                    <a:lstStyle/>
                    <a:p>
                      <a:r>
                        <a:rPr lang="en-US" sz="1600" dirty="0" smtClean="0"/>
                        <a:t>LPGRR,</a:t>
                      </a:r>
                      <a:r>
                        <a:rPr lang="en-US" sz="1600" baseline="0" dirty="0" smtClean="0"/>
                        <a:t> </a:t>
                      </a:r>
                      <a:r>
                        <a:rPr lang="en-US" sz="1600" dirty="0" smtClean="0"/>
                        <a:t>RMGRR</a:t>
                      </a:r>
                      <a:endParaRPr lang="en-US" sz="1600" dirty="0"/>
                    </a:p>
                  </a:txBody>
                  <a:tcPr/>
                </a:tc>
                <a:tc>
                  <a:txBody>
                    <a:bodyPr/>
                    <a:lstStyle/>
                    <a:p>
                      <a:r>
                        <a:rPr lang="en-US" sz="1600" dirty="0" smtClean="0"/>
                        <a:t>PGRR,</a:t>
                      </a:r>
                      <a:r>
                        <a:rPr lang="en-US" sz="1600" baseline="0" dirty="0" smtClean="0"/>
                        <a:t> </a:t>
                      </a:r>
                      <a:r>
                        <a:rPr lang="en-US" sz="1600" dirty="0" smtClean="0"/>
                        <a:t>NOGRR,</a:t>
                      </a:r>
                      <a:r>
                        <a:rPr lang="en-US" sz="1600" baseline="0" dirty="0" smtClean="0"/>
                        <a:t> </a:t>
                      </a:r>
                      <a:r>
                        <a:rPr lang="en-US" sz="1600" dirty="0" smtClean="0"/>
                        <a:t>RRGRR</a:t>
                      </a:r>
                      <a:endParaRPr lang="en-US" sz="1600" dirty="0"/>
                    </a:p>
                  </a:txBody>
                  <a:tcPr/>
                </a:tc>
                <a:tc>
                  <a:txBody>
                    <a:bodyPr/>
                    <a:lstStyle/>
                    <a:p>
                      <a:r>
                        <a:rPr lang="en-US" sz="1600" dirty="0" smtClean="0"/>
                        <a:t>COPMGRR,</a:t>
                      </a:r>
                      <a:r>
                        <a:rPr lang="en-US" sz="1600" baseline="0" dirty="0" smtClean="0"/>
                        <a:t> </a:t>
                      </a:r>
                      <a:r>
                        <a:rPr lang="en-US" sz="1600" dirty="0" smtClean="0"/>
                        <a:t>SMOGRR,</a:t>
                      </a:r>
                      <a:r>
                        <a:rPr lang="en-US" sz="1600" baseline="0" dirty="0" smtClean="0"/>
                        <a:t> </a:t>
                      </a:r>
                      <a:r>
                        <a:rPr lang="en-US" sz="1600" dirty="0" smtClean="0"/>
                        <a:t>VCMRR</a:t>
                      </a:r>
                      <a:endParaRPr lang="en-US" sz="1600" dirty="0"/>
                    </a:p>
                  </a:txBody>
                  <a:tcPr/>
                </a:tc>
              </a:tr>
              <a:tr h="564205">
                <a:tc>
                  <a:txBody>
                    <a:bodyPr/>
                    <a:lstStyle/>
                    <a:p>
                      <a:r>
                        <a:rPr lang="en-US" sz="1600" dirty="0" smtClean="0"/>
                        <a:t>PRS WGs/TFs</a:t>
                      </a:r>
                      <a:endParaRPr lang="en-US" sz="1600" dirty="0"/>
                    </a:p>
                  </a:txBody>
                  <a:tcPr/>
                </a:tc>
                <a:tc>
                  <a:txBody>
                    <a:bodyPr/>
                    <a:lstStyle/>
                    <a:p>
                      <a:pPr algn="ctr"/>
                      <a:r>
                        <a:rPr lang="en-US" sz="3600" dirty="0" smtClean="0">
                          <a:latin typeface="Wingdings" panose="05000000000000000000" pitchFamily="2" charset="2"/>
                        </a:rPr>
                        <a:t>C</a:t>
                      </a:r>
                      <a:endParaRPr lang="en-US" sz="3600" dirty="0">
                        <a:latin typeface="Wingdings" panose="05000000000000000000" pitchFamily="2" charset="2"/>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ROS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r>
              <a:tr h="564205">
                <a:tc>
                  <a:txBody>
                    <a:bodyPr/>
                    <a:lstStyle/>
                    <a:p>
                      <a:r>
                        <a:rPr lang="en-US" sz="1600" dirty="0" smtClean="0"/>
                        <a:t>WMS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r>
            </a:tbl>
          </a:graphicData>
        </a:graphic>
      </p:graphicFrame>
    </p:spTree>
    <p:extLst>
      <p:ext uri="{BB962C8B-B14F-4D97-AF65-F5344CB8AC3E}">
        <p14:creationId xmlns:p14="http://schemas.microsoft.com/office/powerpoint/2010/main" val="305784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TAC/Subcommittee Procedures</a:t>
            </a:r>
            <a:endParaRPr lang="en-US" sz="2300" dirty="0"/>
          </a:p>
        </p:txBody>
      </p:sp>
      <p:sp>
        <p:nvSpPr>
          <p:cNvPr id="3" name="Content Placeholder 2"/>
          <p:cNvSpPr>
            <a:spLocks noGrp="1"/>
          </p:cNvSpPr>
          <p:nvPr>
            <p:ph idx="1"/>
          </p:nvPr>
        </p:nvSpPr>
        <p:spPr>
          <a:xfrm>
            <a:off x="304800" y="826356"/>
            <a:ext cx="8534400" cy="5345844"/>
          </a:xfrm>
        </p:spPr>
        <p:txBody>
          <a:bodyPr/>
          <a:lstStyle/>
          <a:p>
            <a:r>
              <a:rPr lang="en-US" altLang="en-US" sz="2000" dirty="0" smtClean="0"/>
              <a:t>The majority of procedural items related to TAC and subcommittees are found in the TAC Procedures posted on the </a:t>
            </a:r>
            <a:r>
              <a:rPr lang="en-US" altLang="en-US" sz="2000" dirty="0" smtClean="0">
                <a:hlinkClick r:id="rId2"/>
              </a:rPr>
              <a:t>TAC page </a:t>
            </a:r>
            <a:r>
              <a:rPr lang="en-US" altLang="en-US" sz="2000" dirty="0" smtClean="0"/>
              <a:t>on ERCOT.com.  This includes but is not limited to meeting administration, voting, and ERCOT Meeting Rules of Order</a:t>
            </a:r>
          </a:p>
          <a:p>
            <a:r>
              <a:rPr lang="en-US" altLang="en-US" sz="2000" dirty="0" smtClean="0"/>
              <a:t>The ERCOT Meeting Rules of Order in Appendix A of the TAC Procedures provide parliamentary procedure for ERCOT meetings</a:t>
            </a:r>
          </a:p>
          <a:p>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9229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TAC, RMS, ROS and WMS</a:t>
            </a:r>
          </a:p>
          <a:p>
            <a:r>
              <a:rPr lang="en-US" sz="2000" dirty="0" smtClean="0"/>
              <a:t>Standing Representatives should submit </a:t>
            </a:r>
            <a:r>
              <a:rPr lang="en-US" sz="2000" dirty="0"/>
              <a:t>Alternate Representative or Proxy designations by 3PM no later than one day prior to the </a:t>
            </a:r>
            <a:r>
              <a:rPr lang="en-US" sz="2000" dirty="0" smtClean="0"/>
              <a:t>meeting.</a:t>
            </a:r>
            <a:endParaRPr lang="en-US" sz="2000" dirty="0"/>
          </a:p>
          <a:p>
            <a:r>
              <a:rPr lang="en-US" sz="2000" dirty="0" smtClean="0"/>
              <a:t>Standing Representatives or their Alternate Representative should </a:t>
            </a:r>
            <a:r>
              <a:rPr lang="en-US" sz="2000" dirty="0"/>
              <a:t>join through </a:t>
            </a:r>
            <a:r>
              <a:rPr lang="en-US" sz="2000" dirty="0" smtClean="0"/>
              <a:t>Webex and have </a:t>
            </a:r>
            <a:r>
              <a:rPr lang="en-US" sz="2000" dirty="0"/>
              <a:t>access to their company </a:t>
            </a:r>
            <a:r>
              <a:rPr lang="en-US" sz="2000" dirty="0" smtClean="0"/>
              <a:t>email</a:t>
            </a:r>
          </a:p>
          <a:p>
            <a:r>
              <a:rPr lang="en-US" sz="2000" dirty="0" smtClean="0"/>
              <a:t>Standing </a:t>
            </a:r>
            <a:r>
              <a:rPr lang="en-US" sz="2000" dirty="0"/>
              <a:t>Representatives or their designated Alternate Representative shall log in with the unique validation code emailed to them to validate their participation and ability to vote in the </a:t>
            </a:r>
            <a:r>
              <a:rPr lang="en-US" sz="2000" dirty="0" smtClean="0"/>
              <a:t>meeting</a:t>
            </a:r>
          </a:p>
          <a:p>
            <a:r>
              <a:rPr lang="en-US" sz="2000" dirty="0"/>
              <a:t>Other </a:t>
            </a:r>
            <a:r>
              <a:rPr lang="en-US" sz="2000" dirty="0" smtClean="0"/>
              <a:t>participants should log </a:t>
            </a:r>
            <a:r>
              <a:rPr lang="en-US" sz="2000" dirty="0"/>
              <a:t>in with their name and </a:t>
            </a:r>
            <a:r>
              <a:rPr lang="en-US" sz="2000" dirty="0" smtClean="0"/>
              <a:t>company.</a:t>
            </a:r>
            <a:endParaRPr lang="en-US" sz="2000" dirty="0"/>
          </a:p>
          <a:p>
            <a:r>
              <a:rPr lang="en-US" sz="2000" dirty="0"/>
              <a:t>If you are using a phone for audio, please associate your phone to your name by using the "Call me" option (easiest) or the "Call in" option and enter your assigned Attendee ID when </a:t>
            </a:r>
            <a:r>
              <a:rPr lang="en-US" sz="2000" dirty="0" smtClean="0"/>
              <a:t>prompted</a:t>
            </a:r>
            <a:endParaRPr lang="en-US" sz="2000" dirty="0"/>
          </a:p>
          <a:p>
            <a:r>
              <a:rPr lang="en-US" sz="2000" dirty="0"/>
              <a:t>All 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p>
          <a:p>
            <a:pPr marL="0" indent="0">
              <a:buNone/>
            </a:pPr>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097213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PRS - </a:t>
            </a:r>
            <a:r>
              <a:rPr lang="en-US" sz="2000" dirty="0" smtClean="0"/>
              <a:t>For </a:t>
            </a:r>
            <a:r>
              <a:rPr lang="en-US" sz="2000" dirty="0"/>
              <a:t>Voting Members:</a:t>
            </a:r>
          </a:p>
          <a:p>
            <a:r>
              <a:rPr lang="en-US" sz="2000" dirty="0"/>
              <a:t>PRS Standing Representatives should submit Alternate Representative designations no later than 3PM the day prior to the meeting</a:t>
            </a:r>
          </a:p>
          <a:p>
            <a:r>
              <a:rPr lang="en-US" sz="2000" dirty="0" smtClean="0"/>
              <a:t>Others</a:t>
            </a:r>
            <a:r>
              <a:rPr lang="en-US" sz="2000" dirty="0"/>
              <a:t> who intend to vote at PRS should send an email stating your </a:t>
            </a:r>
            <a:r>
              <a:rPr lang="en-US" sz="2000" b="1" dirty="0"/>
              <a:t>Intent to Vote</a:t>
            </a:r>
            <a:r>
              <a:rPr lang="en-US" sz="2000" dirty="0"/>
              <a:t> to Stakeholder Services at </a:t>
            </a:r>
            <a:r>
              <a:rPr lang="en-US" sz="2000" dirty="0">
                <a:hlinkClick r:id="rId2"/>
              </a:rPr>
              <a:t>stakeholderservices@ercot.com</a:t>
            </a:r>
            <a:r>
              <a:rPr lang="en-US" sz="2000" dirty="0"/>
              <a:t> by 3PM no later than one day prior to the PRS meeting</a:t>
            </a:r>
          </a:p>
          <a:p>
            <a:r>
              <a:rPr lang="en-US" sz="2000" dirty="0"/>
              <a:t>Standing Representatives or their designated Alternate </a:t>
            </a:r>
            <a:r>
              <a:rPr lang="en-US" sz="2000" dirty="0" smtClean="0"/>
              <a:t>Representative, and others intending to vote </a:t>
            </a:r>
            <a:r>
              <a:rPr lang="en-US" sz="2000" dirty="0"/>
              <a:t>shall log in with the unique validation code emailed to them to validate their participation and ability to vote in the </a:t>
            </a:r>
            <a:r>
              <a:rPr lang="en-US" sz="2000" dirty="0" smtClean="0"/>
              <a:t>meeting</a:t>
            </a:r>
            <a:endParaRPr lang="en-US" sz="2000" dirty="0"/>
          </a:p>
          <a:p>
            <a:r>
              <a:rPr lang="en-US" sz="2000" dirty="0"/>
              <a:t>Other </a:t>
            </a:r>
            <a:r>
              <a:rPr lang="en-US" sz="2000" dirty="0" smtClean="0"/>
              <a:t>participants should </a:t>
            </a:r>
            <a:r>
              <a:rPr lang="en-US" sz="2000" dirty="0"/>
              <a:t>log in with their name and </a:t>
            </a:r>
            <a:r>
              <a:rPr lang="en-US" sz="2000" dirty="0" smtClean="0"/>
              <a:t>company</a:t>
            </a:r>
            <a:endParaRPr lang="en-US" sz="2000" dirty="0"/>
          </a:p>
          <a:p>
            <a:r>
              <a:rPr lang="en-US" sz="2000" dirty="0" smtClean="0"/>
              <a:t>All </a:t>
            </a:r>
            <a:r>
              <a:rPr lang="en-US" sz="2000" dirty="0"/>
              <a:t>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517060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4853233"/>
          </a:xfrm>
        </p:spPr>
        <p:txBody>
          <a:bodyPr/>
          <a:lstStyle/>
          <a:p>
            <a:pPr marL="0" indent="0" algn="ctr">
              <a:buNone/>
            </a:pPr>
            <a:endParaRPr lang="en-US" sz="2800" dirty="0" smtClean="0">
              <a:solidFill>
                <a:srgbClr val="FF0000"/>
              </a:solidFill>
            </a:endParaRPr>
          </a:p>
          <a:p>
            <a:pPr marL="0" indent="0" algn="ctr">
              <a:buNone/>
            </a:pPr>
            <a:endParaRPr lang="en-US" sz="4000" dirty="0">
              <a:solidFill>
                <a:srgbClr val="FF0000"/>
              </a:solidFill>
            </a:endParaRPr>
          </a:p>
          <a:p>
            <a:pPr marL="0" indent="0" algn="ctr">
              <a:buNone/>
            </a:pPr>
            <a:r>
              <a:rPr lang="en-US" sz="4400" dirty="0" smtClean="0"/>
              <a:t>Questions</a:t>
            </a:r>
          </a:p>
          <a:p>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40697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Agenda</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a:lstStyle/>
          <a:p>
            <a:endParaRPr lang="en-US" sz="2400" dirty="0" smtClean="0">
              <a:solidFill>
                <a:schemeClr val="tx1"/>
              </a:solidFill>
            </a:endParaRPr>
          </a:p>
          <a:p>
            <a:endParaRPr lang="en-US" sz="2400" dirty="0">
              <a:solidFill>
                <a:schemeClr val="tx1"/>
              </a:solidFill>
            </a:endParaRPr>
          </a:p>
          <a:p>
            <a:pPr marL="0" indent="0">
              <a:buNone/>
            </a:pPr>
            <a:endParaRPr lang="en-US" sz="2400" dirty="0" smtClean="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
        <p:nvSpPr>
          <p:cNvPr id="5" name="TextBox 4"/>
          <p:cNvSpPr txBox="1"/>
          <p:nvPr/>
        </p:nvSpPr>
        <p:spPr>
          <a:xfrm>
            <a:off x="304800" y="805453"/>
            <a:ext cx="8382000" cy="3323987"/>
          </a:xfrm>
          <a:prstGeom prst="rect">
            <a:avLst/>
          </a:prstGeom>
          <a:noFill/>
        </p:spPr>
        <p:txBody>
          <a:bodyPr wrap="square" rtlCol="0">
            <a:spAutoFit/>
          </a:bodyPr>
          <a:lstStyle/>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sz="2400" b="1" dirty="0" smtClean="0"/>
              <a:t>Committee </a:t>
            </a:r>
            <a:r>
              <a:rPr lang="en-US" sz="2400" b="1" dirty="0"/>
              <a:t>Structure</a:t>
            </a:r>
          </a:p>
          <a:p>
            <a:pPr marL="285750" indent="-285750">
              <a:buFont typeface="Arial" panose="020B0604020202020204" pitchFamily="34" charset="0"/>
              <a:buChar char="•"/>
            </a:pPr>
            <a:r>
              <a:rPr lang="en-US" sz="2400" b="1" dirty="0"/>
              <a:t>Committee Voting Structure</a:t>
            </a:r>
          </a:p>
          <a:p>
            <a:pPr marL="285750" indent="-285750">
              <a:buFont typeface="Arial" panose="020B0604020202020204" pitchFamily="34" charset="0"/>
              <a:buChar char="•"/>
            </a:pPr>
            <a:r>
              <a:rPr lang="en-US" sz="2400" b="1" dirty="0" smtClean="0"/>
              <a:t>Committee </a:t>
            </a:r>
            <a:r>
              <a:rPr lang="en-US" sz="2400" b="1" dirty="0"/>
              <a:t>Meetings and </a:t>
            </a:r>
            <a:r>
              <a:rPr lang="en-US" sz="2400" b="1" dirty="0" smtClean="0"/>
              <a:t>Agendas</a:t>
            </a:r>
            <a:endParaRPr lang="en-US" sz="2400" b="1" dirty="0"/>
          </a:p>
          <a:p>
            <a:pPr marL="285750" indent="-285750">
              <a:buFont typeface="Arial" panose="020B0604020202020204" pitchFamily="34" charset="0"/>
              <a:buChar char="•"/>
            </a:pPr>
            <a:r>
              <a:rPr lang="en-US" sz="2400" b="1" dirty="0" smtClean="0"/>
              <a:t>Revision </a:t>
            </a:r>
            <a:r>
              <a:rPr lang="en-US" sz="2400" b="1" dirty="0"/>
              <a:t>Request </a:t>
            </a:r>
            <a:r>
              <a:rPr lang="en-US" sz="2400" b="1" dirty="0" smtClean="0"/>
              <a:t>Process</a:t>
            </a:r>
          </a:p>
          <a:p>
            <a:pPr marL="285750" indent="-285750">
              <a:buFont typeface="Arial" panose="020B0604020202020204" pitchFamily="34" charset="0"/>
              <a:buChar char="•"/>
            </a:pPr>
            <a:r>
              <a:rPr lang="en-US" sz="2400" b="1" dirty="0" smtClean="0"/>
              <a:t>TAC Procedures</a:t>
            </a:r>
          </a:p>
          <a:p>
            <a:pPr marL="285750" indent="-285750">
              <a:buFont typeface="Arial" panose="020B0604020202020204" pitchFamily="34" charset="0"/>
              <a:buChar char="•"/>
            </a:pPr>
            <a:r>
              <a:rPr lang="en-US" sz="2400" b="1" dirty="0" err="1" smtClean="0"/>
              <a:t>Webex</a:t>
            </a:r>
            <a:r>
              <a:rPr lang="en-US" sz="2400" b="1" dirty="0" smtClean="0"/>
              <a:t>/Remote Stakeholder Meeting Guidelines</a:t>
            </a:r>
            <a:endParaRPr lang="en-US" sz="2400" b="1" dirty="0"/>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smtClean="0"/>
              <a:t>Questions</a:t>
            </a:r>
            <a:endParaRPr lang="en-US" sz="2400" b="1" dirty="0"/>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Committee </a:t>
            </a:r>
            <a:r>
              <a:rPr lang="en-US" dirty="0" smtClean="0"/>
              <a:t>Structure</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400" dirty="0" smtClean="0"/>
              <a:t>The Technical Advisory Committee (TAC) </a:t>
            </a:r>
            <a:r>
              <a:rPr lang="en-US" sz="2400" dirty="0"/>
              <a:t>is assisted by four standing </a:t>
            </a:r>
            <a:r>
              <a:rPr lang="en-US" sz="2400" dirty="0" smtClean="0"/>
              <a:t>subcommittees as well as numerous </a:t>
            </a:r>
            <a:r>
              <a:rPr lang="en-US" sz="2400" dirty="0"/>
              <a:t>working groups and task </a:t>
            </a:r>
            <a:r>
              <a:rPr lang="en-US" sz="2400" dirty="0" smtClean="0"/>
              <a:t>forces</a:t>
            </a:r>
            <a:endParaRPr lang="en-US" sz="2400" dirty="0"/>
          </a:p>
          <a:p>
            <a:r>
              <a:rPr lang="en-US" sz="2400" dirty="0"/>
              <a:t>The standing subcommittees include:</a:t>
            </a:r>
          </a:p>
          <a:p>
            <a:pPr lvl="1"/>
            <a:r>
              <a:rPr lang="en-US" sz="2000" dirty="0"/>
              <a:t>Protocol Revision Subcommittee (PRS)</a:t>
            </a:r>
          </a:p>
          <a:p>
            <a:pPr lvl="1"/>
            <a:r>
              <a:rPr lang="en-US" sz="2000" dirty="0"/>
              <a:t>Retail Market Subcommittee (RMS)</a:t>
            </a:r>
          </a:p>
          <a:p>
            <a:pPr lvl="1"/>
            <a:r>
              <a:rPr lang="en-US" sz="2000" dirty="0"/>
              <a:t>Reliability Operations Subcommittee (ROS)</a:t>
            </a:r>
          </a:p>
          <a:p>
            <a:pPr lvl="1"/>
            <a:r>
              <a:rPr lang="en-US" sz="2000" dirty="0"/>
              <a:t>Wholesale Market Subcommittee (WMS</a:t>
            </a:r>
            <a:r>
              <a:rPr lang="en-US" sz="2000" dirty="0" smtClean="0"/>
              <a:t>)</a:t>
            </a:r>
          </a:p>
          <a:p>
            <a:r>
              <a:rPr lang="en-US" altLang="en-US" sz="2400" dirty="0" smtClean="0"/>
              <a:t>Each </a:t>
            </a:r>
            <a:r>
              <a:rPr lang="en-US" sz="2400" dirty="0"/>
              <a:t>TAC Representative</a:t>
            </a:r>
            <a:r>
              <a:rPr lang="en-US" altLang="en-US" sz="2400" dirty="0"/>
              <a:t> (other than the Residential Consumer Representative at TAC) or subcommittee member must be an employee or agent of an ERCOT </a:t>
            </a:r>
            <a:r>
              <a:rPr lang="en-US" altLang="en-US" sz="2400" dirty="0" smtClean="0"/>
              <a:t>Member</a:t>
            </a:r>
            <a:endParaRPr lang="en-US" altLang="en-US" sz="2400" dirty="0"/>
          </a:p>
          <a:p>
            <a:pPr marL="457200" lvl="1" indent="0">
              <a:buNone/>
            </a:pPr>
            <a:endParaRPr lang="en-US" sz="2000" dirty="0" smtClean="0"/>
          </a:p>
          <a:p>
            <a:pPr marL="0" indent="0">
              <a:buNone/>
            </a:pPr>
            <a:endParaRPr lang="en-US" sz="800" dirty="0" smtClean="0">
              <a:solidFill>
                <a:schemeClr val="tx1"/>
              </a:solidFill>
            </a:endParaRPr>
          </a:p>
          <a:p>
            <a:pPr lvl="1"/>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76105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928"/>
            <a:ext cx="8458200" cy="570951"/>
          </a:xfrm>
        </p:spPr>
        <p:txBody>
          <a:bodyPr/>
          <a:lstStyle/>
          <a:p>
            <a:r>
              <a:rPr lang="en-US" dirty="0"/>
              <a:t>Committee </a:t>
            </a:r>
            <a:r>
              <a:rPr lang="en-US" dirty="0" smtClean="0"/>
              <a:t>Structure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39" name="_s1043"/>
          <p:cNvSpPr>
            <a:spLocks noChangeArrowheads="1"/>
          </p:cNvSpPr>
          <p:nvPr/>
        </p:nvSpPr>
        <p:spPr bwMode="auto">
          <a:xfrm>
            <a:off x="3587262" y="785446"/>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40" name="_s1044"/>
          <p:cNvSpPr>
            <a:spLocks noChangeArrowheads="1"/>
          </p:cNvSpPr>
          <p:nvPr/>
        </p:nvSpPr>
        <p:spPr bwMode="auto">
          <a:xfrm>
            <a:off x="3130062" y="1600200"/>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41" name="_s1048"/>
          <p:cNvSpPr>
            <a:spLocks noChangeArrowheads="1"/>
          </p:cNvSpPr>
          <p:nvPr/>
        </p:nvSpPr>
        <p:spPr bwMode="auto">
          <a:xfrm>
            <a:off x="4425462" y="2286121"/>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42" name="_s1053"/>
          <p:cNvSpPr>
            <a:spLocks noChangeArrowheads="1"/>
          </p:cNvSpPr>
          <p:nvPr/>
        </p:nvSpPr>
        <p:spPr bwMode="auto">
          <a:xfrm>
            <a:off x="4482612" y="2971921"/>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u="sng">
              <a:solidFill>
                <a:srgbClr val="000000"/>
              </a:solidFill>
            </a:endParaRPr>
          </a:p>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43" name="_s1052"/>
          <p:cNvSpPr>
            <a:spLocks noChangeArrowheads="1"/>
          </p:cNvSpPr>
          <p:nvPr/>
        </p:nvSpPr>
        <p:spPr bwMode="auto">
          <a:xfrm>
            <a:off x="6273312" y="4876921"/>
            <a:ext cx="1575288" cy="4572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45" name="_s1048"/>
          <p:cNvSpPr>
            <a:spLocks noChangeArrowheads="1"/>
          </p:cNvSpPr>
          <p:nvPr/>
        </p:nvSpPr>
        <p:spPr bwMode="auto">
          <a:xfrm>
            <a:off x="6197112" y="2286121"/>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46" name="_s1048"/>
          <p:cNvSpPr>
            <a:spLocks noChangeArrowheads="1"/>
          </p:cNvSpPr>
          <p:nvPr/>
        </p:nvSpPr>
        <p:spPr bwMode="auto">
          <a:xfrm>
            <a:off x="2653812" y="2286121"/>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47" name="_s1048"/>
          <p:cNvSpPr>
            <a:spLocks noChangeArrowheads="1"/>
          </p:cNvSpPr>
          <p:nvPr/>
        </p:nvSpPr>
        <p:spPr bwMode="auto">
          <a:xfrm>
            <a:off x="882162" y="2286121"/>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48" name="_s1053"/>
          <p:cNvSpPr>
            <a:spLocks noChangeArrowheads="1"/>
          </p:cNvSpPr>
          <p:nvPr/>
        </p:nvSpPr>
        <p:spPr bwMode="auto">
          <a:xfrm>
            <a:off x="939312" y="3048121"/>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0" name="_s1053"/>
          <p:cNvSpPr>
            <a:spLocks noChangeArrowheads="1"/>
          </p:cNvSpPr>
          <p:nvPr/>
        </p:nvSpPr>
        <p:spPr bwMode="auto">
          <a:xfrm>
            <a:off x="6273312" y="3048121"/>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51" name="_s1053"/>
          <p:cNvSpPr>
            <a:spLocks noChangeArrowheads="1"/>
          </p:cNvSpPr>
          <p:nvPr/>
        </p:nvSpPr>
        <p:spPr bwMode="auto">
          <a:xfrm>
            <a:off x="2656742" y="3071688"/>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2" name="_s1052"/>
          <p:cNvSpPr>
            <a:spLocks noChangeArrowheads="1"/>
          </p:cNvSpPr>
          <p:nvPr/>
        </p:nvSpPr>
        <p:spPr bwMode="auto">
          <a:xfrm>
            <a:off x="939312" y="4876921"/>
            <a:ext cx="1575288" cy="4572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sp>
        <p:nvSpPr>
          <p:cNvPr id="53" name="_s1052"/>
          <p:cNvSpPr>
            <a:spLocks noChangeArrowheads="1"/>
          </p:cNvSpPr>
          <p:nvPr/>
        </p:nvSpPr>
        <p:spPr bwMode="auto">
          <a:xfrm>
            <a:off x="2666512" y="4876921"/>
            <a:ext cx="1575288" cy="457200"/>
          </a:xfrm>
          <a:prstGeom prst="roundRect">
            <a:avLst>
              <a:gd name="adj" fmla="val 16667"/>
            </a:avLst>
          </a:prstGeom>
          <a:solidFill>
            <a:srgbClr val="CCFFCC"/>
          </a:solidFill>
          <a:ln w="9525">
            <a:solidFill>
              <a:schemeClr val="tx1"/>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54" name="_s1052"/>
          <p:cNvSpPr>
            <a:spLocks noChangeArrowheads="1"/>
          </p:cNvSpPr>
          <p:nvPr/>
        </p:nvSpPr>
        <p:spPr bwMode="auto">
          <a:xfrm>
            <a:off x="4469912" y="4876921"/>
            <a:ext cx="1575288" cy="4572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cxnSp>
        <p:nvCxnSpPr>
          <p:cNvPr id="55" name="AutoShape 19"/>
          <p:cNvCxnSpPr>
            <a:cxnSpLocks noChangeShapeType="1"/>
            <a:stCxn id="68" idx="0"/>
          </p:cNvCxnSpPr>
          <p:nvPr/>
        </p:nvCxnSpPr>
        <p:spPr bwMode="auto">
          <a:xfrm>
            <a:off x="1701312" y="2133721"/>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56" name="Line 20"/>
          <p:cNvSpPr>
            <a:spLocks noChangeShapeType="1"/>
          </p:cNvSpPr>
          <p:nvPr/>
        </p:nvSpPr>
        <p:spPr bwMode="auto">
          <a:xfrm>
            <a:off x="4425462" y="1447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7" name="Line 21"/>
          <p:cNvSpPr>
            <a:spLocks noChangeShapeType="1"/>
          </p:cNvSpPr>
          <p:nvPr/>
        </p:nvSpPr>
        <p:spPr bwMode="auto">
          <a:xfrm>
            <a:off x="4410321" y="19813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9" name="Line 23"/>
          <p:cNvSpPr>
            <a:spLocks noChangeShapeType="1"/>
          </p:cNvSpPr>
          <p:nvPr/>
        </p:nvSpPr>
        <p:spPr bwMode="auto">
          <a:xfrm>
            <a:off x="1701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0" name="Line 24"/>
          <p:cNvSpPr>
            <a:spLocks noChangeShapeType="1"/>
          </p:cNvSpPr>
          <p:nvPr/>
        </p:nvSpPr>
        <p:spPr bwMode="auto">
          <a:xfrm>
            <a:off x="34539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1" name="Line 25"/>
          <p:cNvSpPr>
            <a:spLocks noChangeShapeType="1"/>
          </p:cNvSpPr>
          <p:nvPr/>
        </p:nvSpPr>
        <p:spPr bwMode="auto">
          <a:xfrm>
            <a:off x="5206512" y="2819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2" name="Line 26"/>
          <p:cNvSpPr>
            <a:spLocks noChangeShapeType="1"/>
          </p:cNvSpPr>
          <p:nvPr/>
        </p:nvSpPr>
        <p:spPr bwMode="auto">
          <a:xfrm>
            <a:off x="7035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3" name="Line 27"/>
          <p:cNvSpPr>
            <a:spLocks noChangeShapeType="1"/>
          </p:cNvSpPr>
          <p:nvPr/>
        </p:nvSpPr>
        <p:spPr bwMode="auto">
          <a:xfrm>
            <a:off x="17013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4" name="Line 28"/>
          <p:cNvSpPr>
            <a:spLocks noChangeShapeType="1"/>
          </p:cNvSpPr>
          <p:nvPr/>
        </p:nvSpPr>
        <p:spPr bwMode="auto">
          <a:xfrm>
            <a:off x="35301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5" name="Line 29"/>
          <p:cNvSpPr>
            <a:spLocks noChangeShapeType="1"/>
          </p:cNvSpPr>
          <p:nvPr/>
        </p:nvSpPr>
        <p:spPr bwMode="auto">
          <a:xfrm>
            <a:off x="52827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6" name="Line 30"/>
          <p:cNvSpPr>
            <a:spLocks noChangeShapeType="1"/>
          </p:cNvSpPr>
          <p:nvPr/>
        </p:nvSpPr>
        <p:spPr bwMode="auto">
          <a:xfrm>
            <a:off x="71115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8" name="Line 32"/>
          <p:cNvSpPr>
            <a:spLocks noChangeShapeType="1"/>
          </p:cNvSpPr>
          <p:nvPr/>
        </p:nvSpPr>
        <p:spPr bwMode="auto">
          <a:xfrm>
            <a:off x="1701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9" name="Line 33"/>
          <p:cNvSpPr>
            <a:spLocks noChangeShapeType="1"/>
          </p:cNvSpPr>
          <p:nvPr/>
        </p:nvSpPr>
        <p:spPr bwMode="auto">
          <a:xfrm>
            <a:off x="34539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0" name="Line 34"/>
          <p:cNvSpPr>
            <a:spLocks noChangeShapeType="1"/>
          </p:cNvSpPr>
          <p:nvPr/>
        </p:nvSpPr>
        <p:spPr bwMode="auto">
          <a:xfrm>
            <a:off x="52065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1" name="Line 35"/>
          <p:cNvSpPr>
            <a:spLocks noChangeShapeType="1"/>
          </p:cNvSpPr>
          <p:nvPr/>
        </p:nvSpPr>
        <p:spPr bwMode="auto">
          <a:xfrm>
            <a:off x="7035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2378832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Voting Structure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13426210"/>
              </p:ext>
            </p:extLst>
          </p:nvPr>
        </p:nvGraphicFramePr>
        <p:xfrm>
          <a:off x="287338" y="814388"/>
          <a:ext cx="8628063" cy="4693920"/>
        </p:xfrm>
        <a:graphic>
          <a:graphicData uri="http://schemas.openxmlformats.org/drawingml/2006/table">
            <a:tbl>
              <a:tblPr firstRow="1" bandRow="1">
                <a:tableStyleId>{5C22544A-7EE6-4342-B048-85BDC9FD1C3A}</a:tableStyleId>
              </a:tblPr>
              <a:tblGrid>
                <a:gridCol w="1084262"/>
                <a:gridCol w="1905000"/>
                <a:gridCol w="5638801"/>
              </a:tblGrid>
              <a:tr h="370840">
                <a:tc>
                  <a:txBody>
                    <a:bodyPr/>
                    <a:lstStyle/>
                    <a:p>
                      <a:pPr algn="ctr"/>
                      <a:r>
                        <a:rPr lang="en-US" dirty="0" smtClean="0"/>
                        <a:t>BODY</a:t>
                      </a:r>
                      <a:endParaRPr lang="en-US" dirty="0"/>
                    </a:p>
                  </a:txBody>
                  <a:tcPr anchor="ctr"/>
                </a:tc>
                <a:tc>
                  <a:txBody>
                    <a:bodyPr/>
                    <a:lstStyle/>
                    <a:p>
                      <a:pPr algn="ctr"/>
                      <a:r>
                        <a:rPr lang="en-US" dirty="0" smtClean="0"/>
                        <a:t>VOTING STYLE</a:t>
                      </a:r>
                      <a:endParaRPr lang="en-US" dirty="0"/>
                    </a:p>
                  </a:txBody>
                  <a:tcPr anchor="ctr"/>
                </a:tc>
                <a:tc>
                  <a:txBody>
                    <a:bodyPr/>
                    <a:lstStyle/>
                    <a:p>
                      <a:pPr algn="ctr"/>
                      <a:r>
                        <a:rPr lang="en-US" dirty="0" smtClean="0"/>
                        <a:t>AFFIRMATIVE VOTES</a:t>
                      </a:r>
                      <a:br>
                        <a:rPr lang="en-US" dirty="0" smtClean="0"/>
                      </a:br>
                      <a:r>
                        <a:rPr lang="en-US" dirty="0" smtClean="0"/>
                        <a:t>REQUIRED FOR APPROVAL</a:t>
                      </a:r>
                      <a:endParaRPr lang="en-US" dirty="0"/>
                    </a:p>
                  </a:txBody>
                  <a:tcPr anchor="ctr"/>
                </a:tc>
              </a:tr>
              <a:tr h="370840">
                <a:tc>
                  <a:txBody>
                    <a:bodyPr/>
                    <a:lstStyle/>
                    <a:p>
                      <a:r>
                        <a:rPr lang="en-US" dirty="0" smtClean="0"/>
                        <a:t>TAC</a:t>
                      </a:r>
                      <a:endParaRPr lang="en-US" dirty="0"/>
                    </a:p>
                  </a:txBody>
                  <a:tcPr anchor="ctr"/>
                </a:tc>
                <a:tc>
                  <a:txBody>
                    <a:bodyPr/>
                    <a:lstStyle/>
                    <a:p>
                      <a:r>
                        <a:rPr lang="en-US" dirty="0" smtClean="0"/>
                        <a:t>By</a:t>
                      </a:r>
                      <a:r>
                        <a:rPr lang="en-US" baseline="0" dirty="0" smtClean="0"/>
                        <a:t> TAC Representative</a:t>
                      </a:r>
                      <a:endParaRPr lang="en-US" dirty="0"/>
                    </a:p>
                  </a:txBody>
                  <a:tcPr anchor="ctr"/>
                </a:tc>
                <a:tc>
                  <a:txBody>
                    <a:bodyPr/>
                    <a:lstStyle/>
                    <a:p>
                      <a:pPr marL="400050" indent="-400050">
                        <a:buAutoNum type="romanLcParenBoth"/>
                      </a:pPr>
                      <a:r>
                        <a:rPr lang="en-US" dirty="0" smtClean="0"/>
                        <a:t>2/3</a:t>
                      </a:r>
                      <a:r>
                        <a:rPr lang="en-US" baseline="0" dirty="0" smtClean="0"/>
                        <a:t> Eligible Voting Representatives of TAC; and</a:t>
                      </a:r>
                    </a:p>
                    <a:p>
                      <a:pPr marL="400050" indent="-400050">
                        <a:buAutoNum type="romanLcParenBoth"/>
                      </a:pPr>
                      <a:r>
                        <a:rPr lang="en-US" dirty="0" smtClean="0"/>
                        <a:t>At least 50% of the total Seated Representatives</a:t>
                      </a:r>
                      <a:endParaRPr lang="en-US" dirty="0"/>
                    </a:p>
                  </a:txBody>
                  <a:tcPr anchor="ctr"/>
                </a:tc>
              </a:tr>
              <a:tr h="370840">
                <a:tc>
                  <a:txBody>
                    <a:bodyPr/>
                    <a:lstStyle/>
                    <a:p>
                      <a:r>
                        <a:rPr lang="en-US" dirty="0" smtClean="0"/>
                        <a:t>RMS</a:t>
                      </a:r>
                    </a:p>
                    <a:p>
                      <a:r>
                        <a:rPr lang="en-US" dirty="0" smtClean="0"/>
                        <a:t>ROS</a:t>
                      </a:r>
                    </a:p>
                    <a:p>
                      <a:r>
                        <a:rPr lang="en-US" dirty="0" smtClean="0"/>
                        <a:t>WMS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3 Segment Votes*</a:t>
                      </a:r>
                    </a:p>
                    <a:p>
                      <a:endParaRPr lang="en-US" sz="1000" dirty="0" smtClean="0"/>
                    </a:p>
                    <a:p>
                      <a:r>
                        <a:rPr lang="en-US" sz="1200" dirty="0" smtClean="0"/>
                        <a:t>* Segment Vote per Segment = 1.0 (except Consumer Segment = 1.5 with 0.5 for each </a:t>
                      </a:r>
                      <a:r>
                        <a:rPr lang="en-US" sz="1200" dirty="0" err="1" smtClean="0"/>
                        <a:t>subsegment</a:t>
                      </a:r>
                      <a:r>
                        <a:rPr lang="en-US" sz="1200" dirty="0" smtClean="0"/>
                        <a:t>), divided into</a:t>
                      </a:r>
                      <a:r>
                        <a:rPr lang="en-US" sz="1200" baseline="0" dirty="0" smtClean="0"/>
                        <a:t> equal Fractional Segment Votes per subcommittee member</a:t>
                      </a:r>
                      <a:endParaRPr lang="en-US" dirty="0"/>
                    </a:p>
                  </a:txBody>
                  <a:tcPr anchor="ctr"/>
                </a:tc>
              </a:tr>
              <a:tr h="370840">
                <a:tc>
                  <a:txBody>
                    <a:bodyPr/>
                    <a:lstStyle/>
                    <a:p>
                      <a:r>
                        <a:rPr lang="en-US" dirty="0" smtClean="0"/>
                        <a:t>PRS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three Segment Votes*</a:t>
                      </a:r>
                    </a:p>
                    <a:p>
                      <a:pPr marL="0" indent="0">
                        <a:buNone/>
                      </a:pPr>
                      <a:endParaRPr lang="en-US" sz="1000" dirty="0" smtClean="0"/>
                    </a:p>
                    <a:p>
                      <a:pPr marL="0" indent="0">
                        <a:buNone/>
                      </a:pPr>
                      <a:r>
                        <a:rPr lang="en-US" sz="1200" dirty="0" smtClean="0"/>
                        <a:t>* Segment Vote per Segment = 1.0, </a:t>
                      </a:r>
                      <a:r>
                        <a:rPr lang="en-US" sz="1200" baseline="0" dirty="0" smtClean="0"/>
                        <a:t>divided into equal factional Segment Votes per Voting Entity (additional division by </a:t>
                      </a:r>
                      <a:r>
                        <a:rPr lang="en-US" sz="1200" baseline="0" dirty="0" err="1" smtClean="0"/>
                        <a:t>subsegment</a:t>
                      </a:r>
                      <a:r>
                        <a:rPr lang="en-US" sz="1200" baseline="0" dirty="0" smtClean="0"/>
                        <a:t> for Consumer Segment). Voting Entities = ERCOT Member (Corporate, Associate and Adjunct). </a:t>
                      </a:r>
                      <a:r>
                        <a:rPr lang="en-US" sz="1200" u="sng" baseline="0" dirty="0" smtClean="0"/>
                        <a:t>Members other than PRS Standing Representatives may vote.</a:t>
                      </a:r>
                      <a:endParaRPr lang="en-US" dirty="0"/>
                    </a:p>
                  </a:txBody>
                  <a:tcPr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TextBox 6"/>
          <p:cNvSpPr txBox="1"/>
          <p:nvPr/>
        </p:nvSpPr>
        <p:spPr>
          <a:xfrm>
            <a:off x="381001" y="5665115"/>
            <a:ext cx="8534400" cy="338554"/>
          </a:xfrm>
          <a:prstGeom prst="rect">
            <a:avLst/>
          </a:prstGeom>
          <a:noFill/>
        </p:spPr>
        <p:txBody>
          <a:bodyPr wrap="square" rtlCol="0">
            <a:spAutoFit/>
          </a:bodyPr>
          <a:lstStyle/>
          <a:p>
            <a:r>
              <a:rPr lang="en-US" sz="1600" dirty="0" smtClean="0"/>
              <a:t>Additional details on voting are contained in the Technical Advisory Committee Procedures.</a:t>
            </a:r>
            <a:endParaRPr lang="en-US" sz="1600" dirty="0"/>
          </a:p>
        </p:txBody>
      </p:sp>
    </p:spTree>
    <p:extLst>
      <p:ext uri="{BB962C8B-B14F-4D97-AF65-F5344CB8AC3E}">
        <p14:creationId xmlns:p14="http://schemas.microsoft.com/office/powerpoint/2010/main" val="156212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a:t>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a:t>
            </a:r>
            <a:r>
              <a:rPr lang="en-US" sz="2200" dirty="0"/>
              <a:t>TAC and its subcommittees shall meet as often as necessary to perform their duties and functions. </a:t>
            </a:r>
            <a:r>
              <a:rPr lang="en-US" sz="2200" dirty="0" smtClean="0"/>
              <a:t> PRS is required by Protocols to meet at least once per month</a:t>
            </a:r>
          </a:p>
          <a:p>
            <a:pPr>
              <a:lnSpc>
                <a:spcPct val="90000"/>
              </a:lnSpc>
            </a:pPr>
            <a:r>
              <a:rPr lang="en-US" altLang="en-US" sz="2200" dirty="0" smtClean="0"/>
              <a:t>Meetings shall </a:t>
            </a:r>
            <a:r>
              <a:rPr lang="en-US" altLang="en-US" sz="2200" dirty="0"/>
              <a:t>be called by the </a:t>
            </a:r>
            <a:r>
              <a:rPr lang="en-US" altLang="en-US" sz="2200" dirty="0" smtClean="0"/>
              <a:t>Chair</a:t>
            </a:r>
          </a:p>
          <a:p>
            <a:pPr>
              <a:lnSpc>
                <a:spcPct val="90000"/>
              </a:lnSpc>
            </a:pPr>
            <a:r>
              <a:rPr lang="en-US" altLang="en-US" sz="2200" dirty="0" smtClean="0"/>
              <a:t>Meeting </a:t>
            </a:r>
            <a:r>
              <a:rPr lang="en-US" altLang="en-US" sz="2200" dirty="0"/>
              <a:t>notices shall be sent in </a:t>
            </a:r>
            <a:r>
              <a:rPr lang="en-US" altLang="en-US" sz="2200" dirty="0" smtClean="0"/>
              <a:t>writing (email) to </a:t>
            </a:r>
            <a:r>
              <a:rPr lang="en-US" altLang="en-US" sz="2200" dirty="0"/>
              <a:t>each member at least one week prior to the </a:t>
            </a:r>
            <a:r>
              <a:rPr lang="en-US" altLang="en-US" sz="2200" dirty="0" smtClean="0"/>
              <a:t>meeting</a:t>
            </a:r>
          </a:p>
          <a:p>
            <a:pPr>
              <a:lnSpc>
                <a:spcPct val="90000"/>
              </a:lnSpc>
            </a:pPr>
            <a:r>
              <a:rPr lang="en-US" altLang="en-US" sz="2200" dirty="0" smtClean="0"/>
              <a:t>All </a:t>
            </a:r>
            <a:r>
              <a:rPr lang="en-US" altLang="en-US" sz="2200" dirty="0"/>
              <a:t>agenda items requiring a vote </a:t>
            </a:r>
            <a:r>
              <a:rPr lang="en-US" altLang="en-US" sz="2200" dirty="0" smtClean="0"/>
              <a:t>must </a:t>
            </a:r>
            <a:r>
              <a:rPr lang="en-US" altLang="en-US" sz="2200" dirty="0"/>
              <a:t>be noticed for a vote </a:t>
            </a:r>
            <a:r>
              <a:rPr lang="en-US" altLang="en-US" sz="2200" dirty="0" smtClean="0"/>
              <a:t>at </a:t>
            </a:r>
            <a:r>
              <a:rPr lang="en-US" altLang="en-US" sz="2200" dirty="0"/>
              <a:t>least one week prior to the </a:t>
            </a:r>
            <a:r>
              <a:rPr lang="en-US" altLang="en-US" sz="2200" dirty="0" smtClean="0"/>
              <a:t>meeting</a:t>
            </a:r>
          </a:p>
          <a:p>
            <a:pPr>
              <a:lnSpc>
                <a:spcPct val="90000"/>
              </a:lnSpc>
            </a:pPr>
            <a:r>
              <a:rPr lang="en-US" sz="2200" dirty="0" smtClean="0"/>
              <a:t>The </a:t>
            </a:r>
            <a:r>
              <a:rPr lang="en-US" sz="2200" dirty="0"/>
              <a:t>Chair shall preside at all meetings and is responsible for preparation of </a:t>
            </a:r>
            <a:r>
              <a:rPr lang="en-US" sz="2200" dirty="0" smtClean="0"/>
              <a:t>agendas</a:t>
            </a:r>
          </a:p>
          <a:p>
            <a:pPr marL="0" indent="0">
              <a:lnSpc>
                <a:spcPct val="90000"/>
              </a:lnSpc>
              <a:buNone/>
            </a:pPr>
            <a:endParaRPr lang="en-US" sz="2200" dirty="0" smtClean="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715864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Group/Task Force 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Working Groups and Task Forces </a:t>
            </a:r>
            <a:r>
              <a:rPr lang="en-US" sz="2200" dirty="0"/>
              <a:t>sh</a:t>
            </a:r>
            <a:r>
              <a:rPr lang="en-US" sz="2200" dirty="0" smtClean="0"/>
              <a:t>all </a:t>
            </a:r>
            <a:r>
              <a:rPr lang="en-US" sz="2200" dirty="0"/>
              <a:t>meet as often as necessary to perform their duties and functions. </a:t>
            </a:r>
            <a:r>
              <a:rPr lang="en-US" sz="2200" dirty="0" smtClean="0"/>
              <a:t> </a:t>
            </a:r>
          </a:p>
          <a:p>
            <a:pPr>
              <a:lnSpc>
                <a:spcPct val="90000"/>
              </a:lnSpc>
            </a:pPr>
            <a:r>
              <a:rPr lang="en-US" altLang="en-US" sz="2200" dirty="0"/>
              <a:t>Meetings shall be </a:t>
            </a:r>
            <a:r>
              <a:rPr lang="en-US" altLang="en-US" sz="2200" dirty="0" smtClean="0"/>
              <a:t>called </a:t>
            </a:r>
            <a:r>
              <a:rPr lang="en-US" altLang="en-US" sz="2200" dirty="0"/>
              <a:t>by </a:t>
            </a:r>
            <a:r>
              <a:rPr lang="en-US" altLang="en-US" sz="2200" dirty="0" smtClean="0"/>
              <a:t>Leadership</a:t>
            </a:r>
          </a:p>
          <a:p>
            <a:pPr>
              <a:lnSpc>
                <a:spcPct val="90000"/>
              </a:lnSpc>
            </a:pPr>
            <a:r>
              <a:rPr lang="en-US" sz="2200" dirty="0" smtClean="0"/>
              <a:t>Leadership shall </a:t>
            </a:r>
            <a:r>
              <a:rPr lang="en-US" sz="2200" dirty="0"/>
              <a:t>preside at all meetings and is responsible for preparation of </a:t>
            </a:r>
            <a:r>
              <a:rPr lang="en-US" sz="2200" dirty="0" smtClean="0"/>
              <a:t>agendas</a:t>
            </a:r>
            <a:endParaRPr lang="en-US" altLang="en-US" sz="2200" dirty="0"/>
          </a:p>
          <a:p>
            <a:pPr>
              <a:lnSpc>
                <a:spcPct val="90000"/>
              </a:lnSpc>
            </a:pPr>
            <a:r>
              <a:rPr lang="en-US" altLang="en-US" sz="2200" dirty="0"/>
              <a:t>Meeting notices shall be sent in writing (email) to each member at least one week prior to the </a:t>
            </a:r>
            <a:r>
              <a:rPr lang="en-US" altLang="en-US" sz="2200" dirty="0" smtClean="0"/>
              <a:t>meeting</a:t>
            </a:r>
            <a:endParaRPr lang="en-US" altLang="en-US" sz="2200" dirty="0"/>
          </a:p>
          <a:p>
            <a:pPr>
              <a:lnSpc>
                <a:spcPct val="90000"/>
              </a:lnSpc>
            </a:pPr>
            <a:r>
              <a:rPr lang="en-US" altLang="en-US" sz="2200" dirty="0" smtClean="0"/>
              <a:t>Leadership shall review </a:t>
            </a:r>
            <a:r>
              <a:rPr lang="en-US" altLang="en-US" sz="2200" dirty="0"/>
              <a:t>and understand assignments from </a:t>
            </a:r>
            <a:r>
              <a:rPr lang="en-US" altLang="en-US" sz="2200" dirty="0" smtClean="0"/>
              <a:t>subcommittees</a:t>
            </a:r>
            <a:endParaRPr lang="en-US" altLang="en-US" sz="2200" dirty="0"/>
          </a:p>
          <a:p>
            <a:r>
              <a:rPr lang="en-US" sz="2200" dirty="0" smtClean="0"/>
              <a:t>Leadership shall </a:t>
            </a:r>
            <a:r>
              <a:rPr lang="en-US" sz="2200" dirty="0"/>
              <a:t>ensure meeting notes are </a:t>
            </a:r>
            <a:r>
              <a:rPr lang="en-US" sz="2200" dirty="0" smtClean="0"/>
              <a:t>taken, and  </a:t>
            </a:r>
            <a:r>
              <a:rPr lang="en-US" sz="2200" dirty="0"/>
              <a:t>distributed and posted as soon as </a:t>
            </a:r>
            <a:r>
              <a:rPr lang="en-US" sz="2200" dirty="0" smtClean="0"/>
              <a:t>available</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21609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000" dirty="0" smtClean="0">
                <a:latin typeface="Arial" charset="0"/>
              </a:rPr>
              <a:t>The </a:t>
            </a:r>
            <a:r>
              <a:rPr lang="en-US" sz="2000" dirty="0">
                <a:latin typeface="Arial" charset="0"/>
              </a:rPr>
              <a:t>ERCOT </a:t>
            </a:r>
            <a:r>
              <a:rPr lang="en-US" sz="2000" dirty="0" smtClean="0">
                <a:latin typeface="Arial" charset="0"/>
              </a:rPr>
              <a:t>Protocols, Market Guides and Other Binding Documents set </a:t>
            </a:r>
            <a:r>
              <a:rPr lang="en-US" sz="2000" dirty="0">
                <a:latin typeface="Arial" charset="0"/>
              </a:rPr>
              <a:t>forth the procedures and processes used by ERCOT and Market Participants for the orderly functioning of the ERCOT System and </a:t>
            </a:r>
            <a:r>
              <a:rPr lang="en-US" sz="2000" dirty="0" smtClean="0">
                <a:latin typeface="Arial" charset="0"/>
              </a:rPr>
              <a:t>market</a:t>
            </a:r>
            <a:endParaRPr lang="en-US" sz="2000" dirty="0">
              <a:latin typeface="Arial" charset="0"/>
            </a:endParaRPr>
          </a:p>
          <a:p>
            <a:r>
              <a:rPr lang="en-US" sz="2000" dirty="0">
                <a:latin typeface="Arial" charset="0"/>
              </a:rPr>
              <a:t>Revision </a:t>
            </a:r>
            <a:r>
              <a:rPr lang="en-US" sz="2000" dirty="0" smtClean="0">
                <a:latin typeface="Arial" charset="0"/>
              </a:rPr>
              <a:t>Requests – requests </a:t>
            </a:r>
            <a:r>
              <a:rPr lang="en-US" sz="2000" dirty="0">
                <a:latin typeface="Arial" charset="0"/>
              </a:rPr>
              <a:t>to make additions, edits, deletions, revisions, or clarifications to the </a:t>
            </a:r>
            <a:r>
              <a:rPr lang="en-US" sz="2000" dirty="0" smtClean="0">
                <a:latin typeface="Arial" charset="0"/>
              </a:rPr>
              <a:t>Protocols, Market Guides or Other </a:t>
            </a:r>
            <a:r>
              <a:rPr lang="en-US" sz="2000" dirty="0">
                <a:latin typeface="Arial" charset="0"/>
              </a:rPr>
              <a:t>Binding </a:t>
            </a:r>
            <a:r>
              <a:rPr lang="en-US" sz="2000" dirty="0" smtClean="0">
                <a:latin typeface="Arial" charset="0"/>
              </a:rPr>
              <a:t>Documents – and SCRs are </a:t>
            </a:r>
            <a:r>
              <a:rPr lang="en-US" sz="2000" dirty="0">
                <a:latin typeface="Arial" charset="0"/>
              </a:rPr>
              <a:t>evaluated through the stakeholder </a:t>
            </a:r>
            <a:r>
              <a:rPr lang="en-US" sz="2000" dirty="0" smtClean="0">
                <a:latin typeface="Arial" charset="0"/>
              </a:rPr>
              <a:t>process</a:t>
            </a:r>
          </a:p>
          <a:p>
            <a:pPr>
              <a:spcBef>
                <a:spcPts val="400"/>
              </a:spcBef>
            </a:pPr>
            <a:r>
              <a:rPr lang="en-US" sz="2000" dirty="0"/>
              <a:t>Protocol Section 21, Revision Request Process, governs how NPRRs and SCRs flow through the stakeholder process</a:t>
            </a:r>
          </a:p>
          <a:p>
            <a:pPr>
              <a:spcBef>
                <a:spcPts val="400"/>
              </a:spcBef>
            </a:pPr>
            <a:r>
              <a:rPr lang="en-US" sz="2000" dirty="0"/>
              <a:t>Any Market Participant, ERCOT Member, Entity affected by the Texas electricity market, etc. may file an NPRR and/or SCR</a:t>
            </a:r>
          </a:p>
          <a:p>
            <a:r>
              <a:rPr lang="en-US" sz="2000" dirty="0"/>
              <a:t>Once an NPRR/SCR is posted, PRS shall consider the Revision Request at its next regularly scheduled PRS meeting after the end of a 14-day comment </a:t>
            </a:r>
            <a:r>
              <a:rPr lang="en-US" sz="2000" dirty="0" smtClean="0"/>
              <a:t>period</a:t>
            </a:r>
            <a:endParaRPr lang="en-US" sz="2000" dirty="0">
              <a:latin typeface="Arial" charset="0"/>
            </a:endParaRPr>
          </a:p>
          <a:p>
            <a:pPr marL="457200" lvl="1" indent="0">
              <a:buNone/>
            </a:pPr>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21764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3" name="Content Placeholder 2"/>
          <p:cNvSpPr>
            <a:spLocks noGrp="1"/>
          </p:cNvSpPr>
          <p:nvPr>
            <p:ph idx="1"/>
          </p:nvPr>
        </p:nvSpPr>
        <p:spPr>
          <a:xfrm>
            <a:off x="228600" y="814633"/>
            <a:ext cx="8534400" cy="4853233"/>
          </a:xfrm>
        </p:spPr>
        <p:txBody>
          <a:bodyPr/>
          <a:lstStyle/>
          <a:p>
            <a:pPr>
              <a:spcBef>
                <a:spcPts val="400"/>
              </a:spcBef>
            </a:pPr>
            <a:r>
              <a:rPr lang="en-US" sz="2000" dirty="0" smtClean="0"/>
              <a:t>Similar </a:t>
            </a:r>
            <a:r>
              <a:rPr lang="en-US" sz="2000" dirty="0"/>
              <a:t>processes are dictated for Market Guide Revision Requests in the associated Market </a:t>
            </a:r>
            <a:r>
              <a:rPr lang="en-US" sz="2000" dirty="0" smtClean="0"/>
              <a:t>Guides, with RMS, ROS or WMS responsible for initial consideration of the Revision Request, rather than PRS</a:t>
            </a:r>
          </a:p>
          <a:p>
            <a:pPr>
              <a:spcBef>
                <a:spcPts val="400"/>
              </a:spcBef>
            </a:pPr>
            <a:r>
              <a:rPr lang="en-US" sz="2000" dirty="0"/>
              <a:t>The Board only considers a Market Guide Revision Request if it requires a project for implementation or it is directly related to an NPRR, PGRR or a Revision Request requiring a project for implementation; otherwise TAC has final approval authority</a:t>
            </a:r>
          </a:p>
          <a:p>
            <a:pPr marL="0" indent="0">
              <a:spcBef>
                <a:spcPts val="400"/>
              </a:spcBef>
              <a:buNone/>
            </a:pPr>
            <a:endParaRPr lang="en-US" sz="24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300520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984F1358-DE3E-42C1-91DF-8B8DCBAE02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purl.org/dc/elements/1.1/"/>
    <ds:schemaRef ds:uri="http://schemas.microsoft.com/office/2006/metadata/properties"/>
    <ds:schemaRef ds:uri="http://schemas.microsoft.com/sharepoint/v3"/>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sharepoint/v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11055</TotalTime>
  <Words>1304</Words>
  <Application>Microsoft Office PowerPoint</Application>
  <PresentationFormat>On-screen Show (4:3)</PresentationFormat>
  <Paragraphs>207</Paragraphs>
  <Slides>17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Times New Roman</vt:lpstr>
      <vt:lpstr>Wingdings</vt:lpstr>
      <vt:lpstr>1_Custom Design</vt:lpstr>
      <vt:lpstr>Inside pages</vt:lpstr>
      <vt:lpstr>PowerPoint Presentation</vt:lpstr>
      <vt:lpstr>Agenda</vt:lpstr>
      <vt:lpstr>Committee Structure</vt:lpstr>
      <vt:lpstr>Committee Structure</vt:lpstr>
      <vt:lpstr>Committee Voting Structure</vt:lpstr>
      <vt:lpstr>Committee Meetings and Agendas</vt:lpstr>
      <vt:lpstr>Working Group/Task Force Meetings and Agendas</vt:lpstr>
      <vt:lpstr>Revision Request Process</vt:lpstr>
      <vt:lpstr>Revision Request Process</vt:lpstr>
      <vt:lpstr>Revision Request Process</vt:lpstr>
      <vt:lpstr>Revision Request Process</vt:lpstr>
      <vt:lpstr>Revision Request Process (Urgent Status)</vt:lpstr>
      <vt:lpstr>Working Group/Task Force Filing of Revision Requests &amp; Comments</vt:lpstr>
      <vt:lpstr>TAC/Subcommittee Procedures</vt:lpstr>
      <vt:lpstr>Webex/Remote Stakeholder Meeting Guidelines</vt:lpstr>
      <vt:lpstr>Webex/Remote Stakeholder Meeting Guidelines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225</cp:revision>
  <cp:lastPrinted>2016-01-21T20:53:15Z</cp:lastPrinted>
  <dcterms:created xsi:type="dcterms:W3CDTF">2016-01-21T15:20:31Z</dcterms:created>
  <dcterms:modified xsi:type="dcterms:W3CDTF">2021-01-05T16:27:41Z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