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67" r:id="rId7"/>
    <p:sldId id="268" r:id="rId8"/>
    <p:sldId id="273" r:id="rId9"/>
    <p:sldId id="269" r:id="rId10"/>
    <p:sldId id="270" r:id="rId11"/>
    <p:sldId id="272" r:id="rId12"/>
    <p:sldId id="276" r:id="rId13"/>
    <p:sldId id="27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1344"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1/4/2021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1/4/2021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954655"/>
          </a:xfrm>
          <a:prstGeom prst="rect">
            <a:avLst/>
          </a:prstGeom>
          <a:noFill/>
        </p:spPr>
        <p:txBody>
          <a:bodyPr wrap="square" rtlCol="0">
            <a:spAutoFit/>
          </a:bodyPr>
          <a:lstStyle/>
          <a:p>
            <a:r>
              <a:rPr lang="en-US" sz="2000" b="1" dirty="0" smtClean="0">
                <a:solidFill>
                  <a:schemeClr val="tx2"/>
                </a:solidFill>
              </a:rPr>
              <a:t>Review </a:t>
            </a:r>
            <a:r>
              <a:rPr lang="en-US" sz="2000" b="1" dirty="0">
                <a:solidFill>
                  <a:schemeClr val="tx2"/>
                </a:solidFill>
              </a:rPr>
              <a:t>Day-Ahead Market (DAM) Performance (DAM </a:t>
            </a:r>
            <a:r>
              <a:rPr lang="en-US" sz="2000" b="1" dirty="0" smtClean="0">
                <a:solidFill>
                  <a:schemeClr val="tx2"/>
                </a:solidFill>
              </a:rPr>
              <a:t>delays)</a:t>
            </a:r>
            <a:endParaRPr lang="en-US" sz="2000" b="1" dirty="0">
              <a:solidFill>
                <a:schemeClr val="tx2"/>
              </a:solidFill>
            </a:endParaRPr>
          </a:p>
          <a:p>
            <a:endParaRPr lang="en-US" sz="2000" b="1" dirty="0" smtClean="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r>
              <a:rPr lang="en-US" dirty="0" smtClean="0">
                <a:solidFill>
                  <a:schemeClr val="tx2"/>
                </a:solidFill>
              </a:rPr>
              <a:t>ERCOT Staff</a:t>
            </a:r>
          </a:p>
          <a:p>
            <a:endParaRPr lang="en-US" dirty="0">
              <a:solidFill>
                <a:schemeClr val="tx2"/>
              </a:solidFill>
            </a:endParaRPr>
          </a:p>
          <a:p>
            <a:endParaRPr lang="en-US" dirty="0">
              <a:solidFill>
                <a:schemeClr val="tx2"/>
              </a:solidFill>
            </a:endParaRPr>
          </a:p>
          <a:p>
            <a:r>
              <a:rPr lang="en-US" dirty="0" smtClean="0">
                <a:solidFill>
                  <a:schemeClr val="tx2"/>
                </a:solidFill>
              </a:rPr>
              <a:t>01-06-2021</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List of items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DAM Delays Dec-2010 through Dec-15, 2020</a:t>
            </a:r>
            <a:endParaRPr lang="en-US" sz="2000" dirty="0">
              <a:solidFill>
                <a:schemeClr val="tx2"/>
              </a:solidFill>
            </a:endParaRPr>
          </a:p>
          <a:p>
            <a:pPr>
              <a:lnSpc>
                <a:spcPct val="150000"/>
              </a:lnSpc>
            </a:pPr>
            <a:r>
              <a:rPr lang="en-US" sz="2000" dirty="0" smtClean="0"/>
              <a:t>DAM Overview </a:t>
            </a:r>
            <a:endParaRPr lang="en-US" sz="2000" dirty="0" smtClean="0">
              <a:solidFill>
                <a:schemeClr val="tx2"/>
              </a:solidFill>
            </a:endParaRPr>
          </a:p>
          <a:p>
            <a:pPr>
              <a:lnSpc>
                <a:spcPct val="150000"/>
              </a:lnSpc>
            </a:pPr>
            <a:r>
              <a:rPr lang="en-US" sz="2000" dirty="0" smtClean="0"/>
              <a:t>Factors that can lead to long DAM run time </a:t>
            </a:r>
            <a:endParaRPr lang="en-US" sz="2000" dirty="0" smtClean="0">
              <a:solidFill>
                <a:schemeClr val="tx2"/>
              </a:solidFill>
            </a:endParaRPr>
          </a:p>
          <a:p>
            <a:pPr>
              <a:lnSpc>
                <a:spcPct val="150000"/>
              </a:lnSpc>
            </a:pPr>
            <a:r>
              <a:rPr lang="en-US" sz="2000" dirty="0" smtClean="0"/>
              <a:t>What does DAM Delay mean?</a:t>
            </a:r>
            <a:endParaRPr lang="en-US" sz="2000" dirty="0" smtClean="0">
              <a:solidFill>
                <a:schemeClr val="tx2"/>
              </a:solidFill>
            </a:endParaRPr>
          </a:p>
          <a:p>
            <a:pPr>
              <a:lnSpc>
                <a:spcPct val="150000"/>
              </a:lnSpc>
            </a:pPr>
            <a:r>
              <a:rPr lang="en-US" sz="2000" dirty="0"/>
              <a:t>DAM Performance Improvement – </a:t>
            </a:r>
            <a:r>
              <a:rPr lang="en-US" sz="2000" dirty="0" smtClean="0"/>
              <a:t>Options </a:t>
            </a:r>
            <a:endParaRPr lang="en-US" sz="2000" dirty="0" smtClean="0">
              <a:solidFill>
                <a:schemeClr val="tx2"/>
              </a:solidFill>
            </a:endParaRPr>
          </a:p>
          <a:p>
            <a:pPr>
              <a:lnSpc>
                <a:spcPct val="150000"/>
              </a:lnSpc>
            </a:pPr>
            <a:r>
              <a:rPr lang="en-US" sz="2000" dirty="0" smtClean="0"/>
              <a:t>Next Steps</a:t>
            </a: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DAM Delays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pic>
        <p:nvPicPr>
          <p:cNvPr id="1026" name="Chart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66800"/>
            <a:ext cx="8458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1988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DAM Overview</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4"/>
          <p:cNvSpPr>
            <a:spLocks noGrp="1"/>
          </p:cNvSpPr>
          <p:nvPr>
            <p:ph idx="1"/>
          </p:nvPr>
        </p:nvSpPr>
        <p:spPr>
          <a:xfrm>
            <a:off x="228600" y="914400"/>
            <a:ext cx="8763000" cy="5257800"/>
          </a:xfrm>
        </p:spPr>
        <p:txBody>
          <a:bodyPr/>
          <a:lstStyle/>
          <a:p>
            <a:pPr algn="just"/>
            <a:r>
              <a:rPr lang="en-US" altLang="en-US" sz="2000" dirty="0">
                <a:cs typeface="Book Antiqua"/>
              </a:rPr>
              <a:t>DAM co-optimizes energy, Ancillary Services, </a:t>
            </a:r>
            <a:r>
              <a:rPr lang="en-US" altLang="en-US" sz="2000" dirty="0" smtClean="0">
                <a:cs typeface="Book Antiqua"/>
              </a:rPr>
              <a:t>and </a:t>
            </a:r>
            <a:r>
              <a:rPr lang="en-US" altLang="en-US" sz="2000" dirty="0">
                <a:cs typeface="Book Antiqua"/>
              </a:rPr>
              <a:t>PTPs</a:t>
            </a:r>
            <a:r>
              <a:rPr lang="en-US" altLang="en-US" sz="2000" dirty="0" smtClean="0">
                <a:cs typeface="Book Antiqua"/>
              </a:rPr>
              <a:t> </a:t>
            </a:r>
            <a:r>
              <a:rPr lang="en-US" altLang="en-US" sz="2000" dirty="0">
                <a:cs typeface="Book Antiqua"/>
              </a:rPr>
              <a:t>over a constrained network by maximizing bid-based revenues minus offer-based </a:t>
            </a:r>
            <a:r>
              <a:rPr lang="en-US" altLang="en-US" sz="2000" dirty="0" smtClean="0">
                <a:cs typeface="Book Antiqua"/>
              </a:rPr>
              <a:t>costs</a:t>
            </a:r>
            <a:endParaRPr lang="en-US" sz="2000" dirty="0" smtClean="0"/>
          </a:p>
          <a:p>
            <a:pPr algn="just"/>
            <a:r>
              <a:rPr lang="en-US" sz="2000" dirty="0" smtClean="0"/>
              <a:t>Allotted Time </a:t>
            </a:r>
            <a:r>
              <a:rPr lang="en-US" sz="2000" dirty="0"/>
              <a:t>for DAM Execution</a:t>
            </a:r>
          </a:p>
          <a:p>
            <a:pPr lvl="1" algn="just"/>
            <a:r>
              <a:rPr lang="en-US" sz="2000" dirty="0"/>
              <a:t>3 ½ Hours (10:00am</a:t>
            </a:r>
            <a:r>
              <a:rPr lang="en-US" sz="2000" dirty="0" smtClean="0"/>
              <a:t> - 1:30pm) </a:t>
            </a:r>
            <a:endParaRPr lang="en-US" sz="2000" strike="sngStrike" dirty="0" smtClean="0">
              <a:solidFill>
                <a:srgbClr val="FF0000"/>
              </a:solidFill>
            </a:endParaRPr>
          </a:p>
          <a:p>
            <a:pPr lvl="1" algn="just"/>
            <a:r>
              <a:rPr lang="en-US" sz="2000" dirty="0" smtClean="0"/>
              <a:t>Allotted time includes optimization time, data input validation, PVT execution/validation, DAM output posting process, etc. </a:t>
            </a:r>
            <a:endParaRPr lang="en-US" sz="2000" dirty="0"/>
          </a:p>
          <a:p>
            <a:pPr algn="just"/>
            <a:r>
              <a:rPr lang="en-US" sz="2000" dirty="0"/>
              <a:t>Security Constrained Unit Commitment &amp; Dispatch</a:t>
            </a:r>
          </a:p>
          <a:p>
            <a:pPr lvl="1" algn="just"/>
            <a:r>
              <a:rPr lang="en-US" sz="2000" dirty="0" smtClean="0"/>
              <a:t>Iterations between the </a:t>
            </a:r>
            <a:r>
              <a:rPr lang="en-US" sz="2000" u="sng" dirty="0"/>
              <a:t>optimization engine (MIP &amp; QP)</a:t>
            </a:r>
            <a:r>
              <a:rPr lang="en-US" sz="2000" dirty="0"/>
              <a:t> that commits/dispatches </a:t>
            </a:r>
            <a:r>
              <a:rPr lang="en-US" sz="2000" dirty="0" smtClean="0"/>
              <a:t>Resources, </a:t>
            </a:r>
            <a:r>
              <a:rPr lang="en-US" sz="2000" dirty="0"/>
              <a:t>and </a:t>
            </a:r>
            <a:r>
              <a:rPr lang="en-US" sz="2000" dirty="0" smtClean="0"/>
              <a:t>the </a:t>
            </a:r>
            <a:r>
              <a:rPr lang="en-US" sz="2000" u="sng" dirty="0" smtClean="0"/>
              <a:t>network </a:t>
            </a:r>
            <a:r>
              <a:rPr lang="en-US" sz="2000" u="sng" dirty="0"/>
              <a:t>analysis</a:t>
            </a:r>
            <a:r>
              <a:rPr lang="en-US" sz="2000" dirty="0"/>
              <a:t> that determines transmission feasibility of commitment/dispatch and supplies transmission </a:t>
            </a:r>
            <a:r>
              <a:rPr lang="en-US" sz="2000" dirty="0" smtClean="0"/>
              <a:t>constraints </a:t>
            </a:r>
            <a:r>
              <a:rPr lang="en-US" sz="2000" dirty="0"/>
              <a:t>to the optimization engine</a:t>
            </a:r>
          </a:p>
          <a:p>
            <a:pPr algn="just"/>
            <a:endParaRPr lang="en-US" sz="2000" dirty="0"/>
          </a:p>
        </p:txBody>
      </p:sp>
    </p:spTree>
    <p:extLst>
      <p:ext uri="{BB962C8B-B14F-4D97-AF65-F5344CB8AC3E}">
        <p14:creationId xmlns:p14="http://schemas.microsoft.com/office/powerpoint/2010/main" val="2828246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that can lead to long run </a:t>
            </a:r>
            <a:r>
              <a:rPr lang="en-US" dirty="0" smtClean="0"/>
              <a:t>time</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Content Placeholder 4"/>
          <p:cNvSpPr>
            <a:spLocks noGrp="1"/>
          </p:cNvSpPr>
          <p:nvPr>
            <p:ph idx="1"/>
          </p:nvPr>
        </p:nvSpPr>
        <p:spPr>
          <a:xfrm>
            <a:off x="228600" y="914400"/>
            <a:ext cx="8763000" cy="5257800"/>
          </a:xfrm>
        </p:spPr>
        <p:txBody>
          <a:bodyPr/>
          <a:lstStyle/>
          <a:p>
            <a:pPr algn="just"/>
            <a:r>
              <a:rPr lang="en-US" sz="2000" dirty="0" smtClean="0"/>
              <a:t>Large </a:t>
            </a:r>
            <a:r>
              <a:rPr lang="en-US" sz="2000" dirty="0"/>
              <a:t>volume of variables – both continuous and integer variables</a:t>
            </a:r>
          </a:p>
          <a:p>
            <a:pPr lvl="1" algn="just"/>
            <a:r>
              <a:rPr lang="en-US" sz="2000" dirty="0"/>
              <a:t>More Integer variables can exponentially increase run-time</a:t>
            </a:r>
          </a:p>
          <a:p>
            <a:pPr lvl="1" algn="just"/>
            <a:r>
              <a:rPr lang="en-US" sz="2000" dirty="0"/>
              <a:t>Currently experiencing performance issues when volume of PTP </a:t>
            </a:r>
            <a:r>
              <a:rPr lang="en-US" sz="2000" dirty="0" smtClean="0"/>
              <a:t>interval submissions </a:t>
            </a:r>
            <a:r>
              <a:rPr lang="en-US" sz="2000" dirty="0"/>
              <a:t>exceed </a:t>
            </a:r>
            <a:r>
              <a:rPr lang="en-US" sz="2000" dirty="0" smtClean="0"/>
              <a:t>170K</a:t>
            </a:r>
            <a:endParaRPr lang="en-US" sz="2000" dirty="0"/>
          </a:p>
          <a:p>
            <a:pPr algn="just"/>
            <a:r>
              <a:rPr lang="en-US" sz="2000" dirty="0"/>
              <a:t>Large number of modeled transmission constraints, temporal constraints </a:t>
            </a:r>
            <a:r>
              <a:rPr lang="en-US" sz="2000" dirty="0" smtClean="0"/>
              <a:t>and </a:t>
            </a:r>
            <a:r>
              <a:rPr lang="en-US" sz="2000" dirty="0"/>
              <a:t>transmission outages, typically in shoulder months that can lead to more transmission constraints</a:t>
            </a:r>
          </a:p>
          <a:p>
            <a:pPr algn="just"/>
            <a:r>
              <a:rPr lang="en-US" sz="2000" dirty="0" smtClean="0"/>
              <a:t>Increase </a:t>
            </a:r>
            <a:r>
              <a:rPr lang="en-US" sz="2000" dirty="0"/>
              <a:t>in number of Settlement Points (Resource Node, Hub, or Load Zone) can lead to long run times</a:t>
            </a:r>
          </a:p>
          <a:p>
            <a:pPr algn="just"/>
            <a:endParaRPr lang="en-US" sz="1800" dirty="0"/>
          </a:p>
        </p:txBody>
      </p:sp>
    </p:spTree>
    <p:extLst>
      <p:ext uri="{BB962C8B-B14F-4D97-AF65-F5344CB8AC3E}">
        <p14:creationId xmlns:p14="http://schemas.microsoft.com/office/powerpoint/2010/main" val="2878693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DAM Delay Mean? </a:t>
            </a:r>
            <a:endParaRPr lang="en-US" dirty="0"/>
          </a:p>
        </p:txBody>
      </p:sp>
      <p:sp>
        <p:nvSpPr>
          <p:cNvPr id="3" name="Content Placeholder 2"/>
          <p:cNvSpPr>
            <a:spLocks noGrp="1"/>
          </p:cNvSpPr>
          <p:nvPr>
            <p:ph idx="1"/>
          </p:nvPr>
        </p:nvSpPr>
        <p:spPr>
          <a:xfrm>
            <a:off x="266700" y="990600"/>
            <a:ext cx="8572500" cy="5029200"/>
          </a:xfrm>
        </p:spPr>
        <p:txBody>
          <a:bodyPr/>
          <a:lstStyle/>
          <a:p>
            <a:pPr algn="just"/>
            <a:r>
              <a:rPr lang="en-US" sz="2000" dirty="0" smtClean="0"/>
              <a:t>DAM </a:t>
            </a:r>
            <a:r>
              <a:rPr lang="en-US" sz="2000" dirty="0"/>
              <a:t>delays</a:t>
            </a:r>
            <a:r>
              <a:rPr lang="en-US" sz="2000" dirty="0" smtClean="0"/>
              <a:t> </a:t>
            </a:r>
            <a:r>
              <a:rPr lang="en-US" sz="2000" dirty="0"/>
              <a:t>are</a:t>
            </a:r>
            <a:r>
              <a:rPr lang="en-US" sz="2000" dirty="0" smtClean="0">
                <a:solidFill>
                  <a:srgbClr val="FF0000"/>
                </a:solidFill>
              </a:rPr>
              <a:t> </a:t>
            </a:r>
            <a:r>
              <a:rPr lang="en-US" sz="2000" dirty="0" smtClean="0"/>
              <a:t>disruptive to the market and create</a:t>
            </a:r>
            <a:r>
              <a:rPr lang="en-US" sz="2000" dirty="0" smtClean="0">
                <a:solidFill>
                  <a:srgbClr val="FF0000"/>
                </a:solidFill>
              </a:rPr>
              <a:t> </a:t>
            </a:r>
            <a:r>
              <a:rPr lang="en-US" sz="2000" dirty="0"/>
              <a:t>additional</a:t>
            </a:r>
            <a:r>
              <a:rPr lang="en-US" sz="2000" dirty="0" smtClean="0">
                <a:solidFill>
                  <a:srgbClr val="FF0000"/>
                </a:solidFill>
              </a:rPr>
              <a:t> </a:t>
            </a:r>
            <a:r>
              <a:rPr lang="en-US" sz="2000" dirty="0" smtClean="0"/>
              <a:t>steps for DAM operators and downstream ERCOT operations to manage the timeline deviation</a:t>
            </a:r>
          </a:p>
          <a:p>
            <a:pPr algn="just"/>
            <a:r>
              <a:rPr lang="en-US" sz="2000" dirty="0"/>
              <a:t>Upon</a:t>
            </a:r>
            <a:r>
              <a:rPr lang="en-US" sz="2000" dirty="0" smtClean="0">
                <a:solidFill>
                  <a:srgbClr val="FF0000"/>
                </a:solidFill>
              </a:rPr>
              <a:t> </a:t>
            </a:r>
            <a:r>
              <a:rPr lang="en-US" sz="2000" dirty="0"/>
              <a:t>DAM</a:t>
            </a:r>
            <a:r>
              <a:rPr lang="en-US" sz="2000" dirty="0" smtClean="0">
                <a:solidFill>
                  <a:srgbClr val="FF0000"/>
                </a:solidFill>
              </a:rPr>
              <a:t> </a:t>
            </a:r>
            <a:r>
              <a:rPr lang="en-US" sz="2000" dirty="0"/>
              <a:t>delay: </a:t>
            </a:r>
          </a:p>
          <a:p>
            <a:pPr lvl="1" algn="just"/>
            <a:r>
              <a:rPr lang="en-US" sz="2000" dirty="0" smtClean="0"/>
              <a:t>ERCOT </a:t>
            </a:r>
            <a:r>
              <a:rPr lang="en-US" sz="2000" dirty="0"/>
              <a:t>control room will</a:t>
            </a:r>
            <a:r>
              <a:rPr lang="en-US" sz="2000" dirty="0" smtClean="0">
                <a:solidFill>
                  <a:srgbClr val="FF0000"/>
                </a:solidFill>
              </a:rPr>
              <a:t> </a:t>
            </a:r>
            <a:r>
              <a:rPr lang="en-US" sz="2000" dirty="0" smtClean="0"/>
              <a:t>issue </a:t>
            </a:r>
            <a:r>
              <a:rPr lang="en-US" sz="2000" dirty="0"/>
              <a:t>an</a:t>
            </a:r>
            <a:r>
              <a:rPr lang="en-US" sz="2000" dirty="0" smtClean="0">
                <a:solidFill>
                  <a:srgbClr val="FF0000"/>
                </a:solidFill>
              </a:rPr>
              <a:t> </a:t>
            </a:r>
            <a:r>
              <a:rPr lang="en-US" sz="2000" dirty="0" smtClean="0"/>
              <a:t>Advisory </a:t>
            </a:r>
            <a:r>
              <a:rPr lang="en-US" sz="2000" dirty="0"/>
              <a:t>and </a:t>
            </a:r>
            <a:r>
              <a:rPr lang="en-US" sz="2000" dirty="0" smtClean="0"/>
              <a:t>make </a:t>
            </a:r>
            <a:r>
              <a:rPr lang="en-US" sz="2000" dirty="0"/>
              <a:t>hotline </a:t>
            </a:r>
            <a:r>
              <a:rPr lang="en-US" sz="2000" dirty="0" smtClean="0"/>
              <a:t>calls. They will also have to cancel Advisory and make hotline calls following the completion of DAM</a:t>
            </a:r>
          </a:p>
          <a:p>
            <a:pPr lvl="1" algn="just"/>
            <a:r>
              <a:rPr lang="en-US" sz="2000" dirty="0"/>
              <a:t>Market Participants must manage timeline deviation and respond to ERCOT hotline call</a:t>
            </a:r>
          </a:p>
          <a:p>
            <a:pPr algn="just"/>
            <a:r>
              <a:rPr lang="en-US" sz="2000" dirty="0" smtClean="0"/>
              <a:t>If DAM delays continue to worsen, ERCOT may have to abort DAM which</a:t>
            </a:r>
            <a:r>
              <a:rPr lang="en-US" sz="2000" dirty="0" smtClean="0">
                <a:solidFill>
                  <a:srgbClr val="FF0000"/>
                </a:solidFill>
              </a:rPr>
              <a:t> </a:t>
            </a:r>
            <a:r>
              <a:rPr lang="en-US" sz="2000" dirty="0" smtClean="0"/>
              <a:t>may create risk for stakeholders </a:t>
            </a:r>
          </a:p>
          <a:p>
            <a:pPr lvl="2" algn="just"/>
            <a:r>
              <a:rPr lang="en-US" sz="2000" dirty="0" smtClean="0"/>
              <a:t>Impact on </a:t>
            </a:r>
            <a:r>
              <a:rPr lang="en-US" sz="2000" dirty="0"/>
              <a:t>Real-Time</a:t>
            </a:r>
            <a:r>
              <a:rPr lang="en-US" sz="2000" dirty="0" smtClean="0"/>
              <a:t> energy market </a:t>
            </a:r>
          </a:p>
          <a:p>
            <a:pPr lvl="2" algn="just"/>
            <a:r>
              <a:rPr lang="en-US" sz="2000" dirty="0" smtClean="0"/>
              <a:t>ERCOT procures AS in the DAM</a:t>
            </a:r>
          </a:p>
          <a:p>
            <a:pPr lvl="1" algn="just"/>
            <a:endParaRPr lang="en-US" sz="2000" dirty="0" smtClean="0"/>
          </a:p>
          <a:p>
            <a:pPr marL="0" indent="0" algn="just">
              <a:buNone/>
            </a:pPr>
            <a:endParaRPr lang="en-US" sz="2000" dirty="0" smtClean="0"/>
          </a:p>
          <a:p>
            <a:pPr algn="just"/>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296637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 Performance </a:t>
            </a:r>
            <a:r>
              <a:rPr lang="en-US" dirty="0" smtClean="0"/>
              <a:t>Improvement – Options</a:t>
            </a:r>
            <a:endParaRPr lang="en-US" dirty="0"/>
          </a:p>
        </p:txBody>
      </p:sp>
      <p:sp>
        <p:nvSpPr>
          <p:cNvPr id="3" name="Content Placeholder 2"/>
          <p:cNvSpPr>
            <a:spLocks noGrp="1"/>
          </p:cNvSpPr>
          <p:nvPr>
            <p:ph idx="1"/>
          </p:nvPr>
        </p:nvSpPr>
        <p:spPr/>
        <p:txBody>
          <a:bodyPr/>
          <a:lstStyle/>
          <a:p>
            <a:pPr marL="0" indent="0" algn="just">
              <a:buNone/>
            </a:pPr>
            <a:r>
              <a:rPr lang="en-US" sz="2000" b="1" u="sng" dirty="0" smtClean="0"/>
              <a:t>Limit </a:t>
            </a:r>
            <a:r>
              <a:rPr lang="en-US" sz="2000" b="1" u="sng" dirty="0"/>
              <a:t>Transactions</a:t>
            </a:r>
          </a:p>
          <a:p>
            <a:pPr marL="457200" indent="-457200" algn="just">
              <a:buFont typeface="+mj-lt"/>
              <a:buAutoNum type="arabicPeriod"/>
            </a:pPr>
            <a:r>
              <a:rPr lang="en-US" sz="2000" dirty="0" smtClean="0"/>
              <a:t>Select </a:t>
            </a:r>
            <a:r>
              <a:rPr lang="en-US" sz="2000" dirty="0"/>
              <a:t>the most economically valuable instruments through </a:t>
            </a:r>
            <a:r>
              <a:rPr lang="en-US" sz="2000" dirty="0" smtClean="0"/>
              <a:t>transaction </a:t>
            </a:r>
            <a:r>
              <a:rPr lang="en-US" sz="2000" dirty="0"/>
              <a:t>f</a:t>
            </a:r>
            <a:r>
              <a:rPr lang="en-US" sz="2000" dirty="0" smtClean="0"/>
              <a:t>ees </a:t>
            </a:r>
          </a:p>
          <a:p>
            <a:pPr marL="857250" lvl="1" indent="-457200" algn="just">
              <a:buFont typeface="+mj-lt"/>
              <a:buAutoNum type="alphaLcParenR"/>
            </a:pPr>
            <a:r>
              <a:rPr lang="en-US" sz="2000" dirty="0" smtClean="0"/>
              <a:t>Flat </a:t>
            </a:r>
            <a:r>
              <a:rPr lang="en-US" sz="2000" dirty="0"/>
              <a:t>transaction fee </a:t>
            </a:r>
            <a:endParaRPr lang="en-US" sz="2000" dirty="0" smtClean="0"/>
          </a:p>
          <a:p>
            <a:pPr marL="857250" lvl="1" indent="-457200" algn="just">
              <a:buFont typeface="+mj-lt"/>
              <a:buAutoNum type="alphaLcParenR"/>
            </a:pPr>
            <a:r>
              <a:rPr lang="en-US" sz="2000" dirty="0" smtClean="0"/>
              <a:t>First “X” number of transactions free, then impose transaction fee on the remaining transactions</a:t>
            </a:r>
          </a:p>
          <a:p>
            <a:pPr marL="857250" lvl="1" indent="-457200" algn="just">
              <a:buFont typeface="+mj-lt"/>
              <a:buAutoNum type="alphaLcParenR"/>
            </a:pPr>
            <a:r>
              <a:rPr lang="en-US" sz="2000" dirty="0" smtClean="0"/>
              <a:t>Sliding </a:t>
            </a:r>
            <a:r>
              <a:rPr lang="en-US" sz="2000" dirty="0"/>
              <a:t>scale </a:t>
            </a:r>
            <a:r>
              <a:rPr lang="en-US" sz="2000" dirty="0" smtClean="0"/>
              <a:t>transaction </a:t>
            </a:r>
            <a:r>
              <a:rPr lang="en-US" sz="2000" dirty="0" smtClean="0"/>
              <a:t>fee</a:t>
            </a:r>
            <a:endParaRPr lang="en-US" sz="2000" dirty="0" smtClean="0"/>
          </a:p>
          <a:p>
            <a:pPr marL="457200" indent="-457200" algn="just">
              <a:buFont typeface="+mj-lt"/>
              <a:buAutoNum type="arabicPeriod"/>
            </a:pPr>
            <a:r>
              <a:rPr lang="en-US" sz="2000" dirty="0" smtClean="0"/>
              <a:t>Limit </a:t>
            </a:r>
            <a:r>
              <a:rPr lang="en-US" sz="2000" dirty="0"/>
              <a:t>the number of PTP-intervals per Counter-Party that can sink or source at a particular Settlement Point based on PTP less than a certain MW amount. </a:t>
            </a:r>
            <a:r>
              <a:rPr lang="en-US" sz="2000" dirty="0" smtClean="0"/>
              <a:t>i.e</a:t>
            </a:r>
            <a:r>
              <a:rPr lang="en-US" sz="2000" dirty="0"/>
              <a:t>., let’s </a:t>
            </a:r>
            <a:r>
              <a:rPr lang="en-US" sz="2000" dirty="0" smtClean="0"/>
              <a:t>say for </a:t>
            </a:r>
            <a:r>
              <a:rPr lang="en-US" sz="2000" dirty="0"/>
              <a:t>example: limit the total number of </a:t>
            </a:r>
            <a:r>
              <a:rPr lang="en-US" sz="2000" dirty="0" smtClean="0"/>
              <a:t>PTP- </a:t>
            </a:r>
            <a:r>
              <a:rPr lang="en-US" sz="2000" dirty="0"/>
              <a:t>intervals with a MW amount less than 10 MW that can source or sink at a Settlement Point for a Counter-Party </a:t>
            </a:r>
            <a:r>
              <a:rPr lang="en-US" sz="2000" dirty="0" smtClean="0"/>
              <a:t>to 100.</a:t>
            </a:r>
            <a:endParaRPr lang="en-US" sz="2000" dirty="0">
              <a:solidFill>
                <a:srgbClr val="FF0000"/>
              </a:solidFill>
            </a:endParaRPr>
          </a:p>
          <a:p>
            <a:pPr algn="just"/>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35813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 Performance </a:t>
            </a:r>
            <a:r>
              <a:rPr lang="en-US" dirty="0" smtClean="0"/>
              <a:t>Improvement – Options</a:t>
            </a:r>
            <a:endParaRPr lang="en-US" dirty="0"/>
          </a:p>
        </p:txBody>
      </p:sp>
      <p:sp>
        <p:nvSpPr>
          <p:cNvPr id="3" name="Content Placeholder 2"/>
          <p:cNvSpPr>
            <a:spLocks noGrp="1"/>
          </p:cNvSpPr>
          <p:nvPr>
            <p:ph idx="1"/>
          </p:nvPr>
        </p:nvSpPr>
        <p:spPr/>
        <p:txBody>
          <a:bodyPr/>
          <a:lstStyle/>
          <a:p>
            <a:pPr marL="0" indent="0">
              <a:buNone/>
            </a:pPr>
            <a:r>
              <a:rPr lang="en-US" sz="2000" b="1" u="sng" dirty="0" smtClean="0"/>
              <a:t>Reduce Complexity</a:t>
            </a:r>
            <a:endParaRPr lang="en-US" sz="2000" b="1" u="sng" dirty="0"/>
          </a:p>
          <a:p>
            <a:pPr marL="0" indent="0">
              <a:buNone/>
            </a:pPr>
            <a:endParaRPr lang="en-US" sz="2000" dirty="0" smtClean="0"/>
          </a:p>
          <a:p>
            <a:pPr marL="457200" indent="-457200">
              <a:buFont typeface="+mj-lt"/>
              <a:buAutoNum type="arabicPeriod"/>
            </a:pPr>
            <a:r>
              <a:rPr lang="en-US" sz="2000" dirty="0" smtClean="0"/>
              <a:t>Eliminate </a:t>
            </a:r>
            <a:r>
              <a:rPr lang="en-US" sz="2000" dirty="0"/>
              <a:t>block bids across time for PTP transactions (MW award is same across the designated </a:t>
            </a:r>
            <a:r>
              <a:rPr lang="en-US" sz="2000" dirty="0" smtClean="0"/>
              <a:t>hours)</a:t>
            </a:r>
          </a:p>
          <a:p>
            <a:pPr marL="457200" indent="-457200">
              <a:buFont typeface="+mj-lt"/>
              <a:buAutoNum type="arabicPeriod"/>
            </a:pPr>
            <a:r>
              <a:rPr lang="en-US" sz="2000" dirty="0" smtClean="0"/>
              <a:t>Extend </a:t>
            </a:r>
            <a:r>
              <a:rPr lang="en-US" sz="2000" dirty="0"/>
              <a:t>eliminating </a:t>
            </a:r>
            <a:r>
              <a:rPr lang="en-US" sz="2000" dirty="0" smtClean="0"/>
              <a:t>fixed quaintly blocks and blocks </a:t>
            </a:r>
            <a:r>
              <a:rPr lang="en-US" sz="2000" dirty="0"/>
              <a:t>across time to </a:t>
            </a:r>
            <a:r>
              <a:rPr lang="en-US" sz="2000" dirty="0" smtClean="0"/>
              <a:t>additional </a:t>
            </a:r>
            <a:r>
              <a:rPr lang="en-US" sz="2000" dirty="0"/>
              <a:t>DAM virtual offer/bids if performance problems persist</a:t>
            </a:r>
          </a:p>
          <a:p>
            <a:pPr marL="457200" indent="-457200">
              <a:buFont typeface="+mj-lt"/>
              <a:buAutoNum type="arabicPeriod"/>
            </a:pPr>
            <a:endParaRPr lang="en-US" sz="2000" dirty="0" smtClean="0"/>
          </a:p>
          <a:p>
            <a:pPr marL="0" indent="0">
              <a:buNone/>
            </a:pPr>
            <a:r>
              <a:rPr lang="en-US" sz="2000" b="1" u="sng" dirty="0"/>
              <a:t>Improve Technology</a:t>
            </a:r>
          </a:p>
          <a:p>
            <a:pPr marL="0" indent="0">
              <a:buNone/>
            </a:pPr>
            <a:endParaRPr lang="en-US" sz="2000" dirty="0" smtClean="0"/>
          </a:p>
          <a:p>
            <a:pPr marL="0" indent="0">
              <a:buNone/>
            </a:pPr>
            <a:r>
              <a:rPr lang="en-US" sz="2000" dirty="0" smtClean="0"/>
              <a:t>ERCOT </a:t>
            </a:r>
            <a:r>
              <a:rPr lang="en-US" sz="2000" dirty="0"/>
              <a:t>is continuously looking for software and hardware solutions to further improve DAM performance but any improvements due to software or hardware upgrade will not be sufficient to overcome the performance challenges due to increased volume and complexities</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90572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a:xfrm>
            <a:off x="300487" y="914400"/>
            <a:ext cx="8534400" cy="4910961"/>
          </a:xfrm>
        </p:spPr>
        <p:txBody>
          <a:bodyPr/>
          <a:lstStyle/>
          <a:p>
            <a:pPr algn="just"/>
            <a:r>
              <a:rPr lang="en-US" sz="2400" dirty="0" smtClean="0"/>
              <a:t>ERCOT wants to engage </a:t>
            </a:r>
            <a:r>
              <a:rPr lang="en-US" sz="2400" dirty="0"/>
              <a:t>with stakeholders to manage the </a:t>
            </a:r>
            <a:r>
              <a:rPr lang="en-US" sz="2400" dirty="0" smtClean="0"/>
              <a:t>increased complexities </a:t>
            </a:r>
            <a:r>
              <a:rPr lang="en-US" sz="2400" dirty="0"/>
              <a:t>in a way that provides the greatest value to the </a:t>
            </a:r>
            <a:r>
              <a:rPr lang="en-US" sz="2400" dirty="0" smtClean="0"/>
              <a:t>market</a:t>
            </a:r>
          </a:p>
          <a:p>
            <a:pPr algn="just"/>
            <a:r>
              <a:rPr lang="en-US" sz="2400" dirty="0" smtClean="0"/>
              <a:t>ERCOT expects stakeholders to propose alternative ideas to mitigate the DAM performance issues</a:t>
            </a:r>
          </a:p>
          <a:p>
            <a:pPr algn="just"/>
            <a:r>
              <a:rPr lang="en-US" sz="2400" dirty="0" smtClean="0"/>
              <a:t>ERCOT requests WMS to assign this topic to WMWG so that more detailed discussions can take place at the working group level on different options to mitigate DAM performance issues</a:t>
            </a:r>
            <a:endParaRPr lang="en-US" sz="2400" dirty="0"/>
          </a:p>
          <a:p>
            <a:pPr algn="just"/>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597739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513</TotalTime>
  <Words>592</Words>
  <Application>Microsoft Office PowerPoint</Application>
  <PresentationFormat>On-screen Show (4:3)</PresentationFormat>
  <Paragraphs>68</Paragraphs>
  <Slides>9</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Book Antiqua</vt:lpstr>
      <vt:lpstr>Calibri</vt:lpstr>
      <vt:lpstr>1_Custom Design</vt:lpstr>
      <vt:lpstr>Office Theme</vt:lpstr>
      <vt:lpstr>PowerPoint Presentation</vt:lpstr>
      <vt:lpstr>List of items</vt:lpstr>
      <vt:lpstr>DAM Delays</vt:lpstr>
      <vt:lpstr>DAM Overview </vt:lpstr>
      <vt:lpstr>Factors that can lead to long run time </vt:lpstr>
      <vt:lpstr>What Does DAM Delay Mean? </vt:lpstr>
      <vt:lpstr>DAM Performance Improvement – Options</vt:lpstr>
      <vt:lpstr>DAM Performance Improvement – Options</vt:lpstr>
      <vt:lpstr>Next Steps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Sandip Sharma</cp:lastModifiedBy>
  <cp:revision>54</cp:revision>
  <cp:lastPrinted>2016-01-21T20:53:15Z</cp:lastPrinted>
  <dcterms:created xsi:type="dcterms:W3CDTF">2016-01-21T15:20:31Z</dcterms:created>
  <dcterms:modified xsi:type="dcterms:W3CDTF">2021-01-04T20:33:59Z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