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</p:sldMasterIdLst>
  <p:notesMasterIdLst>
    <p:notesMasterId r:id="rId22"/>
  </p:notesMasterIdLst>
  <p:handoutMasterIdLst>
    <p:handoutMasterId r:id="rId23"/>
  </p:handoutMasterIdLst>
  <p:sldIdLst>
    <p:sldId id="260" r:id="rId6"/>
    <p:sldId id="284" r:id="rId7"/>
    <p:sldId id="261" r:id="rId8"/>
    <p:sldId id="294" r:id="rId9"/>
    <p:sldId id="296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7" r:id="rId19"/>
    <p:sldId id="298" r:id="rId20"/>
    <p:sldId id="262" r:id="rId2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Meeting Minutes" id="{D18BE402-A6BF-4A3B-BBC7-FD970CD5DCEF}">
          <p14:sldIdLst>
            <p14:sldId id="261"/>
          </p14:sldIdLst>
        </p14:section>
        <p14:section name="FMEs &amp; IMFR" id="{7B07A7F3-E643-48FA-B8F7-0A8F95EAB17B}">
          <p14:sldIdLst>
            <p14:sldId id="294"/>
            <p14:sldId id="296"/>
          </p14:sldIdLst>
        </p14:section>
        <p14:section name="Frequency Control" id="{B8F210D6-5D03-4ACD-A13A-59DB9A6E0761}">
          <p14:sldIdLst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7"/>
            <p14:sldId id="298"/>
          </p14:sldIdLst>
        </p14:section>
        <p14:section name="Questions" id="{96F416E3-8143-44F1-BC34-31FDEEEDC0B2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87462" autoAdjust="0"/>
  </p:normalViewPr>
  <p:slideViewPr>
    <p:cSldViewPr snapToGrid="0" snapToObjects="1">
      <p:cViewPr varScale="1">
        <p:scale>
          <a:sx n="67" d="100"/>
          <a:sy n="67" d="100"/>
        </p:scale>
        <p:origin x="816" y="58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3528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45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96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0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31,210,036</a:t>
            </a:r>
            <a:r>
              <a:rPr lang="en-US" baseline="0" dirty="0"/>
              <a:t> </a:t>
            </a:r>
            <a:r>
              <a:rPr lang="en-US" dirty="0"/>
              <a:t>MWh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18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7,264,919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/>
              <a:t>M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11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23.28%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64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682,932 MWh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94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2.19%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8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Hello I'm a slide</a:t>
            </a:r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85849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01/07/21</a:t>
            </a:r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PDCWG Report to ROS </a:t>
              </a:r>
            </a:p>
            <a:p>
              <a:endParaRPr lang="en-US" b="1" dirty="0"/>
            </a:p>
            <a:p>
              <a:r>
                <a:rPr lang="en-US" sz="2000" i="1" dirty="0"/>
                <a:t>Chair: Chad Mulholland, NRG</a:t>
              </a:r>
              <a:endParaRPr lang="en-US" sz="2000" dirty="0"/>
            </a:p>
            <a:p>
              <a:r>
                <a:rPr lang="en-US" sz="2000" i="1" dirty="0"/>
                <a:t>Vice Chair: </a:t>
              </a:r>
              <a:r>
                <a:rPr lang="en-US" sz="2000" dirty="0"/>
                <a:t>Jimmy Jackson, CPS</a:t>
              </a:r>
            </a:p>
            <a:p>
              <a:endParaRPr lang="en-US" dirty="0"/>
            </a:p>
            <a:p>
              <a:r>
                <a:rPr lang="en-US" dirty="0"/>
                <a:t>ROS</a:t>
              </a:r>
            </a:p>
            <a:p>
              <a:r>
                <a:rPr lang="en-US" dirty="0"/>
                <a:t>January 7th, 2021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324" y="735808"/>
            <a:ext cx="7285351" cy="529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40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324" y="732760"/>
            <a:ext cx="7285351" cy="529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33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 from Wind Generation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16" y="747832"/>
            <a:ext cx="7287768" cy="529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0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% Energy from Wind Generation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324" y="732760"/>
            <a:ext cx="7285351" cy="529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09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 from Solar Generation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324" y="732760"/>
            <a:ext cx="7285351" cy="529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24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% Energy from Solar Generation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324" y="732760"/>
            <a:ext cx="7285351" cy="529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49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Questions?</a:t>
              </a:r>
              <a:endParaRPr lang="en-US" b="1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Report Overview</a:t>
            </a:r>
          </a:p>
          <a:p>
            <a:pPr lvl="1"/>
            <a:r>
              <a:rPr lang="en-US" sz="2000" dirty="0"/>
              <a:t>Meeting Minutes</a:t>
            </a:r>
          </a:p>
          <a:p>
            <a:pPr lvl="1"/>
            <a:r>
              <a:rPr lang="en-US" sz="2000" dirty="0"/>
              <a:t>BAL-001-TRE-2 FMEs &amp; IMFR</a:t>
            </a:r>
          </a:p>
          <a:p>
            <a:pPr lvl="2"/>
            <a:r>
              <a:rPr lang="en-US" sz="1600" dirty="0"/>
              <a:t>4 FMEs in the month of November</a:t>
            </a:r>
          </a:p>
          <a:p>
            <a:pPr lvl="1"/>
            <a:r>
              <a:rPr lang="en-US" sz="2000" dirty="0"/>
              <a:t>Frequency Control Report</a:t>
            </a:r>
          </a:p>
          <a:p>
            <a:pPr lvl="2"/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Overview &amp; Notes</a:t>
            </a:r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208231"/>
          </a:xfrm>
        </p:spPr>
        <p:txBody>
          <a:bodyPr>
            <a:normAutofit/>
          </a:bodyPr>
          <a:lstStyle/>
          <a:p>
            <a:r>
              <a:rPr lang="en-US" sz="2400" b="1" kern="0" dirty="0"/>
              <a:t>PDCWG Meeting 12/09/2020</a:t>
            </a:r>
          </a:p>
          <a:p>
            <a:pPr lvl="1"/>
            <a:r>
              <a:rPr lang="en-US" sz="2000" kern="0" dirty="0"/>
              <a:t>ERCOT Discussion of RFI – combined cycle unit frequency response for high frequency events</a:t>
            </a:r>
          </a:p>
          <a:p>
            <a:pPr lvl="1"/>
            <a:r>
              <a:rPr lang="en-US" sz="2000" kern="0" dirty="0"/>
              <a:t>NPRR 1040 – Compliance Metrics for Ancillary Service Supply Responsibility </a:t>
            </a:r>
          </a:p>
          <a:p>
            <a:pPr lvl="1"/>
            <a:r>
              <a:rPr lang="en-US" sz="2000" kern="0" dirty="0"/>
              <a:t>Status Update of PUCT Directives 3 &amp; 9</a:t>
            </a:r>
          </a:p>
          <a:p>
            <a:pPr lvl="1"/>
            <a:r>
              <a:rPr lang="en-US" sz="2000" kern="0" dirty="0"/>
              <a:t>Discussion of ERCOT Study Proposal for RRS Limits</a:t>
            </a:r>
          </a:p>
          <a:p>
            <a:pPr lvl="1"/>
            <a:r>
              <a:rPr lang="en-US" sz="2000" kern="0" dirty="0"/>
              <a:t>Update on BAL-001-TRE, SAR 12</a:t>
            </a:r>
          </a:p>
          <a:p>
            <a:pPr lvl="1"/>
            <a:r>
              <a:rPr lang="en-US" sz="2000" kern="0" dirty="0"/>
              <a:t>Analysis of ESR frequency response performance</a:t>
            </a:r>
          </a:p>
          <a:p>
            <a:pPr lvl="1"/>
            <a:r>
              <a:rPr lang="en-US" sz="2000" kern="0" dirty="0"/>
              <a:t>ERCOT Reports</a:t>
            </a:r>
            <a:endParaRPr lang="en-US" sz="1800" kern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Minutes</a:t>
            </a:r>
          </a:p>
        </p:txBody>
      </p:sp>
    </p:spTree>
    <p:extLst>
      <p:ext uri="{BB962C8B-B14F-4D97-AF65-F5344CB8AC3E}">
        <p14:creationId xmlns:p14="http://schemas.microsoft.com/office/powerpoint/2010/main" val="3191636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Interconnection Minimum Frequency Response (IMFR) Performance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93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618" y="770373"/>
            <a:ext cx="6931152" cy="503640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Interconnection Minimum Frequency Response (IMFR) Performance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16971" y="4465839"/>
            <a:ext cx="2124799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IMFR Performance currently 1101.96 MW/0.1Hz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23935" y="5936348"/>
            <a:ext cx="3715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  <a:ea typeface="+mj-ea"/>
                <a:cs typeface="+mj-cs"/>
              </a:rPr>
              <a:t>Frequency Response Obligation (FRO): 425 MW/0.1 Hz</a:t>
            </a:r>
          </a:p>
        </p:txBody>
      </p:sp>
    </p:spTree>
    <p:extLst>
      <p:ext uri="{BB962C8B-B14F-4D97-AF65-F5344CB8AC3E}">
        <p14:creationId xmlns:p14="http://schemas.microsoft.com/office/powerpoint/2010/main" val="2558342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Frequency Control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October 2020</a:t>
            </a:r>
          </a:p>
        </p:txBody>
      </p:sp>
    </p:spTree>
    <p:extLst>
      <p:ext uri="{BB962C8B-B14F-4D97-AF65-F5344CB8AC3E}">
        <p14:creationId xmlns:p14="http://schemas.microsoft.com/office/powerpoint/2010/main" val="2075098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CPS1 Performance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228" y="742431"/>
            <a:ext cx="7269480" cy="528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5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RMS1 Performance of ERCOT Frequency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324" y="735808"/>
            <a:ext cx="7285351" cy="529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93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Analysis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324" y="732760"/>
            <a:ext cx="7285351" cy="529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82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openxmlformats.org/package/2006/metadata/core-properties"/>
    <ds:schemaRef ds:uri="http://schemas.microsoft.com/office/2006/documentManagement/types"/>
    <ds:schemaRef ds:uri="c34af464-7aa1-4edd-9be4-83dffc1cb926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11404</TotalTime>
  <Words>203</Words>
  <Application>Microsoft Office PowerPoint</Application>
  <PresentationFormat>On-screen Show (4:3)</PresentationFormat>
  <Paragraphs>52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Office Theme</vt:lpstr>
      <vt:lpstr>Custom Design</vt:lpstr>
      <vt:lpstr>PowerPoint Presentation</vt:lpstr>
      <vt:lpstr>Report Overview &amp; Notes</vt:lpstr>
      <vt:lpstr>Meeting Minutes</vt:lpstr>
      <vt:lpstr>Interconnection Minimum Frequency Response (IMFR) Performance</vt:lpstr>
      <vt:lpstr>Interconnection Minimum Frequency Response (IMFR) Performance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ERCOT Total Energy</vt:lpstr>
      <vt:lpstr>ERCOT Total Energy from Wind Generation</vt:lpstr>
      <vt:lpstr>ERCOT % Energy from Wind Generation</vt:lpstr>
      <vt:lpstr>ERCOT Total Energy from Solar Generation</vt:lpstr>
      <vt:lpstr>ERCOT % Energy from Solar Generation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Mulholland, Chad</cp:lastModifiedBy>
  <cp:revision>620</cp:revision>
  <cp:lastPrinted>2013-01-30T23:16:36Z</cp:lastPrinted>
  <dcterms:created xsi:type="dcterms:W3CDTF">2010-04-12T23:12:02Z</dcterms:created>
  <dcterms:modified xsi:type="dcterms:W3CDTF">2020-12-18T17:58:14Z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