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</p:sldMasterIdLst>
  <p:notesMasterIdLst>
    <p:notesMasterId r:id="rId5"/>
  </p:notesMasterIdLst>
  <p:handoutMasterIdLst>
    <p:handoutMasterId r:id="rId6"/>
  </p:handoutMasterIdLst>
  <p:sldIdLst>
    <p:sldId id="256" r:id="rId3"/>
    <p:sldId id="258" r:id="rId4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rape" initials="A" lastIdx="8" clrIdx="0"/>
  <p:cmAuthor id="7" name="Nick" initials="N" lastIdx="10" clrIdx="7">
    <p:extLst>
      <p:ext uri="{19B8F6BF-5375-455C-9EA6-DF929625EA0E}">
        <p15:presenceInfo xmlns:p15="http://schemas.microsoft.com/office/powerpoint/2012/main" userId="Nick" providerId="None"/>
      </p:ext>
    </p:extLst>
  </p:cmAuthor>
  <p:cmAuthor id="1" name="Analyst1" initials="A" lastIdx="7" clrIdx="1"/>
  <p:cmAuthor id="8" name="Kevin Carden" initials="KC" lastIdx="27" clrIdx="8">
    <p:extLst>
      <p:ext uri="{19B8F6BF-5375-455C-9EA6-DF929625EA0E}">
        <p15:presenceInfo xmlns:p15="http://schemas.microsoft.com/office/powerpoint/2012/main" userId="08d1ba0b839f8b7f" providerId="Windows Live"/>
      </p:ext>
    </p:extLst>
  </p:cmAuthor>
  <p:cmAuthor id="2" name="NickW" initials="N" lastIdx="47" clrIdx="2"/>
  <p:cmAuthor id="9" name="Chase" initials="C" lastIdx="1" clrIdx="9">
    <p:extLst>
      <p:ext uri="{19B8F6BF-5375-455C-9EA6-DF929625EA0E}">
        <p15:presenceInfo xmlns:p15="http://schemas.microsoft.com/office/powerpoint/2012/main" userId="Chase" providerId="None"/>
      </p:ext>
    </p:extLst>
  </p:cmAuthor>
  <p:cmAuthor id="3" name="Parth" initials="P" lastIdx="8" clrIdx="3"/>
  <p:cmAuthor id="10" name="Alex Dombrowsky" initials="AD" lastIdx="4" clrIdx="10">
    <p:extLst>
      <p:ext uri="{19B8F6BF-5375-455C-9EA6-DF929625EA0E}">
        <p15:presenceInfo xmlns:p15="http://schemas.microsoft.com/office/powerpoint/2012/main" userId="Alex Dombrowsky" providerId="None"/>
      </p:ext>
    </p:extLst>
  </p:cmAuthor>
  <p:cmAuthor id="4" name="Kevin" initials="KDC" lastIdx="17" clrIdx="4"/>
  <p:cmAuthor id="5" name="Cole-PC" initials="DT" lastIdx="29" clrIdx="5">
    <p:extLst>
      <p:ext uri="{19B8F6BF-5375-455C-9EA6-DF929625EA0E}">
        <p15:presenceInfo xmlns:p15="http://schemas.microsoft.com/office/powerpoint/2012/main" userId="Cole-PC" providerId="None"/>
      </p:ext>
    </p:extLst>
  </p:cmAuthor>
  <p:cmAuthor id="6" name="KEVIN2-PC" initials="K" lastIdx="35" clrIdx="6">
    <p:extLst>
      <p:ext uri="{19B8F6BF-5375-455C-9EA6-DF929625EA0E}">
        <p15:presenceInfo xmlns:p15="http://schemas.microsoft.com/office/powerpoint/2012/main" userId="KEVIN2-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676"/>
    <a:srgbClr val="F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364" autoAdjust="0"/>
  </p:normalViewPr>
  <p:slideViewPr>
    <p:cSldViewPr snapToGrid="0" snapToObjects="1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B4FBF2C-B01F-4D60-A223-D6A7F91BF2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113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8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8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51C56BC-89D4-410D-85E5-5B3354CFA1D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7568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62592A-15DC-47E6-9F27-EA214D80A074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34819" name="Rectangle 7"/>
          <p:cNvSpPr txBox="1">
            <a:spLocks noGrp="1" noChangeArrowheads="1"/>
          </p:cNvSpPr>
          <p:nvPr/>
        </p:nvSpPr>
        <p:spPr bwMode="auto">
          <a:xfrm>
            <a:off x="3939985" y="8777479"/>
            <a:ext cx="3010090" cy="458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914" tIns="47961" rIns="95914" bIns="47961" anchor="b"/>
          <a:lstStyle/>
          <a:p>
            <a:pPr algn="r" defTabSz="958637"/>
            <a:fld id="{68542D4D-F1C9-4B91-82D3-02C820F32365}" type="slidenum">
              <a:rPr lang="en-GB" sz="1300"/>
              <a:pPr algn="r" defTabSz="958637"/>
              <a:t>1</a:t>
            </a:fld>
            <a:endParaRPr lang="en-GB" sz="1300" dirty="0"/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692150"/>
            <a:ext cx="4621213" cy="3465513"/>
          </a:xfrm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6677" y="4387136"/>
            <a:ext cx="5096722" cy="4156234"/>
          </a:xfrm>
          <a:noFill/>
          <a:ln/>
        </p:spPr>
        <p:txBody>
          <a:bodyPr lIns="95914" tIns="47961" rIns="95914" bIns="47961"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-3175" y="0"/>
            <a:ext cx="9147175" cy="587216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19"/>
          <p:cNvSpPr>
            <a:spLocks noChangeArrowheads="1"/>
          </p:cNvSpPr>
          <p:nvPr userDrawn="1"/>
        </p:nvSpPr>
        <p:spPr bwMode="auto">
          <a:xfrm>
            <a:off x="0" y="1916113"/>
            <a:ext cx="9144000" cy="1122362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68627"/>
                  <a:invGamma/>
                </a:srgbClr>
              </a:gs>
              <a:gs pos="100000">
                <a:srgbClr val="B2B2B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310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19138" y="1916113"/>
            <a:ext cx="5956300" cy="112236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2311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160713"/>
            <a:ext cx="5956300" cy="8001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 b="0">
                <a:solidFill>
                  <a:schemeClr val="bg1"/>
                </a:solidFill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pic>
        <p:nvPicPr>
          <p:cNvPr id="8" name="Picture 7" descr="astrape_logo_2013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932401" y="6258512"/>
            <a:ext cx="3066744" cy="599488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8775" y="138113"/>
            <a:ext cx="2130425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138113"/>
            <a:ext cx="624205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ChangeArrowheads="1"/>
          </p:cNvSpPr>
          <p:nvPr userDrawn="1"/>
        </p:nvSpPr>
        <p:spPr bwMode="auto">
          <a:xfrm>
            <a:off x="-3175" y="0"/>
            <a:ext cx="9147175" cy="5872163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22"/>
          <p:cNvSpPr>
            <a:spLocks noChangeArrowheads="1"/>
          </p:cNvSpPr>
          <p:nvPr userDrawn="1"/>
        </p:nvSpPr>
        <p:spPr bwMode="auto">
          <a:xfrm>
            <a:off x="0" y="1916113"/>
            <a:ext cx="9144000" cy="1122362"/>
          </a:xfrm>
          <a:prstGeom prst="rect">
            <a:avLst/>
          </a:prstGeom>
          <a:gradFill rotWithShape="1">
            <a:gsLst>
              <a:gs pos="0">
                <a:srgbClr val="B2B2B2">
                  <a:gamma/>
                  <a:shade val="68627"/>
                  <a:invGamma/>
                </a:srgbClr>
              </a:gs>
              <a:gs pos="100000">
                <a:srgbClr val="B2B2B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23"/>
          <p:cNvSpPr>
            <a:spLocks noChangeArrowheads="1"/>
          </p:cNvSpPr>
          <p:nvPr userDrawn="1"/>
        </p:nvSpPr>
        <p:spPr bwMode="gray">
          <a:xfrm>
            <a:off x="7188200" y="6184900"/>
            <a:ext cx="1646238" cy="377825"/>
          </a:xfrm>
          <a:prstGeom prst="rect">
            <a:avLst/>
          </a:prstGeom>
          <a:noFill/>
          <a:ln w="2857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de-DE" sz="1700" b="1"/>
              <a:t>YOUR </a:t>
            </a:r>
            <a:r>
              <a:rPr lang="de-DE" sz="1700" b="1">
                <a:solidFill>
                  <a:schemeClr val="hlink"/>
                </a:solidFill>
              </a:rPr>
              <a:t>LOGO</a:t>
            </a:r>
          </a:p>
        </p:txBody>
      </p:sp>
      <p:sp>
        <p:nvSpPr>
          <p:cNvPr id="39221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19138" y="1916113"/>
            <a:ext cx="5956300" cy="112236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92217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719138" y="3160713"/>
            <a:ext cx="5956300" cy="8001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 b="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1614488"/>
            <a:ext cx="4186238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4488"/>
            <a:ext cx="4186237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Privileged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8775" y="146050"/>
            <a:ext cx="2130425" cy="5859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146050"/>
            <a:ext cx="6242050" cy="58594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Priviledged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Privileged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1614488"/>
            <a:ext cx="4186238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4488"/>
            <a:ext cx="4186237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Privileged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Confidential and Privileged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7" name="Rectangle 33"/>
          <p:cNvSpPr>
            <a:spLocks noChangeArrowheads="1"/>
          </p:cNvSpPr>
          <p:nvPr userDrawn="1"/>
        </p:nvSpPr>
        <p:spPr bwMode="auto">
          <a:xfrm flipV="1">
            <a:off x="-3175" y="0"/>
            <a:ext cx="9147175" cy="985838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accent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14325" y="138113"/>
            <a:ext cx="85248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1269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de-DE" dirty="0"/>
              <a:t>Confidential and Priveleged</a:t>
            </a:r>
          </a:p>
        </p:txBody>
      </p:sp>
      <p:sp>
        <p:nvSpPr>
          <p:cNvPr id="1030" name="Rectangle 1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14325" y="1614488"/>
            <a:ext cx="852487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pic>
        <p:nvPicPr>
          <p:cNvPr id="9" name="Picture 8" descr="astrape_logo_2013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5932401" y="6258512"/>
            <a:ext cx="3066744" cy="599488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ransition spd="med">
    <p:fade/>
  </p:transition>
  <p:hf hd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6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561975" indent="-1793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768350" indent="-2047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10509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5pPr>
      <a:lvl6pPr marL="15081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6pPr>
      <a:lvl7pPr marL="19653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7pPr>
      <a:lvl8pPr marL="24225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8pPr>
      <a:lvl9pPr marL="28797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4"/>
          <p:cNvGrpSpPr>
            <a:grpSpLocks/>
          </p:cNvGrpSpPr>
          <p:nvPr userDrawn="1"/>
        </p:nvGrpSpPr>
        <p:grpSpPr bwMode="auto">
          <a:xfrm>
            <a:off x="0" y="203200"/>
            <a:ext cx="9144000" cy="6654800"/>
            <a:chOff x="0" y="124"/>
            <a:chExt cx="5760" cy="4160"/>
          </a:xfrm>
        </p:grpSpPr>
        <p:sp>
          <p:nvSpPr>
            <p:cNvPr id="391183" name="Rectangle 15"/>
            <p:cNvSpPr>
              <a:spLocks noChangeArrowheads="1"/>
            </p:cNvSpPr>
            <p:nvPr userDrawn="1"/>
          </p:nvSpPr>
          <p:spPr bwMode="auto">
            <a:xfrm>
              <a:off x="0" y="124"/>
              <a:ext cx="5760" cy="4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91184" name="Rectangle 16"/>
            <p:cNvSpPr>
              <a:spLocks noChangeArrowheads="1"/>
            </p:cNvSpPr>
            <p:nvPr userDrawn="1"/>
          </p:nvSpPr>
          <p:spPr bwMode="auto">
            <a:xfrm>
              <a:off x="0" y="124"/>
              <a:ext cx="5760" cy="2362"/>
            </a:xfrm>
            <a:prstGeom prst="rect">
              <a:avLst/>
            </a:prstGeom>
            <a:gradFill rotWithShape="1">
              <a:gsLst>
                <a:gs pos="0">
                  <a:srgbClr val="000000">
                    <a:gamma/>
                    <a:tint val="70588"/>
                    <a:invGamma/>
                  </a:srgbClr>
                </a:gs>
                <a:gs pos="100000">
                  <a:srgbClr val="0000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391174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391176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de-DE" dirty="0"/>
              <a:t>Confidential and Privileged</a:t>
            </a:r>
          </a:p>
        </p:txBody>
      </p:sp>
      <p:sp>
        <p:nvSpPr>
          <p:cNvPr id="2053" name="Rectangle 1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14325" y="1614488"/>
            <a:ext cx="852487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391178" name="Rectangle 10"/>
          <p:cNvSpPr>
            <a:spLocks noChangeArrowheads="1"/>
          </p:cNvSpPr>
          <p:nvPr userDrawn="1"/>
        </p:nvSpPr>
        <p:spPr bwMode="gray">
          <a:xfrm>
            <a:off x="7188200" y="6184900"/>
            <a:ext cx="1646238" cy="377825"/>
          </a:xfrm>
          <a:prstGeom prst="rect">
            <a:avLst/>
          </a:prstGeom>
          <a:noFill/>
          <a:ln w="28575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de-DE" sz="1700" b="1"/>
              <a:t>YOUR </a:t>
            </a:r>
            <a:r>
              <a:rPr lang="de-DE" sz="1700" b="1">
                <a:solidFill>
                  <a:schemeClr val="hlink"/>
                </a:solidFill>
              </a:rPr>
              <a:t>LOGO</a:t>
            </a:r>
          </a:p>
        </p:txBody>
      </p:sp>
      <p:sp>
        <p:nvSpPr>
          <p:cNvPr id="391185" name="Rectangle 17"/>
          <p:cNvSpPr>
            <a:spLocks noChangeArrowheads="1"/>
          </p:cNvSpPr>
          <p:nvPr userDrawn="1"/>
        </p:nvSpPr>
        <p:spPr bwMode="auto">
          <a:xfrm flipV="1">
            <a:off x="-3175" y="0"/>
            <a:ext cx="9147175" cy="985838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accent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6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14325" y="146050"/>
            <a:ext cx="85248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18691" y="6477000"/>
            <a:ext cx="3722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FB0CAFA3-61E7-4C74-80A9-05418F2CA66E}" type="slidenum">
              <a:rPr lang="en-US" sz="1200" smtClean="0">
                <a:solidFill>
                  <a:srgbClr val="0C3E70"/>
                </a:solidFill>
              </a:rPr>
              <a:pPr algn="r"/>
              <a:t>‹#›</a:t>
            </a:fld>
            <a:endParaRPr lang="en-US" sz="1200" dirty="0">
              <a:solidFill>
                <a:srgbClr val="0C3E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3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 spd="med">
    <p:fade/>
  </p:transition>
  <p:hf hd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6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2pPr>
      <a:lvl3pPr marL="561975" indent="-1793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3pPr>
      <a:lvl4pPr marL="768350" indent="-2047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4pPr>
      <a:lvl5pPr marL="10509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1508125" indent="-168275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1965325" indent="-168275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422525" indent="-168275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2879725" indent="-168275" algn="l" rtl="0" fontAlgn="base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F227616-ECD8-489C-AD81-34A10F83F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576" y="1905000"/>
            <a:ext cx="8382000" cy="1122362"/>
          </a:xfrm>
        </p:spPr>
        <p:txBody>
          <a:bodyPr/>
          <a:lstStyle/>
          <a:p>
            <a:r>
              <a:rPr lang="en-US" dirty="0"/>
              <a:t>2020 EORM Study: Q&amp;A 12/18/2020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834F4D3-C53C-4AEE-9CCA-7B7D6E527EA9}"/>
              </a:ext>
            </a:extLst>
          </p:cNvPr>
          <p:cNvSpPr txBox="1">
            <a:spLocks/>
          </p:cNvSpPr>
          <p:nvPr/>
        </p:nvSpPr>
        <p:spPr bwMode="gray">
          <a:xfrm>
            <a:off x="720576" y="3093742"/>
            <a:ext cx="7204224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2200" b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561975" indent="-179388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3pPr>
            <a:lvl4pPr marL="768350" indent="-204788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10509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15081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19653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24225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28797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/>
              <a:t>Prepared for Electric Reliability Council of Texas</a:t>
            </a:r>
          </a:p>
          <a:p>
            <a:endParaRPr lang="en-US" b="1" kern="0" dirty="0"/>
          </a:p>
          <a:p>
            <a:endParaRPr lang="en-US" b="1" kern="0" dirty="0"/>
          </a:p>
          <a:p>
            <a:endParaRPr lang="en-US" b="1" kern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A91F5A6-4848-429A-AC44-4F1309B04683}"/>
              </a:ext>
            </a:extLst>
          </p:cNvPr>
          <p:cNvSpPr/>
          <p:nvPr/>
        </p:nvSpPr>
        <p:spPr>
          <a:xfrm>
            <a:off x="720576" y="349838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kern="0" dirty="0">
                <a:solidFill>
                  <a:schemeClr val="accent3"/>
                </a:solidFill>
              </a:rPr>
              <a:t>Kevin Carden</a:t>
            </a: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699EA-F7EF-4DBC-AB91-5FFD1D67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 Topics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1D0C72E-95A8-4575-AD88-82E08549554F}"/>
              </a:ext>
            </a:extLst>
          </p:cNvPr>
          <p:cNvSpPr txBox="1">
            <a:spLocks/>
          </p:cNvSpPr>
          <p:nvPr/>
        </p:nvSpPr>
        <p:spPr bwMode="gray">
          <a:xfrm>
            <a:off x="314325" y="1171142"/>
            <a:ext cx="8672921" cy="1439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561975" indent="-179388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3pPr>
            <a:lvl4pPr marL="768350" indent="-204788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10509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15081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19653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24225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28797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Comparison of EORM shape from 2018 Study to 2020 Study</a:t>
            </a:r>
          </a:p>
          <a:p>
            <a:r>
              <a:rPr lang="en-US" kern="0" dirty="0"/>
              <a:t>CT production cost savings in 2020 Study vs CC savings in 2018 Study</a:t>
            </a:r>
          </a:p>
          <a:p>
            <a:r>
              <a:rPr lang="en-US" kern="0" dirty="0"/>
              <a:t>System cost asymmetry around MERM</a:t>
            </a:r>
          </a:p>
          <a:p>
            <a:r>
              <a:rPr lang="en-US" kern="0" dirty="0"/>
              <a:t>Impact of forced outage rates on MERM</a:t>
            </a:r>
          </a:p>
          <a:p>
            <a:r>
              <a:rPr lang="en-US" kern="0" dirty="0"/>
              <a:t>Battery duration assumptions</a:t>
            </a:r>
          </a:p>
          <a:p>
            <a:r>
              <a:rPr lang="en-US" kern="0" dirty="0"/>
              <a:t>Impact of co-optimization of energy and ancillary services</a:t>
            </a:r>
          </a:p>
          <a:p>
            <a:r>
              <a:rPr lang="en-US" kern="0" dirty="0"/>
              <a:t>Renewable resource accounting</a:t>
            </a:r>
          </a:p>
          <a:p>
            <a:endParaRPr lang="en-US" kern="0" dirty="0"/>
          </a:p>
          <a:p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2750720609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PresentationLoad">
  <a:themeElements>
    <a:clrScheme name="PresentationLoad 1">
      <a:dk1>
        <a:srgbClr val="000000"/>
      </a:dk1>
      <a:lt1>
        <a:srgbClr val="FFFFFF"/>
      </a:lt1>
      <a:dk2>
        <a:srgbClr val="004074"/>
      </a:dk2>
      <a:lt2>
        <a:srgbClr val="FEA501"/>
      </a:lt2>
      <a:accent1>
        <a:srgbClr val="0061B2"/>
      </a:accent1>
      <a:accent2>
        <a:srgbClr val="2A79D0"/>
      </a:accent2>
      <a:accent3>
        <a:srgbClr val="FFFFFF"/>
      </a:accent3>
      <a:accent4>
        <a:srgbClr val="000000"/>
      </a:accent4>
      <a:accent5>
        <a:srgbClr val="AAB7D5"/>
      </a:accent5>
      <a:accent6>
        <a:srgbClr val="256DBC"/>
      </a:accent6>
      <a:hlink>
        <a:srgbClr val="69A2E1"/>
      </a:hlink>
      <a:folHlink>
        <a:srgbClr val="9DC2EB"/>
      </a:folHlink>
    </a:clrScheme>
    <a:fontScheme name="PresentationLo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Load 1">
        <a:dk1>
          <a:srgbClr val="000000"/>
        </a:dk1>
        <a:lt1>
          <a:srgbClr val="FFFFFF"/>
        </a:lt1>
        <a:dk2>
          <a:srgbClr val="004074"/>
        </a:dk2>
        <a:lt2>
          <a:srgbClr val="FEA501"/>
        </a:lt2>
        <a:accent1>
          <a:srgbClr val="0061B2"/>
        </a:accent1>
        <a:accent2>
          <a:srgbClr val="2A79D0"/>
        </a:accent2>
        <a:accent3>
          <a:srgbClr val="FFFFFF"/>
        </a:accent3>
        <a:accent4>
          <a:srgbClr val="000000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resentationLoad">
  <a:themeElements>
    <a:clrScheme name="1_PresentationLoad 5">
      <a:dk1>
        <a:srgbClr val="FEA501"/>
      </a:dk1>
      <a:lt1>
        <a:srgbClr val="FFFFFF"/>
      </a:lt1>
      <a:dk2>
        <a:srgbClr val="000000"/>
      </a:dk2>
      <a:lt2>
        <a:srgbClr val="004074"/>
      </a:lt2>
      <a:accent1>
        <a:srgbClr val="0061B2"/>
      </a:accent1>
      <a:accent2>
        <a:srgbClr val="2A79D0"/>
      </a:accent2>
      <a:accent3>
        <a:srgbClr val="AAAAAA"/>
      </a:accent3>
      <a:accent4>
        <a:srgbClr val="DADADA"/>
      </a:accent4>
      <a:accent5>
        <a:srgbClr val="AAB7D5"/>
      </a:accent5>
      <a:accent6>
        <a:srgbClr val="256DBC"/>
      </a:accent6>
      <a:hlink>
        <a:srgbClr val="69A2E1"/>
      </a:hlink>
      <a:folHlink>
        <a:srgbClr val="9DC2EB"/>
      </a:folHlink>
    </a:clrScheme>
    <a:fontScheme name="1_PresentationLoa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resentationLoad 1">
        <a:dk1>
          <a:srgbClr val="000000"/>
        </a:dk1>
        <a:lt1>
          <a:srgbClr val="FFFFFF"/>
        </a:lt1>
        <a:dk2>
          <a:srgbClr val="004074"/>
        </a:dk2>
        <a:lt2>
          <a:srgbClr val="FEA501"/>
        </a:lt2>
        <a:accent1>
          <a:srgbClr val="0061B2"/>
        </a:accent1>
        <a:accent2>
          <a:srgbClr val="2A79D0"/>
        </a:accent2>
        <a:accent3>
          <a:srgbClr val="FFFFFF"/>
        </a:accent3>
        <a:accent4>
          <a:srgbClr val="000000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Load 2">
        <a:dk1>
          <a:srgbClr val="000000"/>
        </a:dk1>
        <a:lt1>
          <a:srgbClr val="FFFFFF"/>
        </a:lt1>
        <a:dk2>
          <a:srgbClr val="38520E"/>
        </a:dk2>
        <a:lt2>
          <a:srgbClr val="FEA501"/>
        </a:lt2>
        <a:accent1>
          <a:srgbClr val="4C7013"/>
        </a:accent1>
        <a:accent2>
          <a:srgbClr val="6B9B1A"/>
        </a:accent2>
        <a:accent3>
          <a:srgbClr val="FFFFFF"/>
        </a:accent3>
        <a:accent4>
          <a:srgbClr val="000000"/>
        </a:accent4>
        <a:accent5>
          <a:srgbClr val="B2BBAA"/>
        </a:accent5>
        <a:accent6>
          <a:srgbClr val="608C16"/>
        </a:accent6>
        <a:hlink>
          <a:srgbClr val="90BA45"/>
        </a:hlink>
        <a:folHlink>
          <a:srgbClr val="B2CF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Load 3">
        <a:dk1>
          <a:srgbClr val="000000"/>
        </a:dk1>
        <a:lt1>
          <a:srgbClr val="FFFFFF"/>
        </a:lt1>
        <a:dk2>
          <a:srgbClr val="920404"/>
        </a:dk2>
        <a:lt2>
          <a:srgbClr val="4C7013"/>
        </a:lt2>
        <a:accent1>
          <a:srgbClr val="E24203"/>
        </a:accent1>
        <a:accent2>
          <a:srgbClr val="FB7303"/>
        </a:accent2>
        <a:accent3>
          <a:srgbClr val="FFFFFF"/>
        </a:accent3>
        <a:accent4>
          <a:srgbClr val="000000"/>
        </a:accent4>
        <a:accent5>
          <a:srgbClr val="EEB0AA"/>
        </a:accent5>
        <a:accent6>
          <a:srgbClr val="E36802"/>
        </a:accent6>
        <a:hlink>
          <a:srgbClr val="FEA501"/>
        </a:hlink>
        <a:folHlink>
          <a:srgbClr val="FEC82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Load 4">
        <a:dk1>
          <a:srgbClr val="000000"/>
        </a:dk1>
        <a:lt1>
          <a:srgbClr val="FFFFFF"/>
        </a:lt1>
        <a:dk2>
          <a:srgbClr val="920404"/>
        </a:dk2>
        <a:lt2>
          <a:srgbClr val="4C7013"/>
        </a:lt2>
        <a:accent1>
          <a:srgbClr val="C40505"/>
        </a:accent1>
        <a:accent2>
          <a:srgbClr val="D03737"/>
        </a:accent2>
        <a:accent3>
          <a:srgbClr val="FFFFFF"/>
        </a:accent3>
        <a:accent4>
          <a:srgbClr val="000000"/>
        </a:accent4>
        <a:accent5>
          <a:srgbClr val="DEAAAA"/>
        </a:accent5>
        <a:accent6>
          <a:srgbClr val="BC3131"/>
        </a:accent6>
        <a:hlink>
          <a:srgbClr val="CB7B7B"/>
        </a:hlink>
        <a:folHlink>
          <a:srgbClr val="D2B1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Load 5">
        <a:dk1>
          <a:srgbClr val="FEA501"/>
        </a:dk1>
        <a:lt1>
          <a:srgbClr val="FFFFFF"/>
        </a:lt1>
        <a:dk2>
          <a:srgbClr val="000000"/>
        </a:dk2>
        <a:lt2>
          <a:srgbClr val="004074"/>
        </a:lt2>
        <a:accent1>
          <a:srgbClr val="0061B2"/>
        </a:accent1>
        <a:accent2>
          <a:srgbClr val="2A79D0"/>
        </a:accent2>
        <a:accent3>
          <a:srgbClr val="AAAAAA"/>
        </a:accent3>
        <a:accent4>
          <a:srgbClr val="DADADA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Load 6">
        <a:dk1>
          <a:srgbClr val="FEA501"/>
        </a:dk1>
        <a:lt1>
          <a:srgbClr val="FFFFFF"/>
        </a:lt1>
        <a:dk2>
          <a:srgbClr val="000000"/>
        </a:dk2>
        <a:lt2>
          <a:srgbClr val="38520E"/>
        </a:lt2>
        <a:accent1>
          <a:srgbClr val="4C7013"/>
        </a:accent1>
        <a:accent2>
          <a:srgbClr val="6B9B1A"/>
        </a:accent2>
        <a:accent3>
          <a:srgbClr val="AAAAAA"/>
        </a:accent3>
        <a:accent4>
          <a:srgbClr val="DADADA"/>
        </a:accent4>
        <a:accent5>
          <a:srgbClr val="B2BBAA"/>
        </a:accent5>
        <a:accent6>
          <a:srgbClr val="608C16"/>
        </a:accent6>
        <a:hlink>
          <a:srgbClr val="90BA45"/>
        </a:hlink>
        <a:folHlink>
          <a:srgbClr val="B2CF7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Load 7">
        <a:dk1>
          <a:srgbClr val="4C7013"/>
        </a:dk1>
        <a:lt1>
          <a:srgbClr val="FFFFFF"/>
        </a:lt1>
        <a:dk2>
          <a:srgbClr val="000000"/>
        </a:dk2>
        <a:lt2>
          <a:srgbClr val="920404"/>
        </a:lt2>
        <a:accent1>
          <a:srgbClr val="E24203"/>
        </a:accent1>
        <a:accent2>
          <a:srgbClr val="FB7303"/>
        </a:accent2>
        <a:accent3>
          <a:srgbClr val="AAAAAA"/>
        </a:accent3>
        <a:accent4>
          <a:srgbClr val="DADADA"/>
        </a:accent4>
        <a:accent5>
          <a:srgbClr val="EEB0AA"/>
        </a:accent5>
        <a:accent6>
          <a:srgbClr val="E36802"/>
        </a:accent6>
        <a:hlink>
          <a:srgbClr val="FEA501"/>
        </a:hlink>
        <a:folHlink>
          <a:srgbClr val="FEC82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Load 8">
        <a:dk1>
          <a:srgbClr val="4C7013"/>
        </a:dk1>
        <a:lt1>
          <a:srgbClr val="FFFFFF"/>
        </a:lt1>
        <a:dk2>
          <a:srgbClr val="000000"/>
        </a:dk2>
        <a:lt2>
          <a:srgbClr val="920404"/>
        </a:lt2>
        <a:accent1>
          <a:srgbClr val="C40505"/>
        </a:accent1>
        <a:accent2>
          <a:srgbClr val="D03737"/>
        </a:accent2>
        <a:accent3>
          <a:srgbClr val="AAAAAA"/>
        </a:accent3>
        <a:accent4>
          <a:srgbClr val="DADADA"/>
        </a:accent4>
        <a:accent5>
          <a:srgbClr val="DEAAAA"/>
        </a:accent5>
        <a:accent6>
          <a:srgbClr val="BC3131"/>
        </a:accent6>
        <a:hlink>
          <a:srgbClr val="CB7B7B"/>
        </a:hlink>
        <a:folHlink>
          <a:srgbClr val="D2B1B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sentationLoad 9">
        <a:dk1>
          <a:srgbClr val="000000"/>
        </a:dk1>
        <a:lt1>
          <a:srgbClr val="FFFFFF"/>
        </a:lt1>
        <a:dk2>
          <a:srgbClr val="0061B2"/>
        </a:dk2>
        <a:lt2>
          <a:srgbClr val="FEA501"/>
        </a:lt2>
        <a:accent1>
          <a:srgbClr val="737373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BCBCBC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sentationLoad 10">
        <a:dk1>
          <a:srgbClr val="FEA501"/>
        </a:dk1>
        <a:lt1>
          <a:srgbClr val="FFFFFF"/>
        </a:lt1>
        <a:dk2>
          <a:srgbClr val="000000"/>
        </a:dk2>
        <a:lt2>
          <a:srgbClr val="0061B2"/>
        </a:lt2>
        <a:accent1>
          <a:srgbClr val="737373"/>
        </a:accent1>
        <a:accent2>
          <a:srgbClr val="919191"/>
        </a:accent2>
        <a:accent3>
          <a:srgbClr val="AAAAAA"/>
        </a:accent3>
        <a:accent4>
          <a:srgbClr val="DADADA"/>
        </a:accent4>
        <a:accent5>
          <a:srgbClr val="BCBCBC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PresentationLoad</Template>
  <TotalTime>168533</TotalTime>
  <Words>72</Words>
  <Application>Microsoft Office PowerPoint</Application>
  <PresentationFormat>On-screen Show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Wingdings</vt:lpstr>
      <vt:lpstr>PresentationLoad</vt:lpstr>
      <vt:lpstr>1_PresentationLoad</vt:lpstr>
      <vt:lpstr>2020 EORM Study: Q&amp;A 12/18/2020</vt:lpstr>
      <vt:lpstr>Q&amp;A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Nick</dc:creator>
  <dc:description>PresentationLoad.com</dc:description>
  <cp:lastModifiedBy>Kevin Carden</cp:lastModifiedBy>
  <cp:revision>6358</cp:revision>
  <cp:lastPrinted>2018-11-28T13:32:45Z</cp:lastPrinted>
  <dcterms:created xsi:type="dcterms:W3CDTF">2007-11-27T23:54:21Z</dcterms:created>
  <dcterms:modified xsi:type="dcterms:W3CDTF">2020-12-16T18:26:18Z</dcterms:modified>
</cp:coreProperties>
</file>