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57" r:id="rId7"/>
    <p:sldId id="261" r:id="rId8"/>
    <p:sldId id="262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56" d="100"/>
          <a:sy n="156" d="100"/>
        </p:scale>
        <p:origin x="1944" y="13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key_documents_lists/165182/05.__Defining_Solar_Rregions_in_ERCOT_20190404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Regions for Solar Capacity Contribution</a:t>
            </a:r>
            <a:endParaRPr lang="en-US" sz="2000" b="1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Connor Anderson</a:t>
            </a:r>
          </a:p>
          <a:p>
            <a:r>
              <a:rPr lang="en-US" dirty="0" smtClean="0"/>
              <a:t>Resource Adequacy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12/18/2020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Background and Objective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800" dirty="0" smtClean="0"/>
              <a:t>Since the approval of NPRR959 in November 2019, ERCOT has calculated the capacity contribution of wind using three regions: Coastal, Panhandle, and Other</a:t>
            </a:r>
          </a:p>
          <a:p>
            <a:pPr>
              <a:lnSpc>
                <a:spcPct val="150000"/>
              </a:lnSpc>
            </a:pPr>
            <a:r>
              <a:rPr lang="en-US" sz="1800" dirty="0" smtClean="0"/>
              <a:t>With the continued growth of solar and more geographic diversity in installations, ERCOT and stakeholders are increasingly interested in exploring solar regions</a:t>
            </a:r>
          </a:p>
          <a:p>
            <a:pPr>
              <a:lnSpc>
                <a:spcPct val="150000"/>
              </a:lnSpc>
            </a:pPr>
            <a:r>
              <a:rPr lang="en-US" sz="1800" dirty="0" smtClean="0"/>
              <a:t>ERCOT Operations plans to implement a separate set of solar regions for forecasting </a:t>
            </a:r>
            <a:r>
              <a:rPr lang="en-US" sz="1800" dirty="0"/>
              <a:t>purposes (</a:t>
            </a:r>
            <a:r>
              <a:rPr lang="en-US" sz="1800" dirty="0">
                <a:hlinkClick r:id="rId3"/>
              </a:rPr>
              <a:t>http://www.ercot.com/content/wcm/key_documents_lists/165182/05.__</a:t>
            </a:r>
            <a:r>
              <a:rPr lang="en-US" sz="1800" dirty="0" smtClean="0">
                <a:hlinkClick r:id="rId3"/>
              </a:rPr>
              <a:t>Defining_Solar_Rregions_in_ERCOT_20190404.pptx</a:t>
            </a:r>
            <a:r>
              <a:rPr lang="en-US" sz="1800" dirty="0" smtClean="0"/>
              <a:t>) </a:t>
            </a:r>
          </a:p>
          <a:p>
            <a:pPr>
              <a:lnSpc>
                <a:spcPct val="150000"/>
              </a:lnSpc>
            </a:pPr>
            <a:r>
              <a:rPr lang="en-US" sz="1800" dirty="0"/>
              <a:t>Purpose of today’s discussion is to give an overview of our initial </a:t>
            </a:r>
            <a:r>
              <a:rPr lang="en-US" sz="1800" dirty="0" smtClean="0"/>
              <a:t>plans </a:t>
            </a:r>
            <a:r>
              <a:rPr lang="en-US" sz="1800" dirty="0"/>
              <a:t>for analysis </a:t>
            </a:r>
            <a:r>
              <a:rPr lang="en-US" sz="1800" dirty="0" smtClean="0"/>
              <a:t>and to </a:t>
            </a:r>
            <a:r>
              <a:rPr lang="en-US" sz="1800" dirty="0"/>
              <a:t>ask for feedback</a:t>
            </a:r>
          </a:p>
          <a:p>
            <a:pPr>
              <a:lnSpc>
                <a:spcPct val="150000"/>
              </a:lnSpc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Options for Regions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304800" y="4693985"/>
            <a:ext cx="8534400" cy="1447800"/>
          </a:xfrm>
        </p:spPr>
        <p:txBody>
          <a:bodyPr/>
          <a:lstStyle/>
          <a:p>
            <a:pPr marL="285750" indent="-285750"/>
            <a:r>
              <a:rPr lang="en-US" sz="1800" dirty="0"/>
              <a:t>Region definitions based on CDR zones except for Option 2 Far West </a:t>
            </a:r>
            <a:r>
              <a:rPr lang="en-US" sz="1800" dirty="0" smtClean="0"/>
              <a:t>region</a:t>
            </a:r>
            <a:endParaRPr lang="en-US" sz="1800" dirty="0"/>
          </a:p>
          <a:p>
            <a:pPr marL="285750" indent="-285750"/>
            <a:r>
              <a:rPr lang="en-US" sz="1800" dirty="0" smtClean="0"/>
              <a:t>“Non-West” </a:t>
            </a:r>
            <a:r>
              <a:rPr lang="en-US" sz="1800" dirty="0"/>
              <a:t>is every CDR zone except for West and Panhandle</a:t>
            </a:r>
          </a:p>
          <a:p>
            <a:pPr marL="285750" indent="-285750"/>
            <a:r>
              <a:rPr lang="en-US" sz="1800" dirty="0" smtClean="0"/>
              <a:t>“West” </a:t>
            </a:r>
            <a:r>
              <a:rPr lang="en-US" sz="1800" dirty="0"/>
              <a:t>is West and Panhandle CDR zones</a:t>
            </a:r>
          </a:p>
          <a:p>
            <a:pPr marL="285750" indent="-285750"/>
            <a:r>
              <a:rPr lang="en-US" sz="1800" dirty="0"/>
              <a:t>Far West in Option 2 is a subset of the West CDR zone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708" y="1219200"/>
            <a:ext cx="3271202" cy="311670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084" y="1219200"/>
            <a:ext cx="3271349" cy="311670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1163926" y="849868"/>
            <a:ext cx="2424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Option 1: Two regions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461640" y="849868"/>
            <a:ext cx="2604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Option 2: Three regions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832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and Analysis for Future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For each region:</a:t>
            </a:r>
          </a:p>
          <a:p>
            <a:pPr lvl="1"/>
            <a:r>
              <a:rPr lang="en-US" sz="2400" dirty="0"/>
              <a:t>Current </a:t>
            </a:r>
            <a:r>
              <a:rPr lang="en-US" sz="2400" dirty="0" smtClean="0"/>
              <a:t>units </a:t>
            </a:r>
            <a:r>
              <a:rPr lang="en-US" sz="2400" dirty="0"/>
              <a:t>and installed </a:t>
            </a:r>
            <a:r>
              <a:rPr lang="en-US" sz="2400" dirty="0" smtClean="0"/>
              <a:t>capacity</a:t>
            </a:r>
          </a:p>
          <a:p>
            <a:pPr lvl="1"/>
            <a:r>
              <a:rPr lang="en-US" sz="2400" dirty="0" smtClean="0"/>
              <a:t>Planned capacity over the next few years</a:t>
            </a:r>
            <a:endParaRPr lang="en-US" sz="2400" dirty="0"/>
          </a:p>
          <a:p>
            <a:pPr lvl="1"/>
            <a:r>
              <a:rPr lang="en-US" sz="2400" dirty="0"/>
              <a:t>Capacity contribution </a:t>
            </a:r>
            <a:r>
              <a:rPr lang="en-US" sz="2400" dirty="0" smtClean="0"/>
              <a:t>calculations</a:t>
            </a:r>
          </a:p>
          <a:p>
            <a:endParaRPr lang="en-US" sz="2800" dirty="0" smtClean="0"/>
          </a:p>
          <a:p>
            <a:r>
              <a:rPr lang="en-US" sz="2800" dirty="0" smtClean="0"/>
              <a:t>Effect </a:t>
            </a:r>
            <a:r>
              <a:rPr lang="en-US" sz="2800" dirty="0"/>
              <a:t>of implementing the change on the 2021 summer reserve margin (using the December CDR as a base</a:t>
            </a:r>
            <a:r>
              <a:rPr lang="en-US" sz="2800" dirty="0" smtClean="0"/>
              <a:t>)</a:t>
            </a:r>
          </a:p>
          <a:p>
            <a:pPr lvl="1"/>
            <a:endParaRPr lang="en-US" sz="2400" dirty="0"/>
          </a:p>
          <a:p>
            <a:r>
              <a:rPr lang="en-US" sz="2800" dirty="0" smtClean="0"/>
              <a:t>Any comments or requests?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32106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c34af464-7aa1-4edd-9be4-83dffc1cb926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</TotalTime>
  <Words>219</Words>
  <Application>Microsoft Office PowerPoint</Application>
  <PresentationFormat>On-screen Show (4:3)</PresentationFormat>
  <Paragraphs>34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Background and Objective</vt:lpstr>
      <vt:lpstr>Proposed Options for Regions</vt:lpstr>
      <vt:lpstr>Information and Analysis for Future Discussion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Connor</dc:creator>
  <cp:lastModifiedBy>Anderson, Connor</cp:lastModifiedBy>
  <cp:revision>36</cp:revision>
  <cp:lastPrinted>2016-01-21T20:53:15Z</cp:lastPrinted>
  <dcterms:created xsi:type="dcterms:W3CDTF">2016-01-21T15:20:31Z</dcterms:created>
  <dcterms:modified xsi:type="dcterms:W3CDTF">2020-12-10T20:02:25Z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