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3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4.xml" ContentType="application/vnd.openxmlformats-officedocument.presentationml.notesSlide+xml"/>
  <Override PartName="/ppt/charts/chart21.xml" ContentType="application/vnd.openxmlformats-officedocument.drawingml.chart+xml"/>
  <Override PartName="/ppt/notesSlides/notesSlide35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6" r:id="rId4"/>
    <p:sldMasterId id="2147493520" r:id="rId5"/>
    <p:sldMasterId id="2147493522" r:id="rId6"/>
    <p:sldMasterId id="2147493526" r:id="rId7"/>
  </p:sldMasterIdLst>
  <p:notesMasterIdLst>
    <p:notesMasterId r:id="rId76"/>
  </p:notesMasterIdLst>
  <p:handoutMasterIdLst>
    <p:handoutMasterId r:id="rId77"/>
  </p:handoutMasterIdLst>
  <p:sldIdLst>
    <p:sldId id="533" r:id="rId8"/>
    <p:sldId id="532" r:id="rId9"/>
    <p:sldId id="919" r:id="rId10"/>
    <p:sldId id="809" r:id="rId11"/>
    <p:sldId id="576" r:id="rId12"/>
    <p:sldId id="727" r:id="rId13"/>
    <p:sldId id="728" r:id="rId14"/>
    <p:sldId id="730" r:id="rId15"/>
    <p:sldId id="731" r:id="rId16"/>
    <p:sldId id="732" r:id="rId17"/>
    <p:sldId id="808" r:id="rId18"/>
    <p:sldId id="733" r:id="rId19"/>
    <p:sldId id="734" r:id="rId20"/>
    <p:sldId id="769" r:id="rId21"/>
    <p:sldId id="771" r:id="rId22"/>
    <p:sldId id="772" r:id="rId23"/>
    <p:sldId id="807" r:id="rId24"/>
    <p:sldId id="887" r:id="rId25"/>
    <p:sldId id="888" r:id="rId26"/>
    <p:sldId id="848" r:id="rId27"/>
    <p:sldId id="873" r:id="rId28"/>
    <p:sldId id="737" r:id="rId29"/>
    <p:sldId id="864" r:id="rId30"/>
    <p:sldId id="804" r:id="rId31"/>
    <p:sldId id="890" r:id="rId32"/>
    <p:sldId id="861" r:id="rId33"/>
    <p:sldId id="892" r:id="rId34"/>
    <p:sldId id="878" r:id="rId35"/>
    <p:sldId id="740" r:id="rId36"/>
    <p:sldId id="866" r:id="rId37"/>
    <p:sldId id="917" r:id="rId38"/>
    <p:sldId id="893" r:id="rId39"/>
    <p:sldId id="747" r:id="rId40"/>
    <p:sldId id="756" r:id="rId41"/>
    <p:sldId id="867" r:id="rId42"/>
    <p:sldId id="918" r:id="rId43"/>
    <p:sldId id="895" r:id="rId44"/>
    <p:sldId id="905" r:id="rId45"/>
    <p:sldId id="913" r:id="rId46"/>
    <p:sldId id="907" r:id="rId47"/>
    <p:sldId id="915" r:id="rId48"/>
    <p:sldId id="916" r:id="rId49"/>
    <p:sldId id="914" r:id="rId50"/>
    <p:sldId id="894" r:id="rId51"/>
    <p:sldId id="743" r:id="rId52"/>
    <p:sldId id="880" r:id="rId53"/>
    <p:sldId id="818" r:id="rId54"/>
    <p:sldId id="904" r:id="rId55"/>
    <p:sldId id="908" r:id="rId56"/>
    <p:sldId id="909" r:id="rId57"/>
    <p:sldId id="806" r:id="rId58"/>
    <p:sldId id="785" r:id="rId59"/>
    <p:sldId id="759" r:id="rId60"/>
    <p:sldId id="786" r:id="rId61"/>
    <p:sldId id="761" r:id="rId62"/>
    <p:sldId id="762" r:id="rId63"/>
    <p:sldId id="763" r:id="rId64"/>
    <p:sldId id="764" r:id="rId65"/>
    <p:sldId id="765" r:id="rId66"/>
    <p:sldId id="781" r:id="rId67"/>
    <p:sldId id="897" r:id="rId68"/>
    <p:sldId id="752" r:id="rId69"/>
    <p:sldId id="899" r:id="rId70"/>
    <p:sldId id="900" r:id="rId71"/>
    <p:sldId id="901" r:id="rId72"/>
    <p:sldId id="902" r:id="rId73"/>
    <p:sldId id="903" r:id="rId74"/>
    <p:sldId id="697" r:id="rId7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7C7C7C"/>
    <a:srgbClr val="E46C0A"/>
    <a:srgbClr val="FFFFFF"/>
    <a:srgbClr val="5B9BD5"/>
    <a:srgbClr val="F8F8F8"/>
    <a:srgbClr val="ED7D31"/>
    <a:srgbClr val="FAFAFA"/>
    <a:srgbClr val="00385E"/>
    <a:srgbClr val="005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3" autoAdjust="0"/>
    <p:restoredTop sz="96187" autoAdjust="0"/>
  </p:normalViewPr>
  <p:slideViewPr>
    <p:cSldViewPr snapToGrid="0" snapToObjects="1">
      <p:cViewPr varScale="1">
        <p:scale>
          <a:sx n="89" d="100"/>
          <a:sy n="89" d="100"/>
        </p:scale>
        <p:origin x="414" y="9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549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Far West Historical Premise Counts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Sheet1!$I$2:$I$120</c:f>
              <c:numCache>
                <c:formatCode>_(* #,##0_);_(* \(#,##0\);_(* "-"??_);_(@_)</c:formatCode>
                <c:ptCount val="119"/>
                <c:pt idx="0">
                  <c:v>159307</c:v>
                </c:pt>
                <c:pt idx="1">
                  <c:v>159367</c:v>
                </c:pt>
                <c:pt idx="2">
                  <c:v>159442</c:v>
                </c:pt>
                <c:pt idx="3">
                  <c:v>159359</c:v>
                </c:pt>
                <c:pt idx="4">
                  <c:v>159314</c:v>
                </c:pt>
                <c:pt idx="5">
                  <c:v>159219</c:v>
                </c:pt>
                <c:pt idx="6">
                  <c:v>159195</c:v>
                </c:pt>
                <c:pt idx="7">
                  <c:v>159242</c:v>
                </c:pt>
                <c:pt idx="8">
                  <c:v>159307</c:v>
                </c:pt>
                <c:pt idx="9">
                  <c:v>159091</c:v>
                </c:pt>
                <c:pt idx="10">
                  <c:v>159113</c:v>
                </c:pt>
                <c:pt idx="11">
                  <c:v>159189</c:v>
                </c:pt>
                <c:pt idx="12">
                  <c:v>159296</c:v>
                </c:pt>
                <c:pt idx="13">
                  <c:v>159622</c:v>
                </c:pt>
                <c:pt idx="14">
                  <c:v>159677</c:v>
                </c:pt>
                <c:pt idx="15">
                  <c:v>159792</c:v>
                </c:pt>
                <c:pt idx="16">
                  <c:v>159939</c:v>
                </c:pt>
                <c:pt idx="17">
                  <c:v>160052</c:v>
                </c:pt>
                <c:pt idx="18">
                  <c:v>160143</c:v>
                </c:pt>
                <c:pt idx="19">
                  <c:v>160324</c:v>
                </c:pt>
                <c:pt idx="20">
                  <c:v>160451</c:v>
                </c:pt>
                <c:pt idx="21">
                  <c:v>160526</c:v>
                </c:pt>
                <c:pt idx="22">
                  <c:v>160696</c:v>
                </c:pt>
                <c:pt idx="23">
                  <c:v>160919</c:v>
                </c:pt>
                <c:pt idx="24">
                  <c:v>161210</c:v>
                </c:pt>
                <c:pt idx="25">
                  <c:v>161478</c:v>
                </c:pt>
                <c:pt idx="26">
                  <c:v>161851</c:v>
                </c:pt>
                <c:pt idx="27">
                  <c:v>162200</c:v>
                </c:pt>
                <c:pt idx="28">
                  <c:v>162427</c:v>
                </c:pt>
                <c:pt idx="29">
                  <c:v>162661</c:v>
                </c:pt>
                <c:pt idx="30">
                  <c:v>163057</c:v>
                </c:pt>
                <c:pt idx="31">
                  <c:v>163227</c:v>
                </c:pt>
                <c:pt idx="32">
                  <c:v>163444</c:v>
                </c:pt>
                <c:pt idx="33">
                  <c:v>163615</c:v>
                </c:pt>
                <c:pt idx="34">
                  <c:v>163849</c:v>
                </c:pt>
                <c:pt idx="35">
                  <c:v>164175</c:v>
                </c:pt>
                <c:pt idx="36">
                  <c:v>164344</c:v>
                </c:pt>
                <c:pt idx="37">
                  <c:v>164646</c:v>
                </c:pt>
                <c:pt idx="38">
                  <c:v>164998</c:v>
                </c:pt>
                <c:pt idx="39">
                  <c:v>165273</c:v>
                </c:pt>
                <c:pt idx="40">
                  <c:v>165535</c:v>
                </c:pt>
                <c:pt idx="41">
                  <c:v>165813</c:v>
                </c:pt>
                <c:pt idx="42">
                  <c:v>166170</c:v>
                </c:pt>
                <c:pt idx="43">
                  <c:v>166405</c:v>
                </c:pt>
                <c:pt idx="44">
                  <c:v>166745</c:v>
                </c:pt>
                <c:pt idx="45">
                  <c:v>166976</c:v>
                </c:pt>
                <c:pt idx="46">
                  <c:v>167396</c:v>
                </c:pt>
                <c:pt idx="47">
                  <c:v>167637</c:v>
                </c:pt>
                <c:pt idx="48">
                  <c:v>167860</c:v>
                </c:pt>
                <c:pt idx="49">
                  <c:v>168106</c:v>
                </c:pt>
                <c:pt idx="50">
                  <c:v>168409</c:v>
                </c:pt>
                <c:pt idx="51">
                  <c:v>168667</c:v>
                </c:pt>
                <c:pt idx="52">
                  <c:v>168964</c:v>
                </c:pt>
                <c:pt idx="53">
                  <c:v>169204</c:v>
                </c:pt>
                <c:pt idx="54">
                  <c:v>169435</c:v>
                </c:pt>
                <c:pt idx="55">
                  <c:v>169619</c:v>
                </c:pt>
                <c:pt idx="56">
                  <c:v>169949</c:v>
                </c:pt>
                <c:pt idx="57">
                  <c:v>170140</c:v>
                </c:pt>
                <c:pt idx="58">
                  <c:v>170600</c:v>
                </c:pt>
                <c:pt idx="59">
                  <c:v>170789</c:v>
                </c:pt>
                <c:pt idx="60">
                  <c:v>171043</c:v>
                </c:pt>
                <c:pt idx="61">
                  <c:v>171534</c:v>
                </c:pt>
                <c:pt idx="62">
                  <c:v>171875</c:v>
                </c:pt>
                <c:pt idx="63">
                  <c:v>172363</c:v>
                </c:pt>
                <c:pt idx="64">
                  <c:v>183347</c:v>
                </c:pt>
                <c:pt idx="65">
                  <c:v>187489</c:v>
                </c:pt>
                <c:pt idx="66">
                  <c:v>187878</c:v>
                </c:pt>
                <c:pt idx="67">
                  <c:v>188384</c:v>
                </c:pt>
                <c:pt idx="68">
                  <c:v>188886</c:v>
                </c:pt>
                <c:pt idx="69">
                  <c:v>189446</c:v>
                </c:pt>
                <c:pt idx="70">
                  <c:v>189806</c:v>
                </c:pt>
                <c:pt idx="71">
                  <c:v>190293</c:v>
                </c:pt>
                <c:pt idx="72">
                  <c:v>190616</c:v>
                </c:pt>
                <c:pt idx="73">
                  <c:v>190845</c:v>
                </c:pt>
                <c:pt idx="74">
                  <c:v>191283</c:v>
                </c:pt>
                <c:pt idx="75">
                  <c:v>191434</c:v>
                </c:pt>
                <c:pt idx="76">
                  <c:v>191700</c:v>
                </c:pt>
                <c:pt idx="77">
                  <c:v>191698</c:v>
                </c:pt>
                <c:pt idx="78">
                  <c:v>191903</c:v>
                </c:pt>
                <c:pt idx="79">
                  <c:v>192221</c:v>
                </c:pt>
                <c:pt idx="80">
                  <c:v>192258</c:v>
                </c:pt>
                <c:pt idx="81">
                  <c:v>192318</c:v>
                </c:pt>
                <c:pt idx="82">
                  <c:v>192466</c:v>
                </c:pt>
                <c:pt idx="83">
                  <c:v>192708</c:v>
                </c:pt>
                <c:pt idx="84">
                  <c:v>192959</c:v>
                </c:pt>
                <c:pt idx="85">
                  <c:v>193048</c:v>
                </c:pt>
                <c:pt idx="86">
                  <c:v>193329</c:v>
                </c:pt>
                <c:pt idx="87">
                  <c:v>193414</c:v>
                </c:pt>
                <c:pt idx="88">
                  <c:v>193569</c:v>
                </c:pt>
                <c:pt idx="89">
                  <c:v>193614</c:v>
                </c:pt>
                <c:pt idx="90">
                  <c:v>193668</c:v>
                </c:pt>
                <c:pt idx="91">
                  <c:v>193635</c:v>
                </c:pt>
                <c:pt idx="92">
                  <c:v>193620</c:v>
                </c:pt>
                <c:pt idx="93">
                  <c:v>193605</c:v>
                </c:pt>
                <c:pt idx="94">
                  <c:v>193847</c:v>
                </c:pt>
                <c:pt idx="95">
                  <c:v>194114</c:v>
                </c:pt>
                <c:pt idx="96">
                  <c:v>194388</c:v>
                </c:pt>
                <c:pt idx="97">
                  <c:v>194462</c:v>
                </c:pt>
                <c:pt idx="98">
                  <c:v>194944</c:v>
                </c:pt>
                <c:pt idx="99">
                  <c:v>195323</c:v>
                </c:pt>
                <c:pt idx="100">
                  <c:v>195872</c:v>
                </c:pt>
                <c:pt idx="101">
                  <c:v>196311</c:v>
                </c:pt>
                <c:pt idx="102">
                  <c:v>196636</c:v>
                </c:pt>
                <c:pt idx="103">
                  <c:v>196827</c:v>
                </c:pt>
                <c:pt idx="104">
                  <c:v>197147</c:v>
                </c:pt>
                <c:pt idx="105">
                  <c:v>197408</c:v>
                </c:pt>
                <c:pt idx="106">
                  <c:v>197708</c:v>
                </c:pt>
                <c:pt idx="107">
                  <c:v>197988</c:v>
                </c:pt>
                <c:pt idx="108">
                  <c:v>198181</c:v>
                </c:pt>
                <c:pt idx="109">
                  <c:v>198448</c:v>
                </c:pt>
                <c:pt idx="110">
                  <c:v>198800</c:v>
                </c:pt>
                <c:pt idx="111">
                  <c:v>199229</c:v>
                </c:pt>
                <c:pt idx="112">
                  <c:v>199649</c:v>
                </c:pt>
                <c:pt idx="113">
                  <c:v>200171</c:v>
                </c:pt>
                <c:pt idx="114">
                  <c:v>200405</c:v>
                </c:pt>
                <c:pt idx="115">
                  <c:v>200671</c:v>
                </c:pt>
                <c:pt idx="116">
                  <c:v>200833</c:v>
                </c:pt>
                <c:pt idx="117">
                  <c:v>201179</c:v>
                </c:pt>
                <c:pt idx="118">
                  <c:v>201452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Sheet1!$J$2:$J$120</c:f>
              <c:numCache>
                <c:formatCode>_(* #,##0_);_(* \(#,##0\);_(* "-"??_);_(@_)</c:formatCode>
                <c:ptCount val="119"/>
                <c:pt idx="0">
                  <c:v>41766</c:v>
                </c:pt>
                <c:pt idx="1">
                  <c:v>41754</c:v>
                </c:pt>
                <c:pt idx="2">
                  <c:v>41809</c:v>
                </c:pt>
                <c:pt idx="3">
                  <c:v>41819</c:v>
                </c:pt>
                <c:pt idx="4">
                  <c:v>41881</c:v>
                </c:pt>
                <c:pt idx="5">
                  <c:v>41912</c:v>
                </c:pt>
                <c:pt idx="6">
                  <c:v>41945</c:v>
                </c:pt>
                <c:pt idx="7">
                  <c:v>41957</c:v>
                </c:pt>
                <c:pt idx="8">
                  <c:v>41985</c:v>
                </c:pt>
                <c:pt idx="9">
                  <c:v>41964</c:v>
                </c:pt>
                <c:pt idx="10">
                  <c:v>41918</c:v>
                </c:pt>
                <c:pt idx="11">
                  <c:v>41911</c:v>
                </c:pt>
                <c:pt idx="12">
                  <c:v>41870</c:v>
                </c:pt>
                <c:pt idx="13">
                  <c:v>41872</c:v>
                </c:pt>
                <c:pt idx="14">
                  <c:v>41915</c:v>
                </c:pt>
                <c:pt idx="15">
                  <c:v>42007</c:v>
                </c:pt>
                <c:pt idx="16">
                  <c:v>42011</c:v>
                </c:pt>
                <c:pt idx="17">
                  <c:v>42076</c:v>
                </c:pt>
                <c:pt idx="18">
                  <c:v>42101</c:v>
                </c:pt>
                <c:pt idx="19">
                  <c:v>42162</c:v>
                </c:pt>
                <c:pt idx="20">
                  <c:v>42185</c:v>
                </c:pt>
                <c:pt idx="21">
                  <c:v>42266</c:v>
                </c:pt>
                <c:pt idx="22">
                  <c:v>42308</c:v>
                </c:pt>
                <c:pt idx="23">
                  <c:v>42359</c:v>
                </c:pt>
                <c:pt idx="24">
                  <c:v>42375</c:v>
                </c:pt>
                <c:pt idx="25">
                  <c:v>42474</c:v>
                </c:pt>
                <c:pt idx="26">
                  <c:v>42554</c:v>
                </c:pt>
                <c:pt idx="27">
                  <c:v>42687</c:v>
                </c:pt>
                <c:pt idx="28">
                  <c:v>42798</c:v>
                </c:pt>
                <c:pt idx="29">
                  <c:v>42899</c:v>
                </c:pt>
                <c:pt idx="30">
                  <c:v>43000</c:v>
                </c:pt>
                <c:pt idx="31">
                  <c:v>43049</c:v>
                </c:pt>
                <c:pt idx="32">
                  <c:v>43099</c:v>
                </c:pt>
                <c:pt idx="33">
                  <c:v>43166</c:v>
                </c:pt>
                <c:pt idx="34">
                  <c:v>43226</c:v>
                </c:pt>
                <c:pt idx="35">
                  <c:v>43246</c:v>
                </c:pt>
                <c:pt idx="36">
                  <c:v>43257</c:v>
                </c:pt>
                <c:pt idx="37">
                  <c:v>43378</c:v>
                </c:pt>
                <c:pt idx="38">
                  <c:v>43476</c:v>
                </c:pt>
                <c:pt idx="39">
                  <c:v>43645</c:v>
                </c:pt>
                <c:pt idx="40">
                  <c:v>43825</c:v>
                </c:pt>
                <c:pt idx="41">
                  <c:v>44021</c:v>
                </c:pt>
                <c:pt idx="42">
                  <c:v>44166</c:v>
                </c:pt>
                <c:pt idx="43">
                  <c:v>44424</c:v>
                </c:pt>
                <c:pt idx="44">
                  <c:v>44570</c:v>
                </c:pt>
                <c:pt idx="45">
                  <c:v>44664</c:v>
                </c:pt>
                <c:pt idx="46">
                  <c:v>44837</c:v>
                </c:pt>
                <c:pt idx="47">
                  <c:v>45004</c:v>
                </c:pt>
                <c:pt idx="48">
                  <c:v>45041</c:v>
                </c:pt>
                <c:pt idx="49">
                  <c:v>45185</c:v>
                </c:pt>
                <c:pt idx="50">
                  <c:v>45294</c:v>
                </c:pt>
                <c:pt idx="51">
                  <c:v>45471</c:v>
                </c:pt>
                <c:pt idx="52">
                  <c:v>45578</c:v>
                </c:pt>
                <c:pt idx="53">
                  <c:v>45705</c:v>
                </c:pt>
                <c:pt idx="54">
                  <c:v>45781</c:v>
                </c:pt>
                <c:pt idx="55">
                  <c:v>45960</c:v>
                </c:pt>
                <c:pt idx="56">
                  <c:v>46062</c:v>
                </c:pt>
                <c:pt idx="57">
                  <c:v>46207</c:v>
                </c:pt>
                <c:pt idx="58">
                  <c:v>46399</c:v>
                </c:pt>
                <c:pt idx="59">
                  <c:v>46461</c:v>
                </c:pt>
                <c:pt idx="60">
                  <c:v>46512</c:v>
                </c:pt>
                <c:pt idx="61">
                  <c:v>46608</c:v>
                </c:pt>
                <c:pt idx="62">
                  <c:v>46740</c:v>
                </c:pt>
                <c:pt idx="63">
                  <c:v>46862</c:v>
                </c:pt>
                <c:pt idx="64">
                  <c:v>54489</c:v>
                </c:pt>
                <c:pt idx="65">
                  <c:v>65207</c:v>
                </c:pt>
                <c:pt idx="66">
                  <c:v>65238</c:v>
                </c:pt>
                <c:pt idx="67">
                  <c:v>65445</c:v>
                </c:pt>
                <c:pt idx="68">
                  <c:v>65895</c:v>
                </c:pt>
                <c:pt idx="69">
                  <c:v>66419</c:v>
                </c:pt>
                <c:pt idx="70">
                  <c:v>66610</c:v>
                </c:pt>
                <c:pt idx="71">
                  <c:v>66805</c:v>
                </c:pt>
                <c:pt idx="72">
                  <c:v>66854</c:v>
                </c:pt>
                <c:pt idx="73">
                  <c:v>66982</c:v>
                </c:pt>
                <c:pt idx="74">
                  <c:v>67119</c:v>
                </c:pt>
                <c:pt idx="75">
                  <c:v>67228</c:v>
                </c:pt>
                <c:pt idx="76">
                  <c:v>67447</c:v>
                </c:pt>
                <c:pt idx="77">
                  <c:v>67607</c:v>
                </c:pt>
                <c:pt idx="78">
                  <c:v>67778</c:v>
                </c:pt>
                <c:pt idx="79">
                  <c:v>67929</c:v>
                </c:pt>
                <c:pt idx="80">
                  <c:v>67945</c:v>
                </c:pt>
                <c:pt idx="81">
                  <c:v>68033</c:v>
                </c:pt>
                <c:pt idx="82">
                  <c:v>68089</c:v>
                </c:pt>
                <c:pt idx="83">
                  <c:v>68163</c:v>
                </c:pt>
                <c:pt idx="84">
                  <c:v>68162</c:v>
                </c:pt>
                <c:pt idx="85">
                  <c:v>68193</c:v>
                </c:pt>
                <c:pt idx="86">
                  <c:v>68245</c:v>
                </c:pt>
                <c:pt idx="87">
                  <c:v>68261</c:v>
                </c:pt>
                <c:pt idx="88">
                  <c:v>68351</c:v>
                </c:pt>
                <c:pt idx="89">
                  <c:v>68375</c:v>
                </c:pt>
                <c:pt idx="90">
                  <c:v>68382</c:v>
                </c:pt>
                <c:pt idx="91">
                  <c:v>68452</c:v>
                </c:pt>
                <c:pt idx="92">
                  <c:v>68534</c:v>
                </c:pt>
                <c:pt idx="93">
                  <c:v>68464</c:v>
                </c:pt>
                <c:pt idx="94">
                  <c:v>68535</c:v>
                </c:pt>
                <c:pt idx="95">
                  <c:v>68601</c:v>
                </c:pt>
                <c:pt idx="96">
                  <c:v>68572</c:v>
                </c:pt>
                <c:pt idx="97">
                  <c:v>68636</c:v>
                </c:pt>
                <c:pt idx="98">
                  <c:v>68686</c:v>
                </c:pt>
                <c:pt idx="99">
                  <c:v>68713</c:v>
                </c:pt>
                <c:pt idx="100">
                  <c:v>68868</c:v>
                </c:pt>
                <c:pt idx="101">
                  <c:v>68971</c:v>
                </c:pt>
                <c:pt idx="102">
                  <c:v>69074</c:v>
                </c:pt>
                <c:pt idx="103">
                  <c:v>69207</c:v>
                </c:pt>
                <c:pt idx="104">
                  <c:v>69275</c:v>
                </c:pt>
                <c:pt idx="105">
                  <c:v>69314</c:v>
                </c:pt>
                <c:pt idx="106">
                  <c:v>69419</c:v>
                </c:pt>
                <c:pt idx="107">
                  <c:v>69550</c:v>
                </c:pt>
                <c:pt idx="108">
                  <c:v>69762</c:v>
                </c:pt>
                <c:pt idx="109">
                  <c:v>69749</c:v>
                </c:pt>
                <c:pt idx="110">
                  <c:v>69895</c:v>
                </c:pt>
                <c:pt idx="111">
                  <c:v>70038</c:v>
                </c:pt>
                <c:pt idx="112">
                  <c:v>70201</c:v>
                </c:pt>
                <c:pt idx="113">
                  <c:v>70403</c:v>
                </c:pt>
                <c:pt idx="114">
                  <c:v>70539</c:v>
                </c:pt>
                <c:pt idx="115">
                  <c:v>70708</c:v>
                </c:pt>
                <c:pt idx="116">
                  <c:v>70891</c:v>
                </c:pt>
                <c:pt idx="117">
                  <c:v>71066</c:v>
                </c:pt>
                <c:pt idx="118">
                  <c:v>71179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485592"/>
        <c:axId val="432518008"/>
      </c:lineChart>
      <c:dateAx>
        <c:axId val="462485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518008"/>
        <c:crosses val="autoZero"/>
        <c:auto val="1"/>
        <c:lblOffset val="100"/>
        <c:baseTimeUnit val="months"/>
      </c:dateAx>
      <c:valAx>
        <c:axId val="43251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Premise Count</a:t>
                </a:r>
              </a:p>
            </c:rich>
          </c:tx>
          <c:layout>
            <c:manualLayout>
              <c:xMode val="edge"/>
              <c:yMode val="edge"/>
              <c:x val="2.0036429872495445E-2"/>
              <c:y val="0.38504749542500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48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8/14/2020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Residential with PV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3.3333333333333333E-2"/>
                  <c:y val="8.953772661842276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Sheet1!$B$71:$Y$71</c:f>
              <c:numCache>
                <c:formatCode>0.0</c:formatCode>
                <c:ptCount val="24"/>
                <c:pt idx="0">
                  <c:v>2.9941826360286292</c:v>
                </c:pt>
                <c:pt idx="1">
                  <c:v>2.6935298721005898</c:v>
                </c:pt>
                <c:pt idx="2">
                  <c:v>2.4703118144374683</c:v>
                </c:pt>
                <c:pt idx="3">
                  <c:v>2.2983055278560598</c:v>
                </c:pt>
                <c:pt idx="4">
                  <c:v>2.1520643399089456</c:v>
                </c:pt>
                <c:pt idx="5">
                  <c:v>2.0565155213526909</c:v>
                </c:pt>
                <c:pt idx="6">
                  <c:v>1.9852970951658335</c:v>
                </c:pt>
                <c:pt idx="7">
                  <c:v>1.76098614784305</c:v>
                </c:pt>
                <c:pt idx="8">
                  <c:v>1.3746790375027134</c:v>
                </c:pt>
                <c:pt idx="9">
                  <c:v>1.1334992629525298</c:v>
                </c:pt>
                <c:pt idx="10">
                  <c:v>1.0157004769130811</c:v>
                </c:pt>
                <c:pt idx="11">
                  <c:v>1.0240885324084228</c:v>
                </c:pt>
                <c:pt idx="12">
                  <c:v>1.0743418599609886</c:v>
                </c:pt>
                <c:pt idx="13">
                  <c:v>1.1351599826577203</c:v>
                </c:pt>
                <c:pt idx="14">
                  <c:v>1.300585063949709</c:v>
                </c:pt>
                <c:pt idx="15">
                  <c:v>1.6109413180142926</c:v>
                </c:pt>
                <c:pt idx="16">
                  <c:v>2.1438863646217099</c:v>
                </c:pt>
                <c:pt idx="17">
                  <c:v>2.9590334923043566</c:v>
                </c:pt>
                <c:pt idx="18">
                  <c:v>3.8669228051159785</c:v>
                </c:pt>
                <c:pt idx="19">
                  <c:v>4.4444091480598464</c:v>
                </c:pt>
                <c:pt idx="20">
                  <c:v>4.4532467591589029</c:v>
                </c:pt>
                <c:pt idx="21">
                  <c:v>4.1870316713635241</c:v>
                </c:pt>
                <c:pt idx="22">
                  <c:v>3.8375406460004302</c:v>
                </c:pt>
                <c:pt idx="23">
                  <c:v>3.4472091697377003</c:v>
                </c:pt>
              </c:numCache>
            </c:numRef>
          </c:val>
          <c:smooth val="0"/>
        </c:ser>
        <c:ser>
          <c:idx val="1"/>
          <c:order val="1"/>
          <c:tx>
            <c:v>Residential w/o PV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4.1666666666666664E-2"/>
                  <c:y val="-5.839416953375397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Sheet1!$B$75:$Y$75</c:f>
              <c:numCache>
                <c:formatCode>0.0</c:formatCode>
                <c:ptCount val="24"/>
                <c:pt idx="0">
                  <c:v>2.5546062807540744</c:v>
                </c:pt>
                <c:pt idx="1">
                  <c:v>2.3120068083076895</c:v>
                </c:pt>
                <c:pt idx="2">
                  <c:v>2.1166506030844081</c:v>
                </c:pt>
                <c:pt idx="3">
                  <c:v>1.9670033284038937</c:v>
                </c:pt>
                <c:pt idx="4">
                  <c:v>1.8450573300937945</c:v>
                </c:pt>
                <c:pt idx="5">
                  <c:v>1.7714880278255791</c:v>
                </c:pt>
                <c:pt idx="6">
                  <c:v>1.7158710996456819</c:v>
                </c:pt>
                <c:pt idx="7">
                  <c:v>1.682987232634497</c:v>
                </c:pt>
                <c:pt idx="8">
                  <c:v>1.8041501817549979</c:v>
                </c:pt>
                <c:pt idx="9">
                  <c:v>2.07969002558522</c:v>
                </c:pt>
                <c:pt idx="10">
                  <c:v>2.4253077262814782</c:v>
                </c:pt>
                <c:pt idx="11">
                  <c:v>2.8112040093906492</c:v>
                </c:pt>
                <c:pt idx="12">
                  <c:v>3.1796211755439265</c:v>
                </c:pt>
                <c:pt idx="13">
                  <c:v>3.4783509135131405</c:v>
                </c:pt>
                <c:pt idx="14">
                  <c:v>3.7015566618065319</c:v>
                </c:pt>
                <c:pt idx="15">
                  <c:v>3.8438287430437041</c:v>
                </c:pt>
                <c:pt idx="16">
                  <c:v>3.9578081507459695</c:v>
                </c:pt>
                <c:pt idx="17">
                  <c:v>4.0214859662715048</c:v>
                </c:pt>
                <c:pt idx="18">
                  <c:v>3.9766870831796424</c:v>
                </c:pt>
                <c:pt idx="19">
                  <c:v>3.7848968100788589</c:v>
                </c:pt>
                <c:pt idx="20">
                  <c:v>3.5966950839119076</c:v>
                </c:pt>
                <c:pt idx="21">
                  <c:v>3.4168235620730982</c:v>
                </c:pt>
                <c:pt idx="22">
                  <c:v>3.1550680290603932</c:v>
                </c:pt>
                <c:pt idx="23">
                  <c:v>2.8740558373945966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732392"/>
        <c:axId val="547732784"/>
      </c:lineChart>
      <c:catAx>
        <c:axId val="547732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2784"/>
        <c:crosses val="autoZero"/>
        <c:auto val="1"/>
        <c:lblAlgn val="ctr"/>
        <c:lblOffset val="100"/>
        <c:noMultiLvlLbl val="0"/>
      </c:catAx>
      <c:valAx>
        <c:axId val="54773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7/13/2020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Residential with PV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1.9444444444444445E-2"/>
                  <c:y val="0.107181136120042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Sheet1!$B$59:$Y$59</c:f>
              <c:numCache>
                <c:formatCode>0.0</c:formatCode>
                <c:ptCount val="24"/>
                <c:pt idx="0">
                  <c:v>3.0450187734103391</c:v>
                </c:pt>
                <c:pt idx="1">
                  <c:v>2.7253633286700643</c:v>
                </c:pt>
                <c:pt idx="2">
                  <c:v>2.4901363103028098</c:v>
                </c:pt>
                <c:pt idx="3">
                  <c:v>2.3148214946522843</c:v>
                </c:pt>
                <c:pt idx="4">
                  <c:v>2.1909681393564675</c:v>
                </c:pt>
                <c:pt idx="5">
                  <c:v>2.0879039893496887</c:v>
                </c:pt>
                <c:pt idx="6">
                  <c:v>1.9990759962092146</c:v>
                </c:pt>
                <c:pt idx="7">
                  <c:v>1.6896493298434068</c:v>
                </c:pt>
                <c:pt idx="8">
                  <c:v>1.3785756126178976</c:v>
                </c:pt>
                <c:pt idx="9">
                  <c:v>1.1611130917460251</c:v>
                </c:pt>
                <c:pt idx="10">
                  <c:v>1.0361482241978517</c:v>
                </c:pt>
                <c:pt idx="11">
                  <c:v>0.99523954149556881</c:v>
                </c:pt>
                <c:pt idx="12">
                  <c:v>1.0453170495058592</c:v>
                </c:pt>
                <c:pt idx="13">
                  <c:v>1.1462767272891528</c:v>
                </c:pt>
                <c:pt idx="14">
                  <c:v>1.3413316485401006</c:v>
                </c:pt>
                <c:pt idx="15">
                  <c:v>1.7372173157633448</c:v>
                </c:pt>
                <c:pt idx="16">
                  <c:v>2.2433409901168746</c:v>
                </c:pt>
                <c:pt idx="17">
                  <c:v>2.9340509950810016</c:v>
                </c:pt>
                <c:pt idx="18">
                  <c:v>3.7714907938083693</c:v>
                </c:pt>
                <c:pt idx="19">
                  <c:v>4.3612693713615176</c:v>
                </c:pt>
                <c:pt idx="20">
                  <c:v>4.5007365855859911</c:v>
                </c:pt>
                <c:pt idx="21">
                  <c:v>4.3101574980820496</c:v>
                </c:pt>
                <c:pt idx="22">
                  <c:v>3.934401936007943</c:v>
                </c:pt>
                <c:pt idx="23">
                  <c:v>3.4920318832077171</c:v>
                </c:pt>
              </c:numCache>
            </c:numRef>
          </c:val>
          <c:smooth val="0"/>
        </c:ser>
        <c:ser>
          <c:idx val="1"/>
          <c:order val="1"/>
          <c:tx>
            <c:v>Residential w/o PV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0.05"/>
                  <c:y val="-7.28831725616291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Sheet1!$B$63:$Y$63</c:f>
              <c:numCache>
                <c:formatCode>0.0</c:formatCode>
                <c:ptCount val="24"/>
                <c:pt idx="0">
                  <c:v>2.5827557353084583</c:v>
                </c:pt>
                <c:pt idx="1">
                  <c:v>2.324241443923913</c:v>
                </c:pt>
                <c:pt idx="2">
                  <c:v>2.1297772868140523</c:v>
                </c:pt>
                <c:pt idx="3">
                  <c:v>1.98868559822006</c:v>
                </c:pt>
                <c:pt idx="4">
                  <c:v>1.8870071320308017</c:v>
                </c:pt>
                <c:pt idx="5">
                  <c:v>1.811234863428101</c:v>
                </c:pt>
                <c:pt idx="6">
                  <c:v>1.7316319295581251</c:v>
                </c:pt>
                <c:pt idx="7">
                  <c:v>1.7120382126013294</c:v>
                </c:pt>
                <c:pt idx="8">
                  <c:v>1.8415530674031646</c:v>
                </c:pt>
                <c:pt idx="9">
                  <c:v>2.1213075117810853</c:v>
                </c:pt>
                <c:pt idx="10">
                  <c:v>2.4966302171475805</c:v>
                </c:pt>
                <c:pt idx="11">
                  <c:v>2.9128415708779274</c:v>
                </c:pt>
                <c:pt idx="12">
                  <c:v>3.3117360061502983</c:v>
                </c:pt>
                <c:pt idx="13">
                  <c:v>3.6154334375551902</c:v>
                </c:pt>
                <c:pt idx="14">
                  <c:v>3.7996783353114725</c:v>
                </c:pt>
                <c:pt idx="15">
                  <c:v>3.9154640433564367</c:v>
                </c:pt>
                <c:pt idx="16">
                  <c:v>4.0090617567783395</c:v>
                </c:pt>
                <c:pt idx="17">
                  <c:v>4.0876152304349098</c:v>
                </c:pt>
                <c:pt idx="18">
                  <c:v>4.0812789214165717</c:v>
                </c:pt>
                <c:pt idx="19">
                  <c:v>3.9234911612002108</c:v>
                </c:pt>
                <c:pt idx="20">
                  <c:v>3.6902036271673904</c:v>
                </c:pt>
                <c:pt idx="21">
                  <c:v>3.5337113193651453</c:v>
                </c:pt>
                <c:pt idx="22">
                  <c:v>3.2518071163023401</c:v>
                </c:pt>
                <c:pt idx="23">
                  <c:v>2.9205217431096218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735136"/>
        <c:axId val="547729256"/>
      </c:lineChart>
      <c:catAx>
        <c:axId val="547735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29256"/>
        <c:crosses val="autoZero"/>
        <c:auto val="1"/>
        <c:lblAlgn val="ctr"/>
        <c:lblOffset val="100"/>
        <c:noMultiLvlLbl val="0"/>
      </c:catAx>
      <c:valAx>
        <c:axId val="54772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Rooftop PV Forecast (MW) </a:t>
            </a:r>
            <a:br>
              <a:rPr lang="en-US"/>
            </a:br>
            <a:r>
              <a:rPr lang="en-US"/>
              <a:t>at</a:t>
            </a:r>
            <a:r>
              <a:rPr lang="en-US" baseline="0"/>
              <a:t> Time of Summer Peak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Sheet1!$E$33</c:f>
              <c:strCache>
                <c:ptCount val="1"/>
                <c:pt idx="0">
                  <c:v>Rooftop PV Forecast (MW)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Sheet1!$A$34:$A$43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Sheet1!$E$34:$E$43</c:f>
              <c:numCache>
                <c:formatCode>0</c:formatCode>
                <c:ptCount val="10"/>
                <c:pt idx="0">
                  <c:v>100</c:v>
                </c:pt>
                <c:pt idx="1">
                  <c:v>190</c:v>
                </c:pt>
                <c:pt idx="2">
                  <c:v>280</c:v>
                </c:pt>
                <c:pt idx="3">
                  <c:v>359.37505853503808</c:v>
                </c:pt>
                <c:pt idx="4">
                  <c:v>425.96554078267286</c:v>
                </c:pt>
                <c:pt idx="5">
                  <c:v>483.92690966508496</c:v>
                </c:pt>
                <c:pt idx="6">
                  <c:v>540.03776595064812</c:v>
                </c:pt>
                <c:pt idx="7">
                  <c:v>579.85660626871652</c:v>
                </c:pt>
                <c:pt idx="8">
                  <c:v>613.36903119340286</c:v>
                </c:pt>
                <c:pt idx="9">
                  <c:v>641.51964236157016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730432"/>
        <c:axId val="547731608"/>
      </c:lineChart>
      <c:catAx>
        <c:axId val="547730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1608"/>
        <c:crosses val="autoZero"/>
        <c:auto val="1"/>
        <c:lblAlgn val="ctr"/>
        <c:lblOffset val="100"/>
        <c:noMultiLvlLbl val="0"/>
      </c:catAx>
      <c:valAx>
        <c:axId val="54773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Coast'!$D$11:$D$30</c:f>
              <c:numCache>
                <c:formatCode>#,##0</c:formatCode>
                <c:ptCount val="20"/>
                <c:pt idx="0">
                  <c:v>19321.008365491973</c:v>
                </c:pt>
                <c:pt idx="1">
                  <c:v>18410.637879568469</c:v>
                </c:pt>
                <c:pt idx="2">
                  <c:v>18770.166858114047</c:v>
                </c:pt>
                <c:pt idx="3">
                  <c:v>18578.072208099271</c:v>
                </c:pt>
                <c:pt idx="4">
                  <c:v>19928.724765915242</c:v>
                </c:pt>
                <c:pt idx="5">
                  <c:v>19826.18161143217</c:v>
                </c:pt>
                <c:pt idx="6">
                  <c:v>20100.758612000001</c:v>
                </c:pt>
                <c:pt idx="7">
                  <c:v>20269.849015</c:v>
                </c:pt>
                <c:pt idx="8">
                  <c:v>21256.11519</c:v>
                </c:pt>
                <c:pt idx="9">
                  <c:v>20904.859075</c:v>
                </c:pt>
              </c:numCache>
            </c:numRef>
          </c:val>
          <c:smooth val="0"/>
        </c:ser>
        <c:ser>
          <c:idx val="1"/>
          <c:order val="1"/>
          <c:tx>
            <c:v>Forecast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Coast'!$B$11:$B$30</c:f>
              <c:numCache>
                <c:formatCode>General</c:formatCode>
                <c:ptCount val="20"/>
                <c:pt idx="10" formatCode="#,##0">
                  <c:v>21645.002973799998</c:v>
                </c:pt>
                <c:pt idx="11" formatCode="#,##0">
                  <c:v>21938.058930333329</c:v>
                </c:pt>
                <c:pt idx="12" formatCode="#,##0">
                  <c:v>22229.759242866658</c:v>
                </c:pt>
                <c:pt idx="13" formatCode="#,##0">
                  <c:v>22446.968644866669</c:v>
                </c:pt>
                <c:pt idx="14" formatCode="#,##0">
                  <c:v>22634.796082600002</c:v>
                </c:pt>
                <c:pt idx="15" formatCode="#,##0">
                  <c:v>22829.808925599998</c:v>
                </c:pt>
                <c:pt idx="16" formatCode="#,##0">
                  <c:v>23020.022943</c:v>
                </c:pt>
                <c:pt idx="17" formatCode="#,##0">
                  <c:v>23208.233921333333</c:v>
                </c:pt>
                <c:pt idx="18" formatCode="#,##0">
                  <c:v>23397.764815066661</c:v>
                </c:pt>
                <c:pt idx="19" formatCode="#,##0">
                  <c:v>23585.671411933326</c:v>
                </c:pt>
              </c:numCache>
            </c:numRef>
          </c:val>
          <c:smooth val="0"/>
        </c:ser>
        <c:ser>
          <c:idx val="2"/>
          <c:order val="2"/>
          <c:tx>
            <c:v>90th Percentile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Coast'!$C$11:$C$30</c:f>
              <c:numCache>
                <c:formatCode>General</c:formatCode>
                <c:ptCount val="20"/>
                <c:pt idx="10" formatCode="#,##0">
                  <c:v>22523.5179388</c:v>
                </c:pt>
                <c:pt idx="11" formatCode="#,##0">
                  <c:v>22815.6269388</c:v>
                </c:pt>
                <c:pt idx="12" formatCode="#,##0">
                  <c:v>23108.227987400001</c:v>
                </c:pt>
                <c:pt idx="13" formatCode="#,##0">
                  <c:v>23326.642783000003</c:v>
                </c:pt>
                <c:pt idx="14" formatCode="#,##0">
                  <c:v>23514.690103200002</c:v>
                </c:pt>
                <c:pt idx="15" formatCode="#,##0">
                  <c:v>23709.675938</c:v>
                </c:pt>
                <c:pt idx="16" formatCode="#,##0">
                  <c:v>23899.978384800001</c:v>
                </c:pt>
                <c:pt idx="17" formatCode="#,##0">
                  <c:v>24088.205310199999</c:v>
                </c:pt>
                <c:pt idx="18" formatCode="#,##0">
                  <c:v>24277.718722400001</c:v>
                </c:pt>
                <c:pt idx="19" formatCode="#,##0">
                  <c:v>24465.699406599997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733176"/>
        <c:axId val="547733568"/>
      </c:lineChart>
      <c:catAx>
        <c:axId val="547733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3568"/>
        <c:crosses val="autoZero"/>
        <c:auto val="1"/>
        <c:lblAlgn val="ctr"/>
        <c:lblOffset val="100"/>
        <c:tickLblSkip val="2"/>
        <c:noMultiLvlLbl val="0"/>
      </c:catAx>
      <c:valAx>
        <c:axId val="547733568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3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Coast'!$D$11:$D$30</c:f>
              <c:numCache>
                <c:formatCode>#,##0</c:formatCode>
                <c:ptCount val="20"/>
                <c:pt idx="0">
                  <c:v>2570.0318345299711</c:v>
                </c:pt>
                <c:pt idx="1">
                  <c:v>2420.8075582077799</c:v>
                </c:pt>
                <c:pt idx="2">
                  <c:v>2379.3415594792996</c:v>
                </c:pt>
                <c:pt idx="3">
                  <c:v>2324.9016427389292</c:v>
                </c:pt>
                <c:pt idx="4">
                  <c:v>2463.9556354713982</c:v>
                </c:pt>
                <c:pt idx="5">
                  <c:v>2493.828673143274</c:v>
                </c:pt>
                <c:pt idx="6">
                  <c:v>2415.8766959999998</c:v>
                </c:pt>
                <c:pt idx="7">
                  <c:v>2620.8390429999999</c:v>
                </c:pt>
                <c:pt idx="8">
                  <c:v>2554.0153789999999</c:v>
                </c:pt>
                <c:pt idx="9">
                  <c:v>2871.3337929999998</c:v>
                </c:pt>
              </c:numCache>
            </c:numRef>
          </c:val>
          <c:smooth val="0"/>
        </c:ser>
        <c:ser>
          <c:idx val="1"/>
          <c:order val="1"/>
          <c:tx>
            <c:v>Forecast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Coast'!$B$11:$B$30</c:f>
              <c:numCache>
                <c:formatCode>General</c:formatCode>
                <c:ptCount val="20"/>
                <c:pt idx="10" formatCode="#,##0">
                  <c:v>2811.1294957666669</c:v>
                </c:pt>
                <c:pt idx="11" formatCode="#,##0">
                  <c:v>2850.4576501733331</c:v>
                </c:pt>
                <c:pt idx="12" formatCode="#,##0">
                  <c:v>2895.0741372733332</c:v>
                </c:pt>
                <c:pt idx="13" formatCode="#,##0">
                  <c:v>2940.2024589466664</c:v>
                </c:pt>
                <c:pt idx="14" formatCode="#,##0">
                  <c:v>2983.7355595933327</c:v>
                </c:pt>
                <c:pt idx="15" formatCode="#,##0">
                  <c:v>3026.0158253333334</c:v>
                </c:pt>
                <c:pt idx="16" formatCode="#,##0">
                  <c:v>3066.4812903466673</c:v>
                </c:pt>
                <c:pt idx="17" formatCode="#,##0">
                  <c:v>3105.4974463866665</c:v>
                </c:pt>
                <c:pt idx="18" formatCode="#,##0">
                  <c:v>3143.668099533334</c:v>
                </c:pt>
                <c:pt idx="19" formatCode="#,##0">
                  <c:v>3180.8920669666672</c:v>
                </c:pt>
              </c:numCache>
            </c:numRef>
          </c:val>
          <c:smooth val="0"/>
        </c:ser>
        <c:ser>
          <c:idx val="2"/>
          <c:order val="2"/>
          <c:tx>
            <c:v>90th Percentile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Coast'!$C$11:$C$30</c:f>
              <c:numCache>
                <c:formatCode>General</c:formatCode>
                <c:ptCount val="20"/>
                <c:pt idx="10" formatCode="#,##0">
                  <c:v>2911.4085550199998</c:v>
                </c:pt>
                <c:pt idx="11" formatCode="#,##0">
                  <c:v>2950.8704761199997</c:v>
                </c:pt>
                <c:pt idx="12" formatCode="#,##0">
                  <c:v>2995.4869632200002</c:v>
                </c:pt>
                <c:pt idx="13" formatCode="#,##0">
                  <c:v>3040.5818432200003</c:v>
                </c:pt>
                <c:pt idx="14" formatCode="#,##0">
                  <c:v>3084.1483855200004</c:v>
                </c:pt>
                <c:pt idx="15" formatCode="#,##0">
                  <c:v>3126.3617679200001</c:v>
                </c:pt>
                <c:pt idx="16" formatCode="#,##0">
                  <c:v>3166.7269079199996</c:v>
                </c:pt>
                <c:pt idx="17" formatCode="#,##0">
                  <c:v>3205.74306398</c:v>
                </c:pt>
                <c:pt idx="18" formatCode="#,##0">
                  <c:v>3243.91371708</c:v>
                </c:pt>
                <c:pt idx="19" formatCode="#,##0">
                  <c:v>3281.0708011799998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186664"/>
        <c:axId val="549187840"/>
      </c:lineChart>
      <c:catAx>
        <c:axId val="549186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87840"/>
        <c:crosses val="autoZero"/>
        <c:auto val="1"/>
        <c:lblAlgn val="ctr"/>
        <c:lblOffset val="100"/>
        <c:tickLblSkip val="2"/>
        <c:noMultiLvlLbl val="0"/>
      </c:catAx>
      <c:valAx>
        <c:axId val="549187840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86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Coast'!$D$11:$D$30</c:f>
              <c:numCache>
                <c:formatCode>#,##0</c:formatCode>
                <c:ptCount val="20"/>
                <c:pt idx="0">
                  <c:v>2102.6526279904319</c:v>
                </c:pt>
                <c:pt idx="1">
                  <c:v>2172.2453709101078</c:v>
                </c:pt>
                <c:pt idx="2">
                  <c:v>2278.6711525877972</c:v>
                </c:pt>
                <c:pt idx="3">
                  <c:v>2688.003731065086</c:v>
                </c:pt>
                <c:pt idx="4">
                  <c:v>2811.8406802744494</c:v>
                </c:pt>
                <c:pt idx="5">
                  <c:v>2908.9704307301463</c:v>
                </c:pt>
                <c:pt idx="6">
                  <c:v>3164.1864310000001</c:v>
                </c:pt>
                <c:pt idx="7">
                  <c:v>3655.0144700000001</c:v>
                </c:pt>
                <c:pt idx="8">
                  <c:v>4307.552925</c:v>
                </c:pt>
                <c:pt idx="9">
                  <c:v>4438.8514969999997</c:v>
                </c:pt>
              </c:numCache>
            </c:numRef>
          </c:val>
          <c:smooth val="0"/>
        </c:ser>
        <c:ser>
          <c:idx val="1"/>
          <c:order val="1"/>
          <c:tx>
            <c:v>Forecast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Coast'!$B$11:$B$30</c:f>
              <c:numCache>
                <c:formatCode>General</c:formatCode>
                <c:ptCount val="20"/>
                <c:pt idx="10" formatCode="#,##0">
                  <c:v>4906.6779005199987</c:v>
                </c:pt>
                <c:pt idx="11" formatCode="#,##0">
                  <c:v>5076.1968020199993</c:v>
                </c:pt>
                <c:pt idx="12" formatCode="#,##0">
                  <c:v>5268.9138084133328</c:v>
                </c:pt>
                <c:pt idx="13" formatCode="#,##0">
                  <c:v>5445.1701763333322</c:v>
                </c:pt>
                <c:pt idx="14" formatCode="#,##0">
                  <c:v>5620.8736918933319</c:v>
                </c:pt>
                <c:pt idx="15" formatCode="#,##0">
                  <c:v>5786.238975686666</c:v>
                </c:pt>
                <c:pt idx="16" formatCode="#,##0">
                  <c:v>5961.2135474533334</c:v>
                </c:pt>
                <c:pt idx="17" formatCode="#,##0">
                  <c:v>6121.6579856200005</c:v>
                </c:pt>
                <c:pt idx="18" formatCode="#,##0">
                  <c:v>6278.1620105599986</c:v>
                </c:pt>
                <c:pt idx="19" formatCode="#,##0">
                  <c:v>6437.8852126866677</c:v>
                </c:pt>
              </c:numCache>
            </c:numRef>
          </c:val>
          <c:smooth val="0"/>
        </c:ser>
        <c:ser>
          <c:idx val="2"/>
          <c:order val="2"/>
          <c:tx>
            <c:v>90th Percentile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Coast'!$C$11:$C$30</c:f>
              <c:numCache>
                <c:formatCode>General</c:formatCode>
                <c:ptCount val="20"/>
                <c:pt idx="10" formatCode="#,##0">
                  <c:v>5418.4603570999998</c:v>
                </c:pt>
                <c:pt idx="11" formatCode="#,##0">
                  <c:v>5645.4777170999996</c:v>
                </c:pt>
                <c:pt idx="12" formatCode="#,##0">
                  <c:v>5883.8790706</c:v>
                </c:pt>
                <c:pt idx="13" formatCode="#,##0">
                  <c:v>6114.0631346</c:v>
                </c:pt>
                <c:pt idx="14" formatCode="#,##0">
                  <c:v>6349.6165337000002</c:v>
                </c:pt>
                <c:pt idx="15" formatCode="#,##0">
                  <c:v>6581.7334844999996</c:v>
                </c:pt>
                <c:pt idx="16" formatCode="#,##0">
                  <c:v>6817.8840805</c:v>
                </c:pt>
                <c:pt idx="17" formatCode="#,##0">
                  <c:v>7058.5790338999996</c:v>
                </c:pt>
                <c:pt idx="18" formatCode="#,##0">
                  <c:v>7300.0126018000001</c:v>
                </c:pt>
                <c:pt idx="19" formatCode="#,##0">
                  <c:v>7543.9873561000004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187056"/>
        <c:axId val="549188232"/>
      </c:lineChart>
      <c:catAx>
        <c:axId val="549187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88232"/>
        <c:crosses val="autoZero"/>
        <c:auto val="1"/>
        <c:lblAlgn val="ctr"/>
        <c:lblOffset val="100"/>
        <c:tickLblSkip val="2"/>
        <c:noMultiLvlLbl val="0"/>
      </c:catAx>
      <c:valAx>
        <c:axId val="549188232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87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Coast'!$D$11:$D$30</c:f>
              <c:numCache>
                <c:formatCode>#,##0</c:formatCode>
                <c:ptCount val="20"/>
                <c:pt idx="0">
                  <c:v>1563.7510510920133</c:v>
                </c:pt>
                <c:pt idx="1">
                  <c:v>1559.0796747465313</c:v>
                </c:pt>
                <c:pt idx="2">
                  <c:v>1483.4728248020551</c:v>
                </c:pt>
                <c:pt idx="3">
                  <c:v>1407.7907966468154</c:v>
                </c:pt>
                <c:pt idx="4">
                  <c:v>1451.5363738214501</c:v>
                </c:pt>
                <c:pt idx="5">
                  <c:v>1440.1835102348039</c:v>
                </c:pt>
                <c:pt idx="6">
                  <c:v>1393.5089230000001</c:v>
                </c:pt>
                <c:pt idx="7">
                  <c:v>1521.845309</c:v>
                </c:pt>
                <c:pt idx="8">
                  <c:v>1476.329919</c:v>
                </c:pt>
                <c:pt idx="9">
                  <c:v>1420.155352</c:v>
                </c:pt>
              </c:numCache>
            </c:numRef>
          </c:val>
          <c:smooth val="0"/>
        </c:ser>
        <c:ser>
          <c:idx val="1"/>
          <c:order val="1"/>
          <c:tx>
            <c:v>Forecast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Coast'!$B$11:$B$30</c:f>
              <c:numCache>
                <c:formatCode>General</c:formatCode>
                <c:ptCount val="20"/>
                <c:pt idx="10" formatCode="#,##0">
                  <c:v>1898.4366229599998</c:v>
                </c:pt>
                <c:pt idx="11" formatCode="#,##0">
                  <c:v>1899.7099521266666</c:v>
                </c:pt>
                <c:pt idx="12" formatCode="#,##0">
                  <c:v>1900.944508353333</c:v>
                </c:pt>
                <c:pt idx="13" formatCode="#,##0">
                  <c:v>1902.2566104733332</c:v>
                </c:pt>
                <c:pt idx="14" formatCode="#,##0">
                  <c:v>1903.671545173333</c:v>
                </c:pt>
                <c:pt idx="15" formatCode="#,##0">
                  <c:v>1905.1033376866667</c:v>
                </c:pt>
                <c:pt idx="16" formatCode="#,##0">
                  <c:v>1906.6126760866671</c:v>
                </c:pt>
                <c:pt idx="17" formatCode="#,##0">
                  <c:v>1908.2046177199998</c:v>
                </c:pt>
                <c:pt idx="18" formatCode="#,##0">
                  <c:v>1909.9297359866664</c:v>
                </c:pt>
                <c:pt idx="19" formatCode="#,##0">
                  <c:v>1911.6885698666667</c:v>
                </c:pt>
              </c:numCache>
            </c:numRef>
          </c:val>
          <c:smooth val="0"/>
        </c:ser>
        <c:ser>
          <c:idx val="2"/>
          <c:order val="2"/>
          <c:tx>
            <c:v>90th Percentile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Coast'!$C$11:$C$30</c:f>
              <c:numCache>
                <c:formatCode>General</c:formatCode>
                <c:ptCount val="20"/>
                <c:pt idx="10" formatCode="#,##0">
                  <c:v>1990.04910384</c:v>
                </c:pt>
                <c:pt idx="11" formatCode="#,##0">
                  <c:v>1991.31690458</c:v>
                </c:pt>
                <c:pt idx="12" formatCode="#,##0">
                  <c:v>1992.5493039600001</c:v>
                </c:pt>
                <c:pt idx="13" formatCode="#,##0">
                  <c:v>1993.8676781000001</c:v>
                </c:pt>
                <c:pt idx="14" formatCode="#,##0">
                  <c:v>1995.2770844000001</c:v>
                </c:pt>
                <c:pt idx="15" formatCode="#,##0">
                  <c:v>1996.70166268</c:v>
                </c:pt>
                <c:pt idx="16" formatCode="#,##0">
                  <c:v>1998.21221582</c:v>
                </c:pt>
                <c:pt idx="17" formatCode="#,##0">
                  <c:v>1999.8087436600001</c:v>
                </c:pt>
                <c:pt idx="18" formatCode="#,##0">
                  <c:v>2001.5266477999999</c:v>
                </c:pt>
                <c:pt idx="19" formatCode="#,##0">
                  <c:v>2003.2799532400002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185880"/>
        <c:axId val="549186272"/>
      </c:lineChart>
      <c:catAx>
        <c:axId val="549185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86272"/>
        <c:crosses val="autoZero"/>
        <c:auto val="1"/>
        <c:lblAlgn val="ctr"/>
        <c:lblOffset val="100"/>
        <c:tickLblSkip val="2"/>
        <c:noMultiLvlLbl val="0"/>
      </c:catAx>
      <c:valAx>
        <c:axId val="549186272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85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Coast'!$D$11:$D$30</c:f>
              <c:numCache>
                <c:formatCode>#,##0</c:formatCode>
                <c:ptCount val="20"/>
                <c:pt idx="0">
                  <c:v>25626.484525953867</c:v>
                </c:pt>
                <c:pt idx="1">
                  <c:v>24747.942667847514</c:v>
                </c:pt>
                <c:pt idx="2">
                  <c:v>24420.68966317462</c:v>
                </c:pt>
                <c:pt idx="3">
                  <c:v>23445.612439874218</c:v>
                </c:pt>
                <c:pt idx="4">
                  <c:v>24580.645865655169</c:v>
                </c:pt>
                <c:pt idx="5">
                  <c:v>25282.316484504168</c:v>
                </c:pt>
                <c:pt idx="6">
                  <c:v>24313.210093000002</c:v>
                </c:pt>
                <c:pt idx="7">
                  <c:v>26499.240955000001</c:v>
                </c:pt>
                <c:pt idx="8">
                  <c:v>25493.791364000001</c:v>
                </c:pt>
                <c:pt idx="9">
                  <c:v>25510.252316999999</c:v>
                </c:pt>
              </c:numCache>
            </c:numRef>
          </c:val>
          <c:smooth val="0"/>
        </c:ser>
        <c:ser>
          <c:idx val="1"/>
          <c:order val="1"/>
          <c:tx>
            <c:v>Forecast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Coast'!$B$11:$B$30</c:f>
              <c:numCache>
                <c:formatCode>General</c:formatCode>
                <c:ptCount val="20"/>
                <c:pt idx="10" formatCode="#,##0">
                  <c:v>26055.050796133331</c:v>
                </c:pt>
                <c:pt idx="11" formatCode="#,##0">
                  <c:v>26259.148308266667</c:v>
                </c:pt>
                <c:pt idx="12" formatCode="#,##0">
                  <c:v>26491.491857933335</c:v>
                </c:pt>
                <c:pt idx="13" formatCode="#,##0">
                  <c:v>26725.002997466661</c:v>
                </c:pt>
                <c:pt idx="14" formatCode="#,##0">
                  <c:v>26950.923079266668</c:v>
                </c:pt>
                <c:pt idx="15" formatCode="#,##0">
                  <c:v>27171.211863466662</c:v>
                </c:pt>
                <c:pt idx="16" formatCode="#,##0">
                  <c:v>27382.680003333331</c:v>
                </c:pt>
                <c:pt idx="17" formatCode="#,##0">
                  <c:v>27586.687965866669</c:v>
                </c:pt>
                <c:pt idx="18" formatCode="#,##0">
                  <c:v>27781.596302333335</c:v>
                </c:pt>
                <c:pt idx="19" formatCode="#,##0">
                  <c:v>27970.418704399995</c:v>
                </c:pt>
              </c:numCache>
            </c:numRef>
          </c:val>
          <c:smooth val="0"/>
        </c:ser>
        <c:ser>
          <c:idx val="2"/>
          <c:order val="2"/>
          <c:tx>
            <c:v>90th Percentile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Coast'!$C$11:$C$30</c:f>
              <c:numCache>
                <c:formatCode>General</c:formatCode>
                <c:ptCount val="20"/>
                <c:pt idx="10" formatCode="#,##0">
                  <c:v>27222.350038600001</c:v>
                </c:pt>
                <c:pt idx="11" formatCode="#,##0">
                  <c:v>27425.707043399998</c:v>
                </c:pt>
                <c:pt idx="12" formatCode="#,##0">
                  <c:v>27657.809497800001</c:v>
                </c:pt>
                <c:pt idx="13" formatCode="#,##0">
                  <c:v>27891.441185200001</c:v>
                </c:pt>
                <c:pt idx="14" formatCode="#,##0">
                  <c:v>28117.550698800002</c:v>
                </c:pt>
                <c:pt idx="15" formatCode="#,##0">
                  <c:v>28338.028915399998</c:v>
                </c:pt>
                <c:pt idx="16" formatCode="#,##0">
                  <c:v>28549.7037084</c:v>
                </c:pt>
                <c:pt idx="17" formatCode="#,##0">
                  <c:v>28754.0216502</c:v>
                </c:pt>
                <c:pt idx="18" formatCode="#,##0">
                  <c:v>28949.102198</c:v>
                </c:pt>
                <c:pt idx="19" formatCode="#,##0">
                  <c:v>29138.045147800003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189800"/>
        <c:axId val="549190584"/>
      </c:lineChart>
      <c:catAx>
        <c:axId val="549189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90584"/>
        <c:crosses val="autoZero"/>
        <c:auto val="1"/>
        <c:lblAlgn val="ctr"/>
        <c:lblOffset val="100"/>
        <c:tickLblSkip val="2"/>
        <c:noMultiLvlLbl val="0"/>
      </c:catAx>
      <c:valAx>
        <c:axId val="549190584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89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Coast'!$D$11:$D$30</c:f>
              <c:numCache>
                <c:formatCode>#,##0</c:formatCode>
                <c:ptCount val="20"/>
                <c:pt idx="0">
                  <c:v>5297.9871451161998</c:v>
                </c:pt>
                <c:pt idx="1">
                  <c:v>5240.6815708141039</c:v>
                </c:pt>
                <c:pt idx="2">
                  <c:v>5206.7332530031899</c:v>
                </c:pt>
                <c:pt idx="3">
                  <c:v>5352.2159167515374</c:v>
                </c:pt>
                <c:pt idx="4">
                  <c:v>5455.4527608027129</c:v>
                </c:pt>
                <c:pt idx="5">
                  <c:v>5786.8258632185607</c:v>
                </c:pt>
                <c:pt idx="6">
                  <c:v>5845.2836660000003</c:v>
                </c:pt>
                <c:pt idx="7">
                  <c:v>6176.106417</c:v>
                </c:pt>
                <c:pt idx="8">
                  <c:v>6039.7134589999996</c:v>
                </c:pt>
                <c:pt idx="9">
                  <c:v>5850.2162820000003</c:v>
                </c:pt>
              </c:numCache>
            </c:numRef>
          </c:val>
          <c:smooth val="0"/>
        </c:ser>
        <c:ser>
          <c:idx val="1"/>
          <c:order val="1"/>
          <c:tx>
            <c:v>Forecast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Coast'!$B$11:$B$30</c:f>
              <c:numCache>
                <c:formatCode>General</c:formatCode>
                <c:ptCount val="20"/>
                <c:pt idx="10" formatCode="#,##0">
                  <c:v>6033.4244010266666</c:v>
                </c:pt>
                <c:pt idx="11" formatCode="#,##0">
                  <c:v>6671.6559926399996</c:v>
                </c:pt>
                <c:pt idx="12" formatCode="#,##0">
                  <c:v>6994.382113513333</c:v>
                </c:pt>
                <c:pt idx="13" formatCode="#,##0">
                  <c:v>7207.6276784733345</c:v>
                </c:pt>
                <c:pt idx="14" formatCode="#,##0">
                  <c:v>7262.5986544800007</c:v>
                </c:pt>
                <c:pt idx="15" formatCode="#,##0">
                  <c:v>7320.1017489866663</c:v>
                </c:pt>
                <c:pt idx="16" formatCode="#,##0">
                  <c:v>7375.4900817600001</c:v>
                </c:pt>
                <c:pt idx="17" formatCode="#,##0">
                  <c:v>7430.36244154</c:v>
                </c:pt>
                <c:pt idx="18" formatCode="#,##0">
                  <c:v>7485.9654257866659</c:v>
                </c:pt>
                <c:pt idx="19" formatCode="#,##0">
                  <c:v>7541.1584833799998</c:v>
                </c:pt>
              </c:numCache>
            </c:numRef>
          </c:val>
          <c:smooth val="0"/>
        </c:ser>
        <c:ser>
          <c:idx val="2"/>
          <c:order val="2"/>
          <c:tx>
            <c:v>90th Percentile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Coast'!$C$11:$C$30</c:f>
              <c:numCache>
                <c:formatCode>General</c:formatCode>
                <c:ptCount val="20"/>
                <c:pt idx="10" formatCode="#,##0">
                  <c:v>6168.9758872000002</c:v>
                </c:pt>
                <c:pt idx="11" formatCode="#,##0">
                  <c:v>6806.6360728</c:v>
                </c:pt>
                <c:pt idx="12" formatCode="#,##0">
                  <c:v>7130.0708579399998</c:v>
                </c:pt>
                <c:pt idx="13" formatCode="#,##0">
                  <c:v>7344.5951331199994</c:v>
                </c:pt>
                <c:pt idx="14" formatCode="#,##0">
                  <c:v>7400.0694675600007</c:v>
                </c:pt>
                <c:pt idx="15" formatCode="#,##0">
                  <c:v>7457.5569309599996</c:v>
                </c:pt>
                <c:pt idx="16" formatCode="#,##0">
                  <c:v>7513.15327342</c:v>
                </c:pt>
                <c:pt idx="17" formatCode="#,##0">
                  <c:v>7567.9981207199999</c:v>
                </c:pt>
                <c:pt idx="18" formatCode="#,##0">
                  <c:v>7623.5571025600002</c:v>
                </c:pt>
                <c:pt idx="19" formatCode="#,##0">
                  <c:v>7678.8224182599997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192152"/>
        <c:axId val="544055296"/>
      </c:lineChart>
      <c:catAx>
        <c:axId val="549192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55296"/>
        <c:crosses val="autoZero"/>
        <c:auto val="1"/>
        <c:lblAlgn val="ctr"/>
        <c:lblOffset val="100"/>
        <c:tickLblSkip val="2"/>
        <c:noMultiLvlLbl val="0"/>
      </c:catAx>
      <c:valAx>
        <c:axId val="544055296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92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Coast'!$D$11:$D$30</c:f>
              <c:numCache>
                <c:formatCode>#,##0</c:formatCode>
                <c:ptCount val="20"/>
                <c:pt idx="0">
                  <c:v>11734.552495654303</c:v>
                </c:pt>
                <c:pt idx="1">
                  <c:v>11641.492943575373</c:v>
                </c:pt>
                <c:pt idx="2">
                  <c:v>11432.810233063547</c:v>
                </c:pt>
                <c:pt idx="3">
                  <c:v>11452.22573075396</c:v>
                </c:pt>
                <c:pt idx="4">
                  <c:v>12032.553182490556</c:v>
                </c:pt>
                <c:pt idx="5">
                  <c:v>12344.841642183599</c:v>
                </c:pt>
                <c:pt idx="6">
                  <c:v>11970.204105999999</c:v>
                </c:pt>
                <c:pt idx="7">
                  <c:v>12886.897121</c:v>
                </c:pt>
                <c:pt idx="8">
                  <c:v>12784.857878000001</c:v>
                </c:pt>
                <c:pt idx="9">
                  <c:v>13010.960660000001</c:v>
                </c:pt>
              </c:numCache>
            </c:numRef>
          </c:val>
          <c:smooth val="0"/>
        </c:ser>
        <c:ser>
          <c:idx val="1"/>
          <c:order val="1"/>
          <c:tx>
            <c:v>Forecast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Coast'!$B$11:$B$30</c:f>
              <c:numCache>
                <c:formatCode>General</c:formatCode>
                <c:ptCount val="20"/>
                <c:pt idx="10" formatCode="#,##0">
                  <c:v>12957.148907666668</c:v>
                </c:pt>
                <c:pt idx="11" formatCode="#,##0">
                  <c:v>13194.274692400002</c:v>
                </c:pt>
                <c:pt idx="12" formatCode="#,##0">
                  <c:v>13510.753756599997</c:v>
                </c:pt>
                <c:pt idx="13" formatCode="#,##0">
                  <c:v>13586.549070600002</c:v>
                </c:pt>
                <c:pt idx="14" formatCode="#,##0">
                  <c:v>13658.422827666665</c:v>
                </c:pt>
                <c:pt idx="15" formatCode="#,##0">
                  <c:v>13727.855615466666</c:v>
                </c:pt>
                <c:pt idx="16" formatCode="#,##0">
                  <c:v>13794.750003933335</c:v>
                </c:pt>
                <c:pt idx="17" formatCode="#,##0">
                  <c:v>13859.417421266666</c:v>
                </c:pt>
                <c:pt idx="18" formatCode="#,##0">
                  <c:v>13921.194995400001</c:v>
                </c:pt>
                <c:pt idx="19" formatCode="#,##0">
                  <c:v>13980.733419666669</c:v>
                </c:pt>
              </c:numCache>
            </c:numRef>
          </c:val>
          <c:smooth val="0"/>
        </c:ser>
        <c:ser>
          <c:idx val="2"/>
          <c:order val="2"/>
          <c:tx>
            <c:v>90th Percentile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Coast'!$C$11:$C$30</c:f>
              <c:numCache>
                <c:formatCode>General</c:formatCode>
                <c:ptCount val="20"/>
                <c:pt idx="10" formatCode="#,##0">
                  <c:v>13669.1037576</c:v>
                </c:pt>
                <c:pt idx="11" formatCode="#,##0">
                  <c:v>13905.9755286</c:v>
                </c:pt>
                <c:pt idx="12" formatCode="#,##0">
                  <c:v>14222.425015600002</c:v>
                </c:pt>
                <c:pt idx="13" formatCode="#,##0">
                  <c:v>14298.310800400001</c:v>
                </c:pt>
                <c:pt idx="14" formatCode="#,##0">
                  <c:v>14370.240231600001</c:v>
                </c:pt>
                <c:pt idx="15" formatCode="#,##0">
                  <c:v>14439.753051199999</c:v>
                </c:pt>
                <c:pt idx="16" formatCode="#,##0">
                  <c:v>14506.6717976</c:v>
                </c:pt>
                <c:pt idx="17" formatCode="#,##0">
                  <c:v>14571.450563400002</c:v>
                </c:pt>
                <c:pt idx="18" formatCode="#,##0">
                  <c:v>14633.2959902</c:v>
                </c:pt>
                <c:pt idx="19" formatCode="#,##0">
                  <c:v>14692.891828600001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130552"/>
        <c:axId val="550130160"/>
      </c:lineChart>
      <c:catAx>
        <c:axId val="550130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30160"/>
        <c:crosses val="autoZero"/>
        <c:auto val="1"/>
        <c:lblAlgn val="ctr"/>
        <c:lblOffset val="100"/>
        <c:tickLblSkip val="2"/>
        <c:noMultiLvlLbl val="0"/>
      </c:catAx>
      <c:valAx>
        <c:axId val="550130160"/>
        <c:scaling>
          <c:orientation val="minMax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30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West Historical Premise</a:t>
            </a:r>
            <a:r>
              <a:rPr lang="en-US" baseline="0"/>
              <a:t> Counts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Sheet1!$I$2:$I$120</c:f>
              <c:numCache>
                <c:formatCode>_(* #,##0_);_(* \(#,##0\);_(* "-"??_);_(@_)</c:formatCode>
                <c:ptCount val="119"/>
                <c:pt idx="0">
                  <c:v>157310</c:v>
                </c:pt>
                <c:pt idx="1">
                  <c:v>157416</c:v>
                </c:pt>
                <c:pt idx="2">
                  <c:v>157491</c:v>
                </c:pt>
                <c:pt idx="3">
                  <c:v>157534</c:v>
                </c:pt>
                <c:pt idx="4">
                  <c:v>157737</c:v>
                </c:pt>
                <c:pt idx="5">
                  <c:v>157729</c:v>
                </c:pt>
                <c:pt idx="6">
                  <c:v>157734</c:v>
                </c:pt>
                <c:pt idx="7">
                  <c:v>157746</c:v>
                </c:pt>
                <c:pt idx="8">
                  <c:v>157636</c:v>
                </c:pt>
                <c:pt idx="9">
                  <c:v>157331</c:v>
                </c:pt>
                <c:pt idx="10">
                  <c:v>157284</c:v>
                </c:pt>
                <c:pt idx="11">
                  <c:v>157250</c:v>
                </c:pt>
                <c:pt idx="12">
                  <c:v>157336</c:v>
                </c:pt>
                <c:pt idx="13">
                  <c:v>157550</c:v>
                </c:pt>
                <c:pt idx="14">
                  <c:v>157661</c:v>
                </c:pt>
                <c:pt idx="15">
                  <c:v>157650</c:v>
                </c:pt>
                <c:pt idx="16">
                  <c:v>157701</c:v>
                </c:pt>
                <c:pt idx="17">
                  <c:v>157590</c:v>
                </c:pt>
                <c:pt idx="18">
                  <c:v>157620</c:v>
                </c:pt>
                <c:pt idx="19">
                  <c:v>157712</c:v>
                </c:pt>
                <c:pt idx="20">
                  <c:v>157775</c:v>
                </c:pt>
                <c:pt idx="21">
                  <c:v>157590</c:v>
                </c:pt>
                <c:pt idx="22">
                  <c:v>157661</c:v>
                </c:pt>
                <c:pt idx="23">
                  <c:v>157723</c:v>
                </c:pt>
                <c:pt idx="24">
                  <c:v>157752</c:v>
                </c:pt>
                <c:pt idx="25">
                  <c:v>157816</c:v>
                </c:pt>
                <c:pt idx="26">
                  <c:v>157979</c:v>
                </c:pt>
                <c:pt idx="27">
                  <c:v>158091</c:v>
                </c:pt>
                <c:pt idx="28">
                  <c:v>158126</c:v>
                </c:pt>
                <c:pt idx="29">
                  <c:v>158170</c:v>
                </c:pt>
                <c:pt idx="30">
                  <c:v>158213</c:v>
                </c:pt>
                <c:pt idx="31">
                  <c:v>158726</c:v>
                </c:pt>
                <c:pt idx="32">
                  <c:v>158611</c:v>
                </c:pt>
                <c:pt idx="33">
                  <c:v>158474</c:v>
                </c:pt>
                <c:pt idx="34">
                  <c:v>158402</c:v>
                </c:pt>
                <c:pt idx="35">
                  <c:v>158417</c:v>
                </c:pt>
                <c:pt idx="36">
                  <c:v>158382</c:v>
                </c:pt>
                <c:pt idx="37">
                  <c:v>158535</c:v>
                </c:pt>
                <c:pt idx="38">
                  <c:v>158596</c:v>
                </c:pt>
                <c:pt idx="39">
                  <c:v>158621</c:v>
                </c:pt>
                <c:pt idx="40">
                  <c:v>158634</c:v>
                </c:pt>
                <c:pt idx="41">
                  <c:v>158654</c:v>
                </c:pt>
                <c:pt idx="42">
                  <c:v>158728</c:v>
                </c:pt>
                <c:pt idx="43">
                  <c:v>158688</c:v>
                </c:pt>
                <c:pt idx="44">
                  <c:v>158723</c:v>
                </c:pt>
                <c:pt idx="45">
                  <c:v>158755</c:v>
                </c:pt>
                <c:pt idx="46">
                  <c:v>158898</c:v>
                </c:pt>
                <c:pt idx="47">
                  <c:v>158939</c:v>
                </c:pt>
                <c:pt idx="48">
                  <c:v>158913</c:v>
                </c:pt>
                <c:pt idx="49">
                  <c:v>158984</c:v>
                </c:pt>
                <c:pt idx="50">
                  <c:v>159202</c:v>
                </c:pt>
                <c:pt idx="51">
                  <c:v>159453</c:v>
                </c:pt>
                <c:pt idx="52">
                  <c:v>159466</c:v>
                </c:pt>
                <c:pt idx="53">
                  <c:v>159443</c:v>
                </c:pt>
                <c:pt idx="54">
                  <c:v>159395</c:v>
                </c:pt>
                <c:pt idx="55">
                  <c:v>159514</c:v>
                </c:pt>
                <c:pt idx="56">
                  <c:v>159558</c:v>
                </c:pt>
                <c:pt idx="57">
                  <c:v>159461</c:v>
                </c:pt>
                <c:pt idx="58">
                  <c:v>159628</c:v>
                </c:pt>
                <c:pt idx="59">
                  <c:v>159704</c:v>
                </c:pt>
                <c:pt idx="60">
                  <c:v>159600</c:v>
                </c:pt>
                <c:pt idx="61">
                  <c:v>159725</c:v>
                </c:pt>
                <c:pt idx="62">
                  <c:v>159827</c:v>
                </c:pt>
                <c:pt idx="63">
                  <c:v>159854</c:v>
                </c:pt>
                <c:pt idx="64">
                  <c:v>163433</c:v>
                </c:pt>
                <c:pt idx="65">
                  <c:v>165429</c:v>
                </c:pt>
                <c:pt idx="66">
                  <c:v>165351</c:v>
                </c:pt>
                <c:pt idx="67">
                  <c:v>165443</c:v>
                </c:pt>
                <c:pt idx="68">
                  <c:v>165440</c:v>
                </c:pt>
                <c:pt idx="69">
                  <c:v>165404</c:v>
                </c:pt>
                <c:pt idx="70">
                  <c:v>165512</c:v>
                </c:pt>
                <c:pt idx="71">
                  <c:v>165563</c:v>
                </c:pt>
                <c:pt idx="72">
                  <c:v>165565</c:v>
                </c:pt>
                <c:pt idx="73">
                  <c:v>165475</c:v>
                </c:pt>
                <c:pt idx="74">
                  <c:v>165505</c:v>
                </c:pt>
                <c:pt idx="75">
                  <c:v>165466</c:v>
                </c:pt>
                <c:pt idx="76">
                  <c:v>165483</c:v>
                </c:pt>
                <c:pt idx="77">
                  <c:v>165352</c:v>
                </c:pt>
                <c:pt idx="78">
                  <c:v>165394</c:v>
                </c:pt>
                <c:pt idx="79">
                  <c:v>165516</c:v>
                </c:pt>
                <c:pt idx="80">
                  <c:v>165433</c:v>
                </c:pt>
                <c:pt idx="81">
                  <c:v>165306</c:v>
                </c:pt>
                <c:pt idx="82">
                  <c:v>165300</c:v>
                </c:pt>
                <c:pt idx="83">
                  <c:v>165262</c:v>
                </c:pt>
                <c:pt idx="84">
                  <c:v>165315</c:v>
                </c:pt>
                <c:pt idx="85">
                  <c:v>165296</c:v>
                </c:pt>
                <c:pt idx="86">
                  <c:v>165410</c:v>
                </c:pt>
                <c:pt idx="87">
                  <c:v>165506</c:v>
                </c:pt>
                <c:pt idx="88">
                  <c:v>165518</c:v>
                </c:pt>
                <c:pt idx="89">
                  <c:v>165446</c:v>
                </c:pt>
                <c:pt idx="90">
                  <c:v>165495</c:v>
                </c:pt>
                <c:pt idx="91">
                  <c:v>165319</c:v>
                </c:pt>
                <c:pt idx="92">
                  <c:v>165276</c:v>
                </c:pt>
                <c:pt idx="93">
                  <c:v>165267</c:v>
                </c:pt>
                <c:pt idx="94">
                  <c:v>165239</c:v>
                </c:pt>
                <c:pt idx="95">
                  <c:v>165334</c:v>
                </c:pt>
                <c:pt idx="96">
                  <c:v>165279</c:v>
                </c:pt>
                <c:pt idx="97">
                  <c:v>165185</c:v>
                </c:pt>
                <c:pt idx="98">
                  <c:v>165412</c:v>
                </c:pt>
                <c:pt idx="99">
                  <c:v>165552</c:v>
                </c:pt>
                <c:pt idx="100">
                  <c:v>165547</c:v>
                </c:pt>
                <c:pt idx="101">
                  <c:v>165585</c:v>
                </c:pt>
                <c:pt idx="102">
                  <c:v>165621</c:v>
                </c:pt>
                <c:pt idx="103">
                  <c:v>165566</c:v>
                </c:pt>
                <c:pt idx="104">
                  <c:v>165604</c:v>
                </c:pt>
                <c:pt idx="105">
                  <c:v>165566</c:v>
                </c:pt>
                <c:pt idx="106">
                  <c:v>165649</c:v>
                </c:pt>
                <c:pt idx="107">
                  <c:v>165324</c:v>
                </c:pt>
                <c:pt idx="108">
                  <c:v>164978</c:v>
                </c:pt>
                <c:pt idx="109">
                  <c:v>165695</c:v>
                </c:pt>
                <c:pt idx="110">
                  <c:v>165766</c:v>
                </c:pt>
                <c:pt idx="111">
                  <c:v>165962</c:v>
                </c:pt>
                <c:pt idx="112">
                  <c:v>166068</c:v>
                </c:pt>
                <c:pt idx="113">
                  <c:v>166196</c:v>
                </c:pt>
                <c:pt idx="114">
                  <c:v>166247</c:v>
                </c:pt>
                <c:pt idx="115">
                  <c:v>166294</c:v>
                </c:pt>
                <c:pt idx="116">
                  <c:v>166304</c:v>
                </c:pt>
                <c:pt idx="117">
                  <c:v>166505</c:v>
                </c:pt>
                <c:pt idx="118">
                  <c:v>166542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Sheet1!$J$2:$J$120</c:f>
              <c:numCache>
                <c:formatCode>_(* #,##0_);_(* \(#,##0\);_(* "-"??_);_(@_)</c:formatCode>
                <c:ptCount val="119"/>
                <c:pt idx="0">
                  <c:v>31168</c:v>
                </c:pt>
                <c:pt idx="1">
                  <c:v>31160</c:v>
                </c:pt>
                <c:pt idx="2">
                  <c:v>31151</c:v>
                </c:pt>
                <c:pt idx="3">
                  <c:v>31172</c:v>
                </c:pt>
                <c:pt idx="4">
                  <c:v>31161</c:v>
                </c:pt>
                <c:pt idx="5">
                  <c:v>31169</c:v>
                </c:pt>
                <c:pt idx="6">
                  <c:v>31208</c:v>
                </c:pt>
                <c:pt idx="7">
                  <c:v>31199</c:v>
                </c:pt>
                <c:pt idx="8">
                  <c:v>31216</c:v>
                </c:pt>
                <c:pt idx="9">
                  <c:v>31166</c:v>
                </c:pt>
                <c:pt idx="10">
                  <c:v>31168</c:v>
                </c:pt>
                <c:pt idx="11">
                  <c:v>31203</c:v>
                </c:pt>
                <c:pt idx="12">
                  <c:v>31178</c:v>
                </c:pt>
                <c:pt idx="13">
                  <c:v>31160</c:v>
                </c:pt>
                <c:pt idx="14">
                  <c:v>31163</c:v>
                </c:pt>
                <c:pt idx="15">
                  <c:v>31120</c:v>
                </c:pt>
                <c:pt idx="16">
                  <c:v>31143</c:v>
                </c:pt>
                <c:pt idx="17">
                  <c:v>31171</c:v>
                </c:pt>
                <c:pt idx="18">
                  <c:v>31195</c:v>
                </c:pt>
                <c:pt idx="19">
                  <c:v>31191</c:v>
                </c:pt>
                <c:pt idx="20">
                  <c:v>31211</c:v>
                </c:pt>
                <c:pt idx="21">
                  <c:v>31173</c:v>
                </c:pt>
                <c:pt idx="22">
                  <c:v>31211</c:v>
                </c:pt>
                <c:pt idx="23">
                  <c:v>31198</c:v>
                </c:pt>
                <c:pt idx="24">
                  <c:v>31157</c:v>
                </c:pt>
                <c:pt idx="25">
                  <c:v>31091</c:v>
                </c:pt>
                <c:pt idx="26">
                  <c:v>31090</c:v>
                </c:pt>
                <c:pt idx="27">
                  <c:v>31151</c:v>
                </c:pt>
                <c:pt idx="28">
                  <c:v>31148</c:v>
                </c:pt>
                <c:pt idx="29">
                  <c:v>31159</c:v>
                </c:pt>
                <c:pt idx="30">
                  <c:v>31165</c:v>
                </c:pt>
                <c:pt idx="31">
                  <c:v>31150</c:v>
                </c:pt>
                <c:pt idx="32">
                  <c:v>31130</c:v>
                </c:pt>
                <c:pt idx="33">
                  <c:v>31090</c:v>
                </c:pt>
                <c:pt idx="34">
                  <c:v>31093</c:v>
                </c:pt>
                <c:pt idx="35">
                  <c:v>31139</c:v>
                </c:pt>
                <c:pt idx="36">
                  <c:v>31119</c:v>
                </c:pt>
                <c:pt idx="37">
                  <c:v>31143</c:v>
                </c:pt>
                <c:pt idx="38">
                  <c:v>31207</c:v>
                </c:pt>
                <c:pt idx="39">
                  <c:v>31275</c:v>
                </c:pt>
                <c:pt idx="40">
                  <c:v>31267</c:v>
                </c:pt>
                <c:pt idx="41">
                  <c:v>31285</c:v>
                </c:pt>
                <c:pt idx="42">
                  <c:v>31300</c:v>
                </c:pt>
                <c:pt idx="43">
                  <c:v>31359</c:v>
                </c:pt>
                <c:pt idx="44">
                  <c:v>31399</c:v>
                </c:pt>
                <c:pt idx="45">
                  <c:v>31362</c:v>
                </c:pt>
                <c:pt idx="46">
                  <c:v>31399</c:v>
                </c:pt>
                <c:pt idx="47">
                  <c:v>31429</c:v>
                </c:pt>
                <c:pt idx="48">
                  <c:v>31431</c:v>
                </c:pt>
                <c:pt idx="49">
                  <c:v>31465</c:v>
                </c:pt>
                <c:pt idx="50">
                  <c:v>31481</c:v>
                </c:pt>
                <c:pt idx="51">
                  <c:v>31522</c:v>
                </c:pt>
                <c:pt idx="52">
                  <c:v>31590</c:v>
                </c:pt>
                <c:pt idx="53">
                  <c:v>31662</c:v>
                </c:pt>
                <c:pt idx="54">
                  <c:v>31670</c:v>
                </c:pt>
                <c:pt idx="55">
                  <c:v>31712</c:v>
                </c:pt>
                <c:pt idx="56">
                  <c:v>31762</c:v>
                </c:pt>
                <c:pt idx="57">
                  <c:v>31765</c:v>
                </c:pt>
                <c:pt idx="58">
                  <c:v>31785</c:v>
                </c:pt>
                <c:pt idx="59">
                  <c:v>31804</c:v>
                </c:pt>
                <c:pt idx="60">
                  <c:v>31788</c:v>
                </c:pt>
                <c:pt idx="61">
                  <c:v>31815</c:v>
                </c:pt>
                <c:pt idx="62">
                  <c:v>31851</c:v>
                </c:pt>
                <c:pt idx="63">
                  <c:v>31888</c:v>
                </c:pt>
                <c:pt idx="64">
                  <c:v>34954</c:v>
                </c:pt>
                <c:pt idx="65">
                  <c:v>36020</c:v>
                </c:pt>
                <c:pt idx="66">
                  <c:v>36028</c:v>
                </c:pt>
                <c:pt idx="67">
                  <c:v>36001</c:v>
                </c:pt>
                <c:pt idx="68">
                  <c:v>36061</c:v>
                </c:pt>
                <c:pt idx="69">
                  <c:v>36042</c:v>
                </c:pt>
                <c:pt idx="70">
                  <c:v>36094</c:v>
                </c:pt>
                <c:pt idx="71">
                  <c:v>36104</c:v>
                </c:pt>
                <c:pt idx="72">
                  <c:v>36063</c:v>
                </c:pt>
                <c:pt idx="73">
                  <c:v>36035</c:v>
                </c:pt>
                <c:pt idx="74">
                  <c:v>36023</c:v>
                </c:pt>
                <c:pt idx="75">
                  <c:v>36108</c:v>
                </c:pt>
                <c:pt idx="76">
                  <c:v>36144</c:v>
                </c:pt>
                <c:pt idx="77">
                  <c:v>36184</c:v>
                </c:pt>
                <c:pt idx="78">
                  <c:v>36213</c:v>
                </c:pt>
                <c:pt idx="79">
                  <c:v>36207</c:v>
                </c:pt>
                <c:pt idx="80">
                  <c:v>36252</c:v>
                </c:pt>
                <c:pt idx="81">
                  <c:v>36229</c:v>
                </c:pt>
                <c:pt idx="82">
                  <c:v>36194</c:v>
                </c:pt>
                <c:pt idx="83">
                  <c:v>36230</c:v>
                </c:pt>
                <c:pt idx="84">
                  <c:v>36118</c:v>
                </c:pt>
                <c:pt idx="85">
                  <c:v>36117</c:v>
                </c:pt>
                <c:pt idx="86">
                  <c:v>36156</c:v>
                </c:pt>
                <c:pt idx="87">
                  <c:v>36190</c:v>
                </c:pt>
                <c:pt idx="88">
                  <c:v>36190</c:v>
                </c:pt>
                <c:pt idx="89">
                  <c:v>36137</c:v>
                </c:pt>
                <c:pt idx="90">
                  <c:v>36172</c:v>
                </c:pt>
                <c:pt idx="91">
                  <c:v>36182</c:v>
                </c:pt>
                <c:pt idx="92">
                  <c:v>36203</c:v>
                </c:pt>
                <c:pt idx="93">
                  <c:v>36191</c:v>
                </c:pt>
                <c:pt idx="94">
                  <c:v>36217</c:v>
                </c:pt>
                <c:pt idx="95">
                  <c:v>36225</c:v>
                </c:pt>
                <c:pt idx="96">
                  <c:v>36160</c:v>
                </c:pt>
                <c:pt idx="97">
                  <c:v>36108</c:v>
                </c:pt>
                <c:pt idx="98">
                  <c:v>36128</c:v>
                </c:pt>
                <c:pt idx="99">
                  <c:v>36134</c:v>
                </c:pt>
                <c:pt idx="100">
                  <c:v>36152</c:v>
                </c:pt>
                <c:pt idx="101">
                  <c:v>36181</c:v>
                </c:pt>
                <c:pt idx="102">
                  <c:v>36195</c:v>
                </c:pt>
                <c:pt idx="103">
                  <c:v>36194</c:v>
                </c:pt>
                <c:pt idx="104">
                  <c:v>36244</c:v>
                </c:pt>
                <c:pt idx="105">
                  <c:v>36187</c:v>
                </c:pt>
                <c:pt idx="106">
                  <c:v>36268</c:v>
                </c:pt>
                <c:pt idx="107">
                  <c:v>36163</c:v>
                </c:pt>
                <c:pt idx="108">
                  <c:v>35855</c:v>
                </c:pt>
                <c:pt idx="109">
                  <c:v>36293</c:v>
                </c:pt>
                <c:pt idx="110">
                  <c:v>36352</c:v>
                </c:pt>
                <c:pt idx="111">
                  <c:v>36428</c:v>
                </c:pt>
                <c:pt idx="112">
                  <c:v>36481</c:v>
                </c:pt>
                <c:pt idx="113">
                  <c:v>36519</c:v>
                </c:pt>
                <c:pt idx="114">
                  <c:v>36538</c:v>
                </c:pt>
                <c:pt idx="115">
                  <c:v>36572</c:v>
                </c:pt>
                <c:pt idx="116">
                  <c:v>36597</c:v>
                </c:pt>
                <c:pt idx="117">
                  <c:v>36615</c:v>
                </c:pt>
                <c:pt idx="118">
                  <c:v>36663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052160"/>
        <c:axId val="544055688"/>
      </c:lineChart>
      <c:dateAx>
        <c:axId val="5440521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55688"/>
        <c:crosses val="autoZero"/>
        <c:auto val="1"/>
        <c:lblOffset val="100"/>
        <c:baseTimeUnit val="months"/>
      </c:dateAx>
      <c:valAx>
        <c:axId val="54405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Premise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5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Coast'!$D$11:$D$30</c:f>
              <c:numCache>
                <c:formatCode>#,##0</c:formatCode>
                <c:ptCount val="20"/>
                <c:pt idx="0">
                  <c:v>1853.8704907482356</c:v>
                </c:pt>
                <c:pt idx="1">
                  <c:v>1849.1276087695346</c:v>
                </c:pt>
                <c:pt idx="2">
                  <c:v>1862.3039479706383</c:v>
                </c:pt>
                <c:pt idx="3">
                  <c:v>1852.9275976473862</c:v>
                </c:pt>
                <c:pt idx="4">
                  <c:v>1883.8890167316172</c:v>
                </c:pt>
                <c:pt idx="5">
                  <c:v>1899.0862297704089</c:v>
                </c:pt>
                <c:pt idx="6">
                  <c:v>1901.9405770000001</c:v>
                </c:pt>
                <c:pt idx="7">
                  <c:v>2083.5790969999998</c:v>
                </c:pt>
                <c:pt idx="8">
                  <c:v>2117.3990779999999</c:v>
                </c:pt>
                <c:pt idx="9">
                  <c:v>2058.4193190000001</c:v>
                </c:pt>
              </c:numCache>
            </c:numRef>
          </c:val>
          <c:smooth val="0"/>
        </c:ser>
        <c:ser>
          <c:idx val="1"/>
          <c:order val="1"/>
          <c:tx>
            <c:v>Forecast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Coast'!$B$11:$B$30</c:f>
              <c:numCache>
                <c:formatCode>General</c:formatCode>
                <c:ptCount val="20"/>
                <c:pt idx="10" formatCode="#,##0">
                  <c:v>2069.2453721666666</c:v>
                </c:pt>
                <c:pt idx="11" formatCode="#,##0">
                  <c:v>2097.1692926666669</c:v>
                </c:pt>
                <c:pt idx="12" formatCode="#,##0">
                  <c:v>2122.4426159200002</c:v>
                </c:pt>
                <c:pt idx="13" formatCode="#,##0">
                  <c:v>2149.24667924</c:v>
                </c:pt>
                <c:pt idx="14" formatCode="#,##0">
                  <c:v>2177.9359697200002</c:v>
                </c:pt>
                <c:pt idx="15" formatCode="#,##0">
                  <c:v>2207.1731040133332</c:v>
                </c:pt>
                <c:pt idx="16" formatCode="#,##0">
                  <c:v>2239.2219660000001</c:v>
                </c:pt>
                <c:pt idx="17" formatCode="#,##0">
                  <c:v>2273.2930161066665</c:v>
                </c:pt>
                <c:pt idx="18" formatCode="#,##0">
                  <c:v>2309.4023674066671</c:v>
                </c:pt>
                <c:pt idx="19" formatCode="#,##0">
                  <c:v>2346.7846498599997</c:v>
                </c:pt>
              </c:numCache>
            </c:numRef>
          </c:val>
          <c:smooth val="0"/>
        </c:ser>
        <c:ser>
          <c:idx val="2"/>
          <c:order val="2"/>
          <c:tx>
            <c:v>90th Percentile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'Slides 68-75 Coast'!$A$11:$A$30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'Slides 68-75 Coast'!$C$11:$C$30</c:f>
              <c:numCache>
                <c:formatCode>General</c:formatCode>
                <c:ptCount val="20"/>
                <c:pt idx="10" formatCode="#,##0">
                  <c:v>2159.5510411200003</c:v>
                </c:pt>
                <c:pt idx="11" formatCode="#,##0">
                  <c:v>2187.4669051199999</c:v>
                </c:pt>
                <c:pt idx="12" formatCode="#,##0">
                  <c:v>2212.6999457399997</c:v>
                </c:pt>
                <c:pt idx="13" formatCode="#,##0">
                  <c:v>2239.4556699</c:v>
                </c:pt>
                <c:pt idx="14" formatCode="#,##0">
                  <c:v>2268.02411252</c:v>
                </c:pt>
                <c:pt idx="15" formatCode="#,##0">
                  <c:v>2297.39015122</c:v>
                </c:pt>
                <c:pt idx="16" formatCode="#,##0">
                  <c:v>2329.4631827800004</c:v>
                </c:pt>
                <c:pt idx="17" formatCode="#,##0">
                  <c:v>2363.4456110599999</c:v>
                </c:pt>
                <c:pt idx="18" formatCode="#,##0">
                  <c:v>2399.4824536400001</c:v>
                </c:pt>
                <c:pt idx="19" formatCode="#,##0">
                  <c:v>2436.8969621800002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130944"/>
        <c:axId val="550128200"/>
      </c:lineChart>
      <c:catAx>
        <c:axId val="550130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28200"/>
        <c:crosses val="autoZero"/>
        <c:auto val="1"/>
        <c:lblAlgn val="ctr"/>
        <c:lblOffset val="100"/>
        <c:tickLblSkip val="2"/>
        <c:noMultiLvlLbl val="0"/>
      </c:catAx>
      <c:valAx>
        <c:axId val="550128200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30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Coast'!$B$1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Coast'!$B$3:$B$12</c:f>
              <c:numCache>
                <c:formatCode>#,##0</c:formatCode>
                <c:ptCount val="10"/>
                <c:pt idx="0">
                  <c:v>21862.932707600001</c:v>
                </c:pt>
                <c:pt idx="1">
                  <c:v>22206.053181133335</c:v>
                </c:pt>
                <c:pt idx="2">
                  <c:v>22521.258417133336</c:v>
                </c:pt>
                <c:pt idx="3">
                  <c:v>22829.41030986666</c:v>
                </c:pt>
                <c:pt idx="4">
                  <c:v>23134.341649133337</c:v>
                </c:pt>
                <c:pt idx="5">
                  <c:v>23437.983442466662</c:v>
                </c:pt>
                <c:pt idx="6">
                  <c:v>23738.677953800001</c:v>
                </c:pt>
                <c:pt idx="7">
                  <c:v>24030.371476066663</c:v>
                </c:pt>
                <c:pt idx="8">
                  <c:v>24314.416659533334</c:v>
                </c:pt>
                <c:pt idx="9">
                  <c:v>24593.309545399996</c:v>
                </c:pt>
              </c:numCache>
            </c:numRef>
          </c:val>
        </c:ser>
        <c:ser>
          <c:idx val="1"/>
          <c:order val="1"/>
          <c:tx>
            <c:strRef>
              <c:f>'Slide 46 Coast'!$C$1</c:f>
              <c:strCache>
                <c:ptCount val="1"/>
                <c:pt idx="0">
                  <c:v>2021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Coast'!$C$3:$C$12</c:f>
              <c:numCache>
                <c:formatCode>#,##0</c:formatCode>
                <c:ptCount val="10"/>
                <c:pt idx="0">
                  <c:v>21645.002973799998</c:v>
                </c:pt>
                <c:pt idx="1">
                  <c:v>21938.058930333329</c:v>
                </c:pt>
                <c:pt idx="2">
                  <c:v>22229.759242866658</c:v>
                </c:pt>
                <c:pt idx="3">
                  <c:v>22446.968644866669</c:v>
                </c:pt>
                <c:pt idx="4">
                  <c:v>22634.796082600002</c:v>
                </c:pt>
                <c:pt idx="5">
                  <c:v>22829.808925599998</c:v>
                </c:pt>
                <c:pt idx="6">
                  <c:v>23020.022943</c:v>
                </c:pt>
                <c:pt idx="7">
                  <c:v>23208.233921333333</c:v>
                </c:pt>
                <c:pt idx="8">
                  <c:v>23397.764815066661</c:v>
                </c:pt>
                <c:pt idx="9">
                  <c:v>23585.671411933326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128984"/>
        <c:axId val="549185096"/>
      </c:barChart>
      <c:catAx>
        <c:axId val="550128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85096"/>
        <c:crosses val="autoZero"/>
        <c:auto val="1"/>
        <c:lblAlgn val="ctr"/>
        <c:lblOffset val="100"/>
        <c:noMultiLvlLbl val="0"/>
      </c:catAx>
      <c:valAx>
        <c:axId val="549185096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2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Coast'!$B$1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Coast'!$B$3:$B$12</c:f>
              <c:numCache>
                <c:formatCode>#,##0</c:formatCode>
                <c:ptCount val="10"/>
                <c:pt idx="0">
                  <c:v>2762.0250566266668</c:v>
                </c:pt>
                <c:pt idx="1">
                  <c:v>2788.8114275399998</c:v>
                </c:pt>
                <c:pt idx="2">
                  <c:v>2807.4571683133331</c:v>
                </c:pt>
                <c:pt idx="3">
                  <c:v>2825.3976336066667</c:v>
                </c:pt>
                <c:pt idx="4">
                  <c:v>2841.7367167733337</c:v>
                </c:pt>
                <c:pt idx="5">
                  <c:v>2858.7823425400006</c:v>
                </c:pt>
                <c:pt idx="6">
                  <c:v>2876.7427356000003</c:v>
                </c:pt>
                <c:pt idx="7">
                  <c:v>2893.2116977800006</c:v>
                </c:pt>
                <c:pt idx="8">
                  <c:v>2909.4943183266664</c:v>
                </c:pt>
                <c:pt idx="9">
                  <c:v>2924.79971548</c:v>
                </c:pt>
              </c:numCache>
            </c:numRef>
          </c:val>
        </c:ser>
        <c:ser>
          <c:idx val="1"/>
          <c:order val="1"/>
          <c:tx>
            <c:strRef>
              <c:f>'Slide 46 Coast'!$C$1</c:f>
              <c:strCache>
                <c:ptCount val="1"/>
                <c:pt idx="0">
                  <c:v>2021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Coast'!$C$3:$C$12</c:f>
              <c:numCache>
                <c:formatCode>#,##0</c:formatCode>
                <c:ptCount val="10"/>
                <c:pt idx="0">
                  <c:v>2811.1294957666669</c:v>
                </c:pt>
                <c:pt idx="1">
                  <c:v>2850.4576501733331</c:v>
                </c:pt>
                <c:pt idx="2">
                  <c:v>2895.0741372733332</c:v>
                </c:pt>
                <c:pt idx="3">
                  <c:v>2940.2024589466664</c:v>
                </c:pt>
                <c:pt idx="4">
                  <c:v>2983.7355595933327</c:v>
                </c:pt>
                <c:pt idx="5">
                  <c:v>3026.0158253333334</c:v>
                </c:pt>
                <c:pt idx="6">
                  <c:v>3066.4812903466673</c:v>
                </c:pt>
                <c:pt idx="7">
                  <c:v>3105.4974463866665</c:v>
                </c:pt>
                <c:pt idx="8">
                  <c:v>3143.668099533334</c:v>
                </c:pt>
                <c:pt idx="9">
                  <c:v>3180.8920669666672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516048"/>
        <c:axId val="548520360"/>
      </c:barChart>
      <c:catAx>
        <c:axId val="548516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20360"/>
        <c:crosses val="autoZero"/>
        <c:auto val="1"/>
        <c:lblAlgn val="ctr"/>
        <c:lblOffset val="100"/>
        <c:noMultiLvlLbl val="0"/>
      </c:catAx>
      <c:valAx>
        <c:axId val="548520360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Coast'!$B$1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Coast'!$B$3:$B$12</c:f>
              <c:numCache>
                <c:formatCode>#,##0</c:formatCode>
                <c:ptCount val="10"/>
                <c:pt idx="0">
                  <c:v>5301.0839453666667</c:v>
                </c:pt>
                <c:pt idx="1">
                  <c:v>5553.507787806665</c:v>
                </c:pt>
                <c:pt idx="2">
                  <c:v>5798.4962104000015</c:v>
                </c:pt>
                <c:pt idx="3">
                  <c:v>6035.8231190533343</c:v>
                </c:pt>
                <c:pt idx="4">
                  <c:v>6265.3509549733326</c:v>
                </c:pt>
                <c:pt idx="5">
                  <c:v>6490.5892532666667</c:v>
                </c:pt>
                <c:pt idx="6">
                  <c:v>6707.2611518200001</c:v>
                </c:pt>
                <c:pt idx="7">
                  <c:v>6915.4144017733342</c:v>
                </c:pt>
                <c:pt idx="8">
                  <c:v>7113.624123026666</c:v>
                </c:pt>
                <c:pt idx="9">
                  <c:v>7307.4251397799999</c:v>
                </c:pt>
              </c:numCache>
            </c:numRef>
          </c:val>
        </c:ser>
        <c:ser>
          <c:idx val="1"/>
          <c:order val="1"/>
          <c:tx>
            <c:strRef>
              <c:f>'Slide 46 Coast'!$C$1</c:f>
              <c:strCache>
                <c:ptCount val="1"/>
                <c:pt idx="0">
                  <c:v>2021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Coast'!$C$3:$C$12</c:f>
              <c:numCache>
                <c:formatCode>#,##0</c:formatCode>
                <c:ptCount val="10"/>
                <c:pt idx="0">
                  <c:v>4942.5516788490404</c:v>
                </c:pt>
                <c:pt idx="1">
                  <c:v>5168.6740304401228</c:v>
                </c:pt>
                <c:pt idx="2">
                  <c:v>5394.7963820312125</c:v>
                </c:pt>
                <c:pt idx="3">
                  <c:v>5615.5348681082305</c:v>
                </c:pt>
                <c:pt idx="4">
                  <c:v>5830.8894886711842</c:v>
                </c:pt>
                <c:pt idx="5">
                  <c:v>6046.2441092341378</c:v>
                </c:pt>
                <c:pt idx="6">
                  <c:v>6248.1390660118977</c:v>
                </c:pt>
                <c:pt idx="7">
                  <c:v>6441.9582245185356</c:v>
                </c:pt>
                <c:pt idx="8">
                  <c:v>6635.7773830251945</c:v>
                </c:pt>
                <c:pt idx="9">
                  <c:v>6816.1368777466469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514088"/>
        <c:axId val="548517616"/>
      </c:barChart>
      <c:catAx>
        <c:axId val="548514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7616"/>
        <c:crosses val="autoZero"/>
        <c:auto val="1"/>
        <c:lblAlgn val="ctr"/>
        <c:lblOffset val="100"/>
        <c:noMultiLvlLbl val="0"/>
      </c:catAx>
      <c:valAx>
        <c:axId val="548517616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Coast'!$B$1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Coast'!$B$3:$B$12</c:f>
              <c:numCache>
                <c:formatCode>#,##0</c:formatCode>
                <c:ptCount val="10"/>
                <c:pt idx="0">
                  <c:v>1911.8669588399998</c:v>
                </c:pt>
                <c:pt idx="1">
                  <c:v>1915.6207078599998</c:v>
                </c:pt>
                <c:pt idx="2">
                  <c:v>1919.5076805199999</c:v>
                </c:pt>
                <c:pt idx="3">
                  <c:v>1923.5743890666668</c:v>
                </c:pt>
                <c:pt idx="4">
                  <c:v>1927.6018544733331</c:v>
                </c:pt>
                <c:pt idx="5">
                  <c:v>1931.5135169600003</c:v>
                </c:pt>
                <c:pt idx="6">
                  <c:v>1935.5169185999998</c:v>
                </c:pt>
                <c:pt idx="7">
                  <c:v>1939.7093215066668</c:v>
                </c:pt>
                <c:pt idx="8">
                  <c:v>1944.19265752</c:v>
                </c:pt>
                <c:pt idx="9">
                  <c:v>1948.7281467600003</c:v>
                </c:pt>
              </c:numCache>
            </c:numRef>
          </c:val>
        </c:ser>
        <c:ser>
          <c:idx val="1"/>
          <c:order val="1"/>
          <c:tx>
            <c:strRef>
              <c:f>'Slide 46 Coast'!$C$1</c:f>
              <c:strCache>
                <c:ptCount val="1"/>
                <c:pt idx="0">
                  <c:v>2021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Coast'!$C$3:$C$12</c:f>
              <c:numCache>
                <c:formatCode>#,##0</c:formatCode>
                <c:ptCount val="10"/>
                <c:pt idx="0">
                  <c:v>1898.4366229599998</c:v>
                </c:pt>
                <c:pt idx="1">
                  <c:v>1899.7099521266666</c:v>
                </c:pt>
                <c:pt idx="2">
                  <c:v>1900.944508353333</c:v>
                </c:pt>
                <c:pt idx="3">
                  <c:v>1902.2566104733332</c:v>
                </c:pt>
                <c:pt idx="4">
                  <c:v>1903.671545173333</c:v>
                </c:pt>
                <c:pt idx="5">
                  <c:v>1905.1033376866667</c:v>
                </c:pt>
                <c:pt idx="6">
                  <c:v>1906.6126760866671</c:v>
                </c:pt>
                <c:pt idx="7">
                  <c:v>1908.2046177199998</c:v>
                </c:pt>
                <c:pt idx="8">
                  <c:v>1909.9297359866664</c:v>
                </c:pt>
                <c:pt idx="9">
                  <c:v>1911.6885698666667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520752"/>
        <c:axId val="548513696"/>
      </c:barChart>
      <c:catAx>
        <c:axId val="548520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3696"/>
        <c:crosses val="autoZero"/>
        <c:auto val="1"/>
        <c:lblAlgn val="ctr"/>
        <c:lblOffset val="100"/>
        <c:noMultiLvlLbl val="0"/>
      </c:catAx>
      <c:valAx>
        <c:axId val="548513696"/>
        <c:scaling>
          <c:orientation val="minMax"/>
          <c:min val="1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2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Coast'!$B$1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Coast'!$B$3:$B$12</c:f>
              <c:numCache>
                <c:formatCode>#,##0</c:formatCode>
                <c:ptCount val="10"/>
                <c:pt idx="0">
                  <c:v>26302.78952706667</c:v>
                </c:pt>
                <c:pt idx="1">
                  <c:v>26620.861391733331</c:v>
                </c:pt>
                <c:pt idx="2">
                  <c:v>26965.168265</c:v>
                </c:pt>
                <c:pt idx="3">
                  <c:v>27309.979370800003</c:v>
                </c:pt>
                <c:pt idx="4">
                  <c:v>27647.974747333337</c:v>
                </c:pt>
                <c:pt idx="5">
                  <c:v>27978.172990533338</c:v>
                </c:pt>
                <c:pt idx="6">
                  <c:v>28295.790363800003</c:v>
                </c:pt>
                <c:pt idx="7">
                  <c:v>28599.965003533336</c:v>
                </c:pt>
                <c:pt idx="8">
                  <c:v>28889.829430400005</c:v>
                </c:pt>
                <c:pt idx="9">
                  <c:v>29173.471683199998</c:v>
                </c:pt>
              </c:numCache>
            </c:numRef>
          </c:val>
        </c:ser>
        <c:ser>
          <c:idx val="1"/>
          <c:order val="1"/>
          <c:tx>
            <c:strRef>
              <c:f>'Slide 46 Coast'!$C$1</c:f>
              <c:strCache>
                <c:ptCount val="1"/>
                <c:pt idx="0">
                  <c:v>2021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Coast'!$C$3:$C$12</c:f>
              <c:numCache>
                <c:formatCode>#,##0</c:formatCode>
                <c:ptCount val="10"/>
                <c:pt idx="0">
                  <c:v>26055.050796133331</c:v>
                </c:pt>
                <c:pt idx="1">
                  <c:v>26259.148308266667</c:v>
                </c:pt>
                <c:pt idx="2">
                  <c:v>26491.491857933335</c:v>
                </c:pt>
                <c:pt idx="3">
                  <c:v>26725.002997466661</c:v>
                </c:pt>
                <c:pt idx="4">
                  <c:v>26950.923079266668</c:v>
                </c:pt>
                <c:pt idx="5">
                  <c:v>27171.211863466662</c:v>
                </c:pt>
                <c:pt idx="6">
                  <c:v>27382.680003333331</c:v>
                </c:pt>
                <c:pt idx="7">
                  <c:v>27586.687965866669</c:v>
                </c:pt>
                <c:pt idx="8">
                  <c:v>27781.596302333335</c:v>
                </c:pt>
                <c:pt idx="9">
                  <c:v>27970.418704399995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518792"/>
        <c:axId val="548519184"/>
      </c:barChart>
      <c:catAx>
        <c:axId val="548518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9184"/>
        <c:crosses val="autoZero"/>
        <c:auto val="1"/>
        <c:lblAlgn val="ctr"/>
        <c:lblOffset val="100"/>
        <c:noMultiLvlLbl val="0"/>
      </c:catAx>
      <c:valAx>
        <c:axId val="548519184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Coast'!$B$1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Coast'!$B$3:$B$12</c:f>
              <c:numCache>
                <c:formatCode>#,##0</c:formatCode>
                <c:ptCount val="10"/>
                <c:pt idx="0">
                  <c:v>13049.529632466667</c:v>
                </c:pt>
                <c:pt idx="1">
                  <c:v>13206.421887933331</c:v>
                </c:pt>
                <c:pt idx="2">
                  <c:v>13375.993572333333</c:v>
                </c:pt>
                <c:pt idx="3">
                  <c:v>13544.355937999999</c:v>
                </c:pt>
                <c:pt idx="4">
                  <c:v>13706.947410133334</c:v>
                </c:pt>
                <c:pt idx="5">
                  <c:v>13864.451539533331</c:v>
                </c:pt>
                <c:pt idx="6">
                  <c:v>14016.309865533334</c:v>
                </c:pt>
                <c:pt idx="7">
                  <c:v>14162.241103200002</c:v>
                </c:pt>
                <c:pt idx="8">
                  <c:v>14301.294776333334</c:v>
                </c:pt>
                <c:pt idx="9">
                  <c:v>14436.727214133332</c:v>
                </c:pt>
              </c:numCache>
            </c:numRef>
          </c:val>
        </c:ser>
        <c:ser>
          <c:idx val="1"/>
          <c:order val="1"/>
          <c:tx>
            <c:strRef>
              <c:f>'Slide 46 Coast'!$C$1</c:f>
              <c:strCache>
                <c:ptCount val="1"/>
                <c:pt idx="0">
                  <c:v>2021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Coast'!$C$3:$C$12</c:f>
              <c:numCache>
                <c:formatCode>#,##0</c:formatCode>
                <c:ptCount val="10"/>
                <c:pt idx="0">
                  <c:v>12957.148907666668</c:v>
                </c:pt>
                <c:pt idx="1">
                  <c:v>13194.274692400002</c:v>
                </c:pt>
                <c:pt idx="2">
                  <c:v>13510.753756599997</c:v>
                </c:pt>
                <c:pt idx="3">
                  <c:v>13586.549070600002</c:v>
                </c:pt>
                <c:pt idx="4">
                  <c:v>13658.422827666665</c:v>
                </c:pt>
                <c:pt idx="5">
                  <c:v>13727.855615466666</c:v>
                </c:pt>
                <c:pt idx="6">
                  <c:v>13794.750003933335</c:v>
                </c:pt>
                <c:pt idx="7">
                  <c:v>13859.417421266666</c:v>
                </c:pt>
                <c:pt idx="8">
                  <c:v>13921.194995400001</c:v>
                </c:pt>
                <c:pt idx="9">
                  <c:v>13980.733419666669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513304"/>
        <c:axId val="548514872"/>
      </c:barChart>
      <c:catAx>
        <c:axId val="548513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4872"/>
        <c:crosses val="autoZero"/>
        <c:auto val="1"/>
        <c:lblAlgn val="ctr"/>
        <c:lblOffset val="100"/>
        <c:noMultiLvlLbl val="0"/>
      </c:catAx>
      <c:valAx>
        <c:axId val="548514872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Coast'!$B$1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Coast'!$B$3:$B$12</c:f>
              <c:numCache>
                <c:formatCode>#,##0</c:formatCode>
                <c:ptCount val="10"/>
                <c:pt idx="0">
                  <c:v>6080.2975908733324</c:v>
                </c:pt>
                <c:pt idx="1">
                  <c:v>6734.2223228066659</c:v>
                </c:pt>
                <c:pt idx="2">
                  <c:v>7069.7894536666663</c:v>
                </c:pt>
                <c:pt idx="3">
                  <c:v>7322.2064899266652</c:v>
                </c:pt>
                <c:pt idx="4">
                  <c:v>7424.6283108000007</c:v>
                </c:pt>
                <c:pt idx="5">
                  <c:v>7526.4044489200005</c:v>
                </c:pt>
                <c:pt idx="6">
                  <c:v>7626.8603320466664</c:v>
                </c:pt>
                <c:pt idx="7">
                  <c:v>7723.8234487466661</c:v>
                </c:pt>
                <c:pt idx="8">
                  <c:v>7818.2020881200015</c:v>
                </c:pt>
                <c:pt idx="9">
                  <c:v>7911.1519685533331</c:v>
                </c:pt>
              </c:numCache>
            </c:numRef>
          </c:val>
        </c:ser>
        <c:ser>
          <c:idx val="1"/>
          <c:order val="1"/>
          <c:tx>
            <c:strRef>
              <c:f>'Slide 46 Coast'!$C$1</c:f>
              <c:strCache>
                <c:ptCount val="1"/>
                <c:pt idx="0">
                  <c:v>2021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Coast'!$C$3:$C$12</c:f>
              <c:numCache>
                <c:formatCode>#,##0</c:formatCode>
                <c:ptCount val="10"/>
                <c:pt idx="0">
                  <c:v>6033.4244010266666</c:v>
                </c:pt>
                <c:pt idx="1">
                  <c:v>6671.6559926399996</c:v>
                </c:pt>
                <c:pt idx="2">
                  <c:v>6994.382113513333</c:v>
                </c:pt>
                <c:pt idx="3">
                  <c:v>7216.7695407599995</c:v>
                </c:pt>
                <c:pt idx="4">
                  <c:v>7441.2791449933338</c:v>
                </c:pt>
                <c:pt idx="5">
                  <c:v>7592.5093021466655</c:v>
                </c:pt>
                <c:pt idx="6">
                  <c:v>7744.9430335399984</c:v>
                </c:pt>
                <c:pt idx="7">
                  <c:v>7893.1735214066657</c:v>
                </c:pt>
                <c:pt idx="8">
                  <c:v>8041.8161872133333</c:v>
                </c:pt>
                <c:pt idx="9">
                  <c:v>8191.0078243533335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516440"/>
        <c:axId val="548516832"/>
      </c:barChart>
      <c:catAx>
        <c:axId val="54851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6832"/>
        <c:crosses val="autoZero"/>
        <c:auto val="1"/>
        <c:lblAlgn val="ctr"/>
        <c:lblOffset val="100"/>
        <c:noMultiLvlLbl val="0"/>
      </c:catAx>
      <c:valAx>
        <c:axId val="548516832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6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Coast'!$B$1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Coast'!$B$3:$B$12</c:f>
              <c:numCache>
                <c:formatCode>#,##0</c:formatCode>
                <c:ptCount val="10"/>
                <c:pt idx="0">
                  <c:v>2153.2676827999999</c:v>
                </c:pt>
                <c:pt idx="1">
                  <c:v>2207.6373464200001</c:v>
                </c:pt>
                <c:pt idx="2">
                  <c:v>2262.9267896066667</c:v>
                </c:pt>
                <c:pt idx="3">
                  <c:v>2319.2257979133333</c:v>
                </c:pt>
                <c:pt idx="4">
                  <c:v>2373.0337121866669</c:v>
                </c:pt>
                <c:pt idx="5">
                  <c:v>2424.6495465466664</c:v>
                </c:pt>
                <c:pt idx="6">
                  <c:v>2478.5355121466669</c:v>
                </c:pt>
                <c:pt idx="7">
                  <c:v>2534.1704009800001</c:v>
                </c:pt>
                <c:pt idx="8">
                  <c:v>2591.4848590133329</c:v>
                </c:pt>
                <c:pt idx="9">
                  <c:v>2650.2106318533333</c:v>
                </c:pt>
              </c:numCache>
            </c:numRef>
          </c:val>
        </c:ser>
        <c:ser>
          <c:idx val="1"/>
          <c:order val="1"/>
          <c:tx>
            <c:strRef>
              <c:f>'Slide 46 Coast'!$C$1</c:f>
              <c:strCache>
                <c:ptCount val="1"/>
                <c:pt idx="0">
                  <c:v>2021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Coast'!$C$3:$C$12</c:f>
              <c:numCache>
                <c:formatCode>#,##0</c:formatCode>
                <c:ptCount val="10"/>
                <c:pt idx="0">
                  <c:v>2069.2453721666666</c:v>
                </c:pt>
                <c:pt idx="1">
                  <c:v>2125.8455596399995</c:v>
                </c:pt>
                <c:pt idx="2">
                  <c:v>2180.776627846667</c:v>
                </c:pt>
                <c:pt idx="3">
                  <c:v>2234.3747479000003</c:v>
                </c:pt>
                <c:pt idx="4">
                  <c:v>2291.5683736799997</c:v>
                </c:pt>
                <c:pt idx="5">
                  <c:v>2351.4377246333329</c:v>
                </c:pt>
                <c:pt idx="6">
                  <c:v>2415.48789618</c:v>
                </c:pt>
                <c:pt idx="7">
                  <c:v>2484.304203213333</c:v>
                </c:pt>
                <c:pt idx="8">
                  <c:v>2556.4651667333328</c:v>
                </c:pt>
                <c:pt idx="9">
                  <c:v>2632.4724851933333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518008"/>
        <c:axId val="550713120"/>
      </c:barChart>
      <c:catAx>
        <c:axId val="548518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713120"/>
        <c:crosses val="autoZero"/>
        <c:auto val="1"/>
        <c:lblAlgn val="ctr"/>
        <c:lblOffset val="100"/>
        <c:noMultiLvlLbl val="0"/>
      </c:catAx>
      <c:valAx>
        <c:axId val="550713120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51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Coast 2021 Gross Summer Peak Forecasts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slide_26!$C$1:$Q$1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slide_26!$C$2:$Q$2</c:f>
              <c:numCache>
                <c:formatCode>#,##0</c:formatCode>
                <c:ptCount val="15"/>
                <c:pt idx="0">
                  <c:v>21156.859047999998</c:v>
                </c:pt>
                <c:pt idx="1">
                  <c:v>21103.231123000001</c:v>
                </c:pt>
                <c:pt idx="2">
                  <c:v>21599.564642000001</c:v>
                </c:pt>
                <c:pt idx="3">
                  <c:v>21091.079548999998</c:v>
                </c:pt>
                <c:pt idx="4">
                  <c:v>21968.419594999999</c:v>
                </c:pt>
                <c:pt idx="5">
                  <c:v>21538.711651000001</c:v>
                </c:pt>
                <c:pt idx="6">
                  <c:v>22344.094121999999</c:v>
                </c:pt>
                <c:pt idx="7">
                  <c:v>22792.653664000001</c:v>
                </c:pt>
                <c:pt idx="8">
                  <c:v>21628.400639</c:v>
                </c:pt>
                <c:pt idx="9">
                  <c:v>21167.334448000001</c:v>
                </c:pt>
                <c:pt idx="10">
                  <c:v>22156.810805000001</c:v>
                </c:pt>
                <c:pt idx="11">
                  <c:v>21744.869185</c:v>
                </c:pt>
                <c:pt idx="12">
                  <c:v>21049.498387</c:v>
                </c:pt>
                <c:pt idx="13">
                  <c:v>21289.064020000002</c:v>
                </c:pt>
                <c:pt idx="14">
                  <c:v>22044.453729000001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4049808"/>
        <c:axId val="544053728"/>
        <c:axId val="0"/>
      </c:bar3DChart>
      <c:catAx>
        <c:axId val="544049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Historical Weather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53728"/>
        <c:crosses val="autoZero"/>
        <c:auto val="1"/>
        <c:lblAlgn val="ctr"/>
        <c:lblOffset val="100"/>
        <c:noMultiLvlLbl val="0"/>
      </c:catAx>
      <c:valAx>
        <c:axId val="5440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4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Coast 2021 Gross Summer Peak Forecasts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slide_26!$C$1:$T$1</c:f>
              <c:strCach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Highest</c:v>
                </c:pt>
                <c:pt idx="16">
                  <c:v>Lowest</c:v>
                </c:pt>
                <c:pt idx="17">
                  <c:v>Average</c:v>
                </c:pt>
              </c:strCache>
            </c:strRef>
          </c:cat>
          <c:val>
            <c:numRef>
              <c:f>slide_26!$C$2:$T$2</c:f>
              <c:numCache>
                <c:formatCode>#,##0</c:formatCode>
                <c:ptCount val="18"/>
                <c:pt idx="0">
                  <c:v>21156.859047999998</c:v>
                </c:pt>
                <c:pt idx="1">
                  <c:v>21103.231123000001</c:v>
                </c:pt>
                <c:pt idx="2">
                  <c:v>21599.564642000001</c:v>
                </c:pt>
                <c:pt idx="3">
                  <c:v>21091.079548999998</c:v>
                </c:pt>
                <c:pt idx="4">
                  <c:v>21968.419594999999</c:v>
                </c:pt>
                <c:pt idx="5">
                  <c:v>21538.711651000001</c:v>
                </c:pt>
                <c:pt idx="6">
                  <c:v>22344.094121999999</c:v>
                </c:pt>
                <c:pt idx="7">
                  <c:v>22792.653664000001</c:v>
                </c:pt>
                <c:pt idx="8">
                  <c:v>21628.400639</c:v>
                </c:pt>
                <c:pt idx="9">
                  <c:v>21167.334448000001</c:v>
                </c:pt>
                <c:pt idx="10">
                  <c:v>22156.810805000001</c:v>
                </c:pt>
                <c:pt idx="11">
                  <c:v>21744.869185</c:v>
                </c:pt>
                <c:pt idx="12">
                  <c:v>21049.498387</c:v>
                </c:pt>
                <c:pt idx="13">
                  <c:v>21289.064020000002</c:v>
                </c:pt>
                <c:pt idx="14">
                  <c:v>22044.453729000001</c:v>
                </c:pt>
                <c:pt idx="15">
                  <c:v>22792.653664000001</c:v>
                </c:pt>
                <c:pt idx="16">
                  <c:v>21049.498387</c:v>
                </c:pt>
                <c:pt idx="17">
                  <c:v>21645.002973799998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4050592"/>
        <c:axId val="544050984"/>
        <c:axId val="0"/>
      </c:bar3DChart>
      <c:catAx>
        <c:axId val="544050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Historical Weather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50984"/>
        <c:crosses val="autoZero"/>
        <c:auto val="1"/>
        <c:lblAlgn val="ctr"/>
        <c:lblOffset val="100"/>
        <c:noMultiLvlLbl val="0"/>
      </c:catAx>
      <c:valAx>
        <c:axId val="54405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5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ERCOT Gross Summer Peak Forecasts</a:t>
            </a:r>
          </a:p>
        </c:rich>
      </c:tx>
      <c:overlay val="1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coincident_peaks!$P$1</c:f>
              <c:strCache>
                <c:ptCount val="1"/>
                <c:pt idx="0">
                  <c:v>2008 Coincident Factors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overflow" horzOverflow="overflow" vert="wordArtVert" wrap="square" lIns="38100" tIns="19050" rIns="38100" bIns="19050" anchor="b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coincident_peaks!$P$2:$P$11</c:f>
              <c:numCache>
                <c:formatCode>#,##0</c:formatCode>
                <c:ptCount val="10"/>
                <c:pt idx="0">
                  <c:v>77243.637924557959</c:v>
                </c:pt>
                <c:pt idx="1">
                  <c:v>78855.251480025647</c:v>
                </c:pt>
                <c:pt idx="2">
                  <c:v>80280.29229602417</c:v>
                </c:pt>
                <c:pt idx="3">
                  <c:v>81266.818030201321</c:v>
                </c:pt>
                <c:pt idx="4">
                  <c:v>82057.638123648459</c:v>
                </c:pt>
                <c:pt idx="5">
                  <c:v>82838.059236551242</c:v>
                </c:pt>
                <c:pt idx="6">
                  <c:v>83615.921809006686</c:v>
                </c:pt>
                <c:pt idx="7">
                  <c:v>84361.691784640585</c:v>
                </c:pt>
                <c:pt idx="8">
                  <c:v>85094.673274796805</c:v>
                </c:pt>
                <c:pt idx="9">
                  <c:v>85820.142184352531</c:v>
                </c:pt>
              </c:numCache>
            </c:numRef>
          </c:val>
        </c:ser>
        <c:ser>
          <c:idx val="1"/>
          <c:order val="1"/>
          <c:tx>
            <c:strRef>
              <c:f>coincident_peaks!$Q$1</c:f>
              <c:strCache>
                <c:ptCount val="1"/>
                <c:pt idx="0">
                  <c:v>Average Coincident Factors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coincident_peaks!$Q$2:$Q$11</c:f>
              <c:numCache>
                <c:formatCode>#,##0</c:formatCode>
                <c:ptCount val="10"/>
                <c:pt idx="0">
                  <c:v>76439.768534172064</c:v>
                </c:pt>
                <c:pt idx="1">
                  <c:v>78053.370978550738</c:v>
                </c:pt>
                <c:pt idx="2">
                  <c:v>79480.114393372118</c:v>
                </c:pt>
                <c:pt idx="3">
                  <c:v>80467.672960735494</c:v>
                </c:pt>
                <c:pt idx="4">
                  <c:v>81259.139907553501</c:v>
                </c:pt>
                <c:pt idx="5">
                  <c:v>82039.163369533198</c:v>
                </c:pt>
                <c:pt idx="6">
                  <c:v>82815.147679294358</c:v>
                </c:pt>
                <c:pt idx="7">
                  <c:v>83561.264118963591</c:v>
                </c:pt>
                <c:pt idx="8">
                  <c:v>84294.88637550961</c:v>
                </c:pt>
                <c:pt idx="9">
                  <c:v>85020.681908351442</c:v>
                </c:pt>
              </c:numCache>
            </c:numRef>
          </c:val>
        </c:ser>
        <c:ser>
          <c:idx val="2"/>
          <c:order val="2"/>
          <c:tx>
            <c:strRef>
              <c:f>coincident_peaks!$R$1</c:f>
              <c:strCache>
                <c:ptCount val="1"/>
                <c:pt idx="0">
                  <c:v>Minimum Coincident Factors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coincident_peaks!$R$2:$R$11</c:f>
              <c:numCache>
                <c:formatCode>#,##0</c:formatCode>
                <c:ptCount val="10"/>
                <c:pt idx="0">
                  <c:v>75248.587257004459</c:v>
                </c:pt>
                <c:pt idx="1">
                  <c:v>76863.974197134463</c:v>
                </c:pt>
                <c:pt idx="2">
                  <c:v>78292.550798006036</c:v>
                </c:pt>
                <c:pt idx="3">
                  <c:v>79282.323873187212</c:v>
                </c:pt>
                <c:pt idx="4">
                  <c:v>80075.289879610835</c:v>
                </c:pt>
                <c:pt idx="5">
                  <c:v>80855.103890739774</c:v>
                </c:pt>
                <c:pt idx="6">
                  <c:v>81631.678255485895</c:v>
                </c:pt>
                <c:pt idx="7">
                  <c:v>82378.014165811575</c:v>
                </c:pt>
                <c:pt idx="8">
                  <c:v>83110.996819505031</c:v>
                </c:pt>
                <c:pt idx="9">
                  <c:v>83837.109954816027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4051376"/>
        <c:axId val="544052944"/>
      </c:barChart>
      <c:catAx>
        <c:axId val="544051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52944"/>
        <c:crosses val="autoZero"/>
        <c:auto val="1"/>
        <c:lblAlgn val="ctr"/>
        <c:lblOffset val="100"/>
        <c:noMultiLvlLbl val="0"/>
      </c:catAx>
      <c:valAx>
        <c:axId val="54405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5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7274564817327E-2"/>
          <c:y val="0.14460038986354778"/>
          <c:w val="0.90194135215856641"/>
          <c:h val="0.67577627357983761"/>
        </c:manualLayout>
      </c:layout>
      <c:lineChart>
        <c:grouping val="standard"/>
        <c:varyColors val="0"/>
        <c:ser>
          <c:idx val="0"/>
          <c:order val="0"/>
          <c:tx>
            <c:strRef>
              <c:f>'Slide 42'!$B$1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117157974300846E-2"/>
                  <c:y val="5.63380281690140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3.1746031746031744E-2"/>
                  <c:y val="9.07668231611893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'Slide 42'!$A$2:$A$30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'Slide 42'!$B$2:$B$20</c:f>
              <c:numCache>
                <c:formatCode>#,##0</c:formatCode>
                <c:ptCount val="19"/>
                <c:pt idx="0">
                  <c:v>56068.016223371676</c:v>
                </c:pt>
                <c:pt idx="1">
                  <c:v>60029.662608745355</c:v>
                </c:pt>
                <c:pt idx="2">
                  <c:v>58483.70064358868</c:v>
                </c:pt>
                <c:pt idx="3">
                  <c:v>60212.679571000073</c:v>
                </c:pt>
                <c:pt idx="4">
                  <c:v>62202.802803154475</c:v>
                </c:pt>
                <c:pt idx="5">
                  <c:v>62114.750757278787</c:v>
                </c:pt>
                <c:pt idx="6">
                  <c:v>62102.963653999992</c:v>
                </c:pt>
                <c:pt idx="7">
                  <c:v>63407.189923000013</c:v>
                </c:pt>
                <c:pt idx="8">
                  <c:v>65713.448460999993</c:v>
                </c:pt>
                <c:pt idx="9">
                  <c:v>68317.669843999975</c:v>
                </c:pt>
                <c:pt idx="10">
                  <c:v>66557.781811999957</c:v>
                </c:pt>
                <c:pt idx="11">
                  <c:v>67252.994892000002</c:v>
                </c:pt>
                <c:pt idx="12">
                  <c:v>66464.064264999994</c:v>
                </c:pt>
                <c:pt idx="13">
                  <c:v>69620.407613938587</c:v>
                </c:pt>
                <c:pt idx="14">
                  <c:v>71092.609220939412</c:v>
                </c:pt>
                <c:pt idx="15">
                  <c:v>69496.239761999997</c:v>
                </c:pt>
                <c:pt idx="16">
                  <c:v>73308.153447000004</c:v>
                </c:pt>
                <c:pt idx="17">
                  <c:v>74665.579486000002</c:v>
                </c:pt>
                <c:pt idx="18">
                  <c:v>74327.836838000003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42'!$C$1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4.9886621315192746E-2"/>
                  <c:y val="-6.57276995305164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6.0468631897203327E-3"/>
                  <c:y val="0.106416275430359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'Slide 42'!$A$2:$A$30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'Slide 42'!$C$2:$C$30</c:f>
              <c:numCache>
                <c:formatCode>General</c:formatCode>
                <c:ptCount val="29"/>
                <c:pt idx="19" formatCode="#,##0">
                  <c:v>77243.637924557959</c:v>
                </c:pt>
                <c:pt idx="20" formatCode="#,##0">
                  <c:v>78855.251480025647</c:v>
                </c:pt>
                <c:pt idx="21" formatCode="#,##0">
                  <c:v>80280.29229602417</c:v>
                </c:pt>
                <c:pt idx="22" formatCode="#,##0">
                  <c:v>81266.818030201321</c:v>
                </c:pt>
                <c:pt idx="23" formatCode="#,##0">
                  <c:v>82057.638123648459</c:v>
                </c:pt>
                <c:pt idx="24" formatCode="#,##0">
                  <c:v>82838.059236551242</c:v>
                </c:pt>
                <c:pt idx="25" formatCode="#,##0">
                  <c:v>83615.921809006686</c:v>
                </c:pt>
                <c:pt idx="26" formatCode="#,##0">
                  <c:v>84361.691784640585</c:v>
                </c:pt>
                <c:pt idx="27" formatCode="#,##0">
                  <c:v>85094.673274796805</c:v>
                </c:pt>
                <c:pt idx="28" formatCode="#,##0">
                  <c:v>85820.142184352531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052552"/>
        <c:axId val="544053336"/>
      </c:lineChart>
      <c:catAx>
        <c:axId val="544052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53336"/>
        <c:crosses val="autoZero"/>
        <c:auto val="1"/>
        <c:lblAlgn val="ctr"/>
        <c:lblOffset val="100"/>
        <c:tickLblSkip val="2"/>
        <c:noMultiLvlLbl val="0"/>
      </c:catAx>
      <c:valAx>
        <c:axId val="544053336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52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54 ERCOT'!$B$1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54 ERCOT'!$A$3:$A$12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54 ERCOT'!$B$3:$B$12</c:f>
              <c:numCache>
                <c:formatCode>#,##0</c:formatCode>
                <c:ptCount val="10"/>
                <c:pt idx="0">
                  <c:v>78298.666606124738</c:v>
                </c:pt>
                <c:pt idx="1">
                  <c:v>80107.59128694862</c:v>
                </c:pt>
                <c:pt idx="2">
                  <c:v>81593.260338030901</c:v>
                </c:pt>
                <c:pt idx="3">
                  <c:v>82982.09874732692</c:v>
                </c:pt>
                <c:pt idx="4">
                  <c:v>84193.341964904903</c:v>
                </c:pt>
                <c:pt idx="5">
                  <c:v>85383.93374860083</c:v>
                </c:pt>
                <c:pt idx="6">
                  <c:v>86546.207608139142</c:v>
                </c:pt>
                <c:pt idx="7">
                  <c:v>87668.373246092116</c:v>
                </c:pt>
                <c:pt idx="8">
                  <c:v>88751.316689310712</c:v>
                </c:pt>
                <c:pt idx="9">
                  <c:v>89814.066168294841</c:v>
                </c:pt>
              </c:numCache>
            </c:numRef>
          </c:val>
        </c:ser>
        <c:ser>
          <c:idx val="1"/>
          <c:order val="1"/>
          <c:tx>
            <c:strRef>
              <c:f>'Slide 54 ERCOT'!$C$1</c:f>
              <c:strCache>
                <c:ptCount val="1"/>
                <c:pt idx="0">
                  <c:v>2021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54 ERCOT'!$A$3:$A$12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54 ERCOT'!$C$3:$C$12</c:f>
              <c:numCache>
                <c:formatCode>#,##0</c:formatCode>
                <c:ptCount val="10"/>
                <c:pt idx="0">
                  <c:v>77243.637924557959</c:v>
                </c:pt>
                <c:pt idx="1">
                  <c:v>78855.251480025647</c:v>
                </c:pt>
                <c:pt idx="2">
                  <c:v>80280.29229602417</c:v>
                </c:pt>
                <c:pt idx="3">
                  <c:v>81266.818030201321</c:v>
                </c:pt>
                <c:pt idx="4">
                  <c:v>82057.638123648459</c:v>
                </c:pt>
                <c:pt idx="5">
                  <c:v>82838.059236551242</c:v>
                </c:pt>
                <c:pt idx="6">
                  <c:v>83615.921809006686</c:v>
                </c:pt>
                <c:pt idx="7">
                  <c:v>84361.691784640585</c:v>
                </c:pt>
                <c:pt idx="8">
                  <c:v>85094.673274796805</c:v>
                </c:pt>
                <c:pt idx="9">
                  <c:v>85820.142184352531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486768"/>
        <c:axId val="547729648"/>
      </c:barChart>
      <c:catAx>
        <c:axId val="462486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29648"/>
        <c:crosses val="autoZero"/>
        <c:auto val="1"/>
        <c:lblAlgn val="ctr"/>
        <c:lblOffset val="100"/>
        <c:noMultiLvlLbl val="0"/>
      </c:catAx>
      <c:valAx>
        <c:axId val="547729648"/>
        <c:scaling>
          <c:orientation val="minMax"/>
          <c:min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48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Coast'!$B$1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Coast'!$B$3:$B$12</c:f>
              <c:numCache>
                <c:formatCode>#,##0</c:formatCode>
                <c:ptCount val="10"/>
                <c:pt idx="0">
                  <c:v>411250.12401336851</c:v>
                </c:pt>
                <c:pt idx="1">
                  <c:v>424830.76073166751</c:v>
                </c:pt>
                <c:pt idx="2">
                  <c:v>437920.94658653054</c:v>
                </c:pt>
                <c:pt idx="3">
                  <c:v>449969.40744443436</c:v>
                </c:pt>
                <c:pt idx="4">
                  <c:v>458262.88690337591</c:v>
                </c:pt>
                <c:pt idx="5">
                  <c:v>467416.14311226347</c:v>
                </c:pt>
                <c:pt idx="6">
                  <c:v>476372.81974388554</c:v>
                </c:pt>
                <c:pt idx="7">
                  <c:v>486219.76094821002</c:v>
                </c:pt>
                <c:pt idx="8">
                  <c:v>493415.23829697387</c:v>
                </c:pt>
                <c:pt idx="9">
                  <c:v>501621.55832892522</c:v>
                </c:pt>
              </c:numCache>
            </c:numRef>
          </c:val>
        </c:ser>
        <c:ser>
          <c:idx val="1"/>
          <c:order val="1"/>
          <c:tx>
            <c:strRef>
              <c:f>'Slide 46 Coast'!$C$1</c:f>
              <c:strCache>
                <c:ptCount val="1"/>
                <c:pt idx="0">
                  <c:v>2021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'Slide 46 Coast'!$C$3:$C$12</c:f>
              <c:numCache>
                <c:formatCode>#,##0</c:formatCode>
                <c:ptCount val="10"/>
                <c:pt idx="0">
                  <c:v>405842.03079400491</c:v>
                </c:pt>
                <c:pt idx="1">
                  <c:v>419616.12970900873</c:v>
                </c:pt>
                <c:pt idx="2">
                  <c:v>434006.16029848804</c:v>
                </c:pt>
                <c:pt idx="3">
                  <c:v>444425.81474212266</c:v>
                </c:pt>
                <c:pt idx="4">
                  <c:v>450675.86481067823</c:v>
                </c:pt>
                <c:pt idx="5">
                  <c:v>457853.9766644605</c:v>
                </c:pt>
                <c:pt idx="6">
                  <c:v>464902.53876163589</c:v>
                </c:pt>
                <c:pt idx="7">
                  <c:v>472950.00085199543</c:v>
                </c:pt>
                <c:pt idx="8">
                  <c:v>478510.29349371459</c:v>
                </c:pt>
                <c:pt idx="9">
                  <c:v>485142.97661951371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728864"/>
        <c:axId val="547734744"/>
      </c:barChart>
      <c:catAx>
        <c:axId val="547728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4744"/>
        <c:crosses val="autoZero"/>
        <c:auto val="1"/>
        <c:lblAlgn val="ctr"/>
        <c:lblOffset val="100"/>
        <c:noMultiLvlLbl val="0"/>
      </c:catAx>
      <c:valAx>
        <c:axId val="54773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2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28327709036372E-2"/>
          <c:y val="2.7646871282539745E-2"/>
          <c:w val="0.86863048368953877"/>
          <c:h val="0.81041905097018352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666666666666666E-2"/>
                  <c:y val="9.91589337012662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0.1"/>
                  <c:y val="5.66622478292949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Sheet1!$A$2:$A$30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Sheet1!$D$2:$D$30</c:f>
              <c:numCache>
                <c:formatCode>#,##0</c:formatCode>
                <c:ptCount val="29"/>
                <c:pt idx="0">
                  <c:v>279880.53116519999</c:v>
                </c:pt>
                <c:pt idx="1">
                  <c:v>284375.22144220001</c:v>
                </c:pt>
                <c:pt idx="2">
                  <c:v>288387.3917105</c:v>
                </c:pt>
                <c:pt idx="3">
                  <c:v>298454.38094090001</c:v>
                </c:pt>
                <c:pt idx="4">
                  <c:v>304979.67329850001</c:v>
                </c:pt>
                <c:pt idx="5">
                  <c:v>306592.35919199995</c:v>
                </c:pt>
                <c:pt idx="6">
                  <c:v>310856.85513489996</c:v>
                </c:pt>
                <c:pt idx="7">
                  <c:v>307388.61709329998</c:v>
                </c:pt>
                <c:pt idx="8">
                  <c:v>318292.47220109997</c:v>
                </c:pt>
                <c:pt idx="9">
                  <c:v>333992.25755099999</c:v>
                </c:pt>
                <c:pt idx="10">
                  <c:v>325010.91821149999</c:v>
                </c:pt>
                <c:pt idx="11">
                  <c:v>331740.35912769998</c:v>
                </c:pt>
                <c:pt idx="12">
                  <c:v>340140.8159935</c:v>
                </c:pt>
                <c:pt idx="13">
                  <c:v>347496.42932150001</c:v>
                </c:pt>
                <c:pt idx="14">
                  <c:v>351371.51382529997</c:v>
                </c:pt>
                <c:pt idx="15">
                  <c:v>357260.00821160001</c:v>
                </c:pt>
                <c:pt idx="16">
                  <c:v>376235.4108826</c:v>
                </c:pt>
                <c:pt idx="17">
                  <c:v>383845.04907940002</c:v>
                </c:pt>
                <c:pt idx="18">
                  <c:v>382248.47279254609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0.10555555555555556"/>
                  <c:y val="-8.14519812546115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0"/>
                  <c:y val="-6.37450288079568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Sheet1!$A$2:$A$30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19" formatCode="#,##0">
                  <c:v>405842.03079000005</c:v>
                </c:pt>
                <c:pt idx="20" formatCode="#,##0">
                  <c:v>419616.12970999995</c:v>
                </c:pt>
                <c:pt idx="21" formatCode="#,##0">
                  <c:v>434006.16029999999</c:v>
                </c:pt>
                <c:pt idx="22" formatCode="#,##0">
                  <c:v>444425.81474</c:v>
                </c:pt>
                <c:pt idx="23" formatCode="#,##0">
                  <c:v>450675.86481</c:v>
                </c:pt>
                <c:pt idx="24" formatCode="#,##0">
                  <c:v>457853.97666000004</c:v>
                </c:pt>
                <c:pt idx="25" formatCode="#,##0">
                  <c:v>464902.53875999997</c:v>
                </c:pt>
                <c:pt idx="26" formatCode="#,##0">
                  <c:v>472950.00085000001</c:v>
                </c:pt>
                <c:pt idx="27" formatCode="#,##0">
                  <c:v>478510.29349000001</c:v>
                </c:pt>
                <c:pt idx="28" formatCode="#,##0">
                  <c:v>485142.97662000003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731216"/>
        <c:axId val="547730040"/>
      </c:lineChart>
      <c:catAx>
        <c:axId val="547731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0040"/>
        <c:crosses val="autoZero"/>
        <c:auto val="1"/>
        <c:lblAlgn val="ctr"/>
        <c:lblOffset val="100"/>
        <c:tickLblSkip val="2"/>
        <c:noMultiLvlLbl val="0"/>
      </c:catAx>
      <c:valAx>
        <c:axId val="54773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1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0.66763</cdr:x>
      <cdr:y>0.36144</cdr:y>
    </cdr:from>
    <cdr:to>
      <cdr:x>0.68664</cdr:x>
      <cdr:y>0.39062</cdr:y>
    </cdr:to>
    <cdr:sp macro="" textlink="">
      <cdr:nvSpPr>
        <cdr:cNvPr id="3" name="5-Point Star 2"/>
        <cdr:cNvSpPr/>
      </cdr:nvSpPr>
      <cdr:spPr>
        <a:xfrm xmlns:a="http://schemas.openxmlformats.org/drawingml/2006/main">
          <a:off x="5697793" y="1826341"/>
          <a:ext cx="162233" cy="147484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0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5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88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3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61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0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89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2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1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6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60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3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2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9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3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07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9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72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1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39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7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2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8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3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2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4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0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4" r:id="rId2"/>
    <p:sldLayoutId id="21474935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7" r:id="rId1"/>
    <p:sldLayoutId id="2147493528" r:id="rId2"/>
    <p:sldLayoutId id="21474935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146" y="1854844"/>
            <a:ext cx="5166854" cy="3354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2400" b="1" kern="0" dirty="0" smtClean="0">
                <a:solidFill>
                  <a:prstClr val="black"/>
                </a:solidFill>
              </a:rPr>
              <a:t>2021 Long-Term Load Forecast</a:t>
            </a:r>
            <a:endParaRPr lang="en-US" sz="24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i="1" kern="0" dirty="0" smtClean="0">
                <a:solidFill>
                  <a:prstClr val="black"/>
                </a:solidFill>
              </a:rPr>
              <a:t>Calvin Opheim</a:t>
            </a: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Load </a:t>
            </a:r>
            <a:r>
              <a:rPr lang="en-US" sz="2000" kern="0" dirty="0">
                <a:solidFill>
                  <a:prstClr val="black"/>
                </a:solidFill>
              </a:rPr>
              <a:t>Forecasting &amp; Analysis</a:t>
            </a:r>
          </a:p>
          <a:p>
            <a:pPr>
              <a:defRPr/>
            </a:pPr>
            <a:endParaRPr lang="en-US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SAWG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December 18, 2020</a:t>
            </a:r>
            <a:endParaRPr lang="en-US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Variable </a:t>
            </a:r>
            <a:r>
              <a:rPr lang="en-US" sz="2000" dirty="0" smtClean="0"/>
              <a:t>Interactions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Interact a </a:t>
            </a:r>
            <a:r>
              <a:rPr lang="en-US" sz="2000" dirty="0" smtClean="0"/>
              <a:t>Weather Variable </a:t>
            </a:r>
            <a:r>
              <a:rPr lang="en-US" sz="2000" dirty="0"/>
              <a:t>with a </a:t>
            </a:r>
            <a:r>
              <a:rPr lang="en-US" sz="2000" dirty="0" smtClean="0"/>
              <a:t>Calendar </a:t>
            </a:r>
            <a:r>
              <a:rPr lang="en-US" sz="2000" dirty="0"/>
              <a:t>V</a:t>
            </a:r>
            <a:r>
              <a:rPr lang="en-US" sz="2000" dirty="0" smtClean="0"/>
              <a:t>ariable</a:t>
            </a:r>
            <a:endParaRPr lang="en-US" sz="2000" dirty="0"/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1430338" algn="l"/>
                <a:tab pos="5888038" algn="dec"/>
              </a:tabLst>
            </a:pPr>
            <a:r>
              <a:rPr lang="en-US" sz="2000" dirty="0"/>
              <a:t>Temperature with Hour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1430338" algn="l"/>
                <a:tab pos="5888038" algn="dec"/>
              </a:tabLst>
            </a:pPr>
            <a:r>
              <a:rPr lang="en-US" sz="2000" dirty="0"/>
              <a:t>Dew Point with </a:t>
            </a:r>
            <a:r>
              <a:rPr lang="en-US" sz="2000" dirty="0" smtClean="0"/>
              <a:t>Hour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Interact multiple </a:t>
            </a:r>
            <a:r>
              <a:rPr lang="en-US" sz="2000" dirty="0" smtClean="0"/>
              <a:t>Weather Variables </a:t>
            </a:r>
            <a:r>
              <a:rPr lang="en-US" sz="2000" dirty="0"/>
              <a:t>with a </a:t>
            </a:r>
            <a:r>
              <a:rPr lang="en-US" sz="2000" dirty="0" smtClean="0"/>
              <a:t>Calendar Variable</a:t>
            </a:r>
            <a:endParaRPr lang="en-US" sz="2000" dirty="0"/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1430338" algn="l"/>
                <a:tab pos="5888038" algn="dec"/>
              </a:tabLst>
            </a:pPr>
            <a:r>
              <a:rPr lang="en-US" sz="2000" dirty="0"/>
              <a:t>Temperature with Dew Point and Hour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Driver</a:t>
            </a:r>
          </a:p>
        </p:txBody>
      </p:sp>
    </p:spTree>
    <p:extLst>
      <p:ext uri="{BB962C8B-B14F-4D97-AF65-F5344CB8AC3E}">
        <p14:creationId xmlns:p14="http://schemas.microsoft.com/office/powerpoint/2010/main" val="41436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Premise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Unique Model for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Each Weather Zone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Each Premise Class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>
                <a:solidFill>
                  <a:prstClr val="black"/>
                </a:solidFill>
              </a:rPr>
              <a:t>Residential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>
                <a:solidFill>
                  <a:prstClr val="black"/>
                </a:solidFill>
              </a:rPr>
              <a:t>Commercial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>
                <a:solidFill>
                  <a:prstClr val="black"/>
                </a:solidFill>
              </a:rPr>
              <a:t>Industrial 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Monthly Models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From January </a:t>
            </a:r>
            <a:r>
              <a:rPr lang="en-US" sz="2000" dirty="0" smtClean="0"/>
              <a:t>2015 </a:t>
            </a:r>
            <a:r>
              <a:rPr lang="en-US" sz="2000" dirty="0"/>
              <a:t>through August </a:t>
            </a:r>
            <a:r>
              <a:rPr lang="en-US" sz="2000" dirty="0" smtClean="0"/>
              <a:t>2020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Economic Measures </a:t>
            </a:r>
            <a:endParaRPr lang="en-US" sz="2000" dirty="0" smtClean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Population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Non-Farm Employment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Housing Stock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Error Correction Term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864249"/>
              </p:ext>
            </p:extLst>
          </p:nvPr>
        </p:nvGraphicFramePr>
        <p:xfrm>
          <a:off x="304800" y="990600"/>
          <a:ext cx="69723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8500" y="2701102"/>
            <a:ext cx="17907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Premise Counts increased significantly via opt-in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86275" y="2543175"/>
            <a:ext cx="2790826" cy="973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86275" y="3516710"/>
            <a:ext cx="2790825" cy="645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889247"/>
              </p:ext>
            </p:extLst>
          </p:nvPr>
        </p:nvGraphicFramePr>
        <p:xfrm>
          <a:off x="304800" y="988219"/>
          <a:ext cx="6972300" cy="505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8500" y="2701102"/>
            <a:ext cx="17907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Premise Counts increased significantly via opt-in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486275" y="1828800"/>
            <a:ext cx="2790826" cy="1687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486275" y="3516710"/>
            <a:ext cx="2790826" cy="893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Growth Driver for Far West and West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Economic </a:t>
            </a:r>
            <a:r>
              <a:rPr lang="en-US" sz="2000" dirty="0"/>
              <a:t>Measures from </a:t>
            </a:r>
            <a:r>
              <a:rPr lang="en-US" sz="2000" dirty="0" smtClean="0"/>
              <a:t>Moody’s Base Scenario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Population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Non-Farm Employment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Housing Stock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Weather Zone Load Forecasts</a:t>
            </a:r>
          </a:p>
        </p:txBody>
      </p:sp>
    </p:spTree>
    <p:extLst>
      <p:ext uri="{BB962C8B-B14F-4D97-AF65-F5344CB8AC3E}">
        <p14:creationId xmlns:p14="http://schemas.microsoft.com/office/powerpoint/2010/main" val="7183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 - Coast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2021 Gross Summer Peak Forecasts Based on Historical Weather Years</a:t>
            </a:r>
            <a:endParaRPr lang="en-US" sz="2000" dirty="0"/>
          </a:p>
        </p:txBody>
      </p:sp>
      <p:sp>
        <p:nvSpPr>
          <p:cNvPr id="11" name="Down Arrow 10"/>
          <p:cNvSpPr/>
          <p:nvPr/>
        </p:nvSpPr>
        <p:spPr>
          <a:xfrm>
            <a:off x="6591311" y="2405329"/>
            <a:ext cx="247650" cy="8603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961" y="2460277"/>
            <a:ext cx="202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Sort from high to low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12032"/>
              </p:ext>
            </p:extLst>
          </p:nvPr>
        </p:nvGraphicFramePr>
        <p:xfrm>
          <a:off x="2079318" y="1618485"/>
          <a:ext cx="4358058" cy="1647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343"/>
                <a:gridCol w="726343"/>
                <a:gridCol w="726343"/>
                <a:gridCol w="726343"/>
                <a:gridCol w="726343"/>
                <a:gridCol w="726343"/>
              </a:tblGrid>
              <a:tr h="462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 Forecast (MW)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21,157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20,532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4759890" y="1390390"/>
            <a:ext cx="1707596" cy="2154478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21293"/>
              </p:ext>
            </p:extLst>
          </p:nvPr>
        </p:nvGraphicFramePr>
        <p:xfrm>
          <a:off x="2079318" y="1618485"/>
          <a:ext cx="4358058" cy="1647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343"/>
                <a:gridCol w="726343"/>
                <a:gridCol w="726343"/>
                <a:gridCol w="726343"/>
                <a:gridCol w="726343"/>
                <a:gridCol w="726343"/>
              </a:tblGrid>
              <a:tr h="462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 Forecast (MW)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21,157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20,532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 - Coast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591311" y="2405329"/>
            <a:ext cx="247650" cy="8603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961" y="2460277"/>
            <a:ext cx="202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Sort from high to low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4759890" y="1390390"/>
            <a:ext cx="1707596" cy="2154478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05575"/>
              </p:ext>
            </p:extLst>
          </p:nvPr>
        </p:nvGraphicFramePr>
        <p:xfrm>
          <a:off x="182880" y="3675098"/>
          <a:ext cx="8656320" cy="1986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630"/>
                <a:gridCol w="53841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</a:tblGrid>
              <a:tr h="331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</a:tr>
              <a:tr h="331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21,968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21,539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22,344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22,793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21,628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21,745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22,044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</a:tr>
              <a:tr h="331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20,532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20,936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21,472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20,728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21,425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22,312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22,091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21,452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21,973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</a:tr>
              <a:tr h="331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20,864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21,426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20,716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21,659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20,847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21,922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</a:tr>
              <a:tr h="331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20,583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20,627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22,170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20,993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21,615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20,810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21,909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</a:tr>
              <a:tr h="331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20,546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20,617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22,119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20,990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21,570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20,807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21,892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538620" y="3544867"/>
            <a:ext cx="789140" cy="2417521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164921" y="3544867"/>
            <a:ext cx="4384110" cy="130231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9906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2021 Gross Summer Peak Forecasts Based on Historical Weather Years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37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Data Used in Model Development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Growth Driver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Creating Weather Zone Load Forecasts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Creating the ERCOT System Load Forecast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ERCOT System Load Forecast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 - Coast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83841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7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- Coast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2021 Gross Summer Forecasts Based on Historical Weather Years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00701"/>
              </p:ext>
            </p:extLst>
          </p:nvPr>
        </p:nvGraphicFramePr>
        <p:xfrm>
          <a:off x="24936" y="2342513"/>
          <a:ext cx="9042864" cy="304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174"/>
                <a:gridCol w="525174"/>
                <a:gridCol w="525174"/>
                <a:gridCol w="525174"/>
                <a:gridCol w="525174"/>
                <a:gridCol w="525174"/>
                <a:gridCol w="525174"/>
                <a:gridCol w="525174"/>
                <a:gridCol w="525174"/>
                <a:gridCol w="525174"/>
                <a:gridCol w="525174"/>
                <a:gridCol w="525174"/>
                <a:gridCol w="525174"/>
                <a:gridCol w="525174"/>
                <a:gridCol w="525174"/>
                <a:gridCol w="525174"/>
                <a:gridCol w="64008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Average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</a:tr>
              <a:tr h="517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21,968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21,539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22,344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22,793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21,628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21,167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22,157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21,745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21,049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21,289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22,044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21,645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</a:tr>
              <a:tr h="517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20,532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20,936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21,472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20,728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21,425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22,312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22,091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21,452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21,231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21,973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</a:tr>
              <a:tr h="517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20,864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21,426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20,716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21,659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20,847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21,922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21,258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</a:tr>
              <a:tr h="517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20,583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20,627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22,170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20,993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21,615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20,810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21,909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21,192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</a:tr>
              <a:tr h="517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20,401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20,546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20,617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22,119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21,169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21,202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20,990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21,570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21,301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20,807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21,892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21,160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b"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8442542" y="2830882"/>
            <a:ext cx="590629" cy="559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 - Coast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402963">
            <a:off x="8056375" y="2836645"/>
            <a:ext cx="538725" cy="412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722741"/>
              </p:ext>
            </p:extLst>
          </p:nvPr>
        </p:nvGraphicFramePr>
        <p:xfrm>
          <a:off x="301752" y="987552"/>
          <a:ext cx="8531352" cy="505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8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Creating Weather Zone Load Forecasts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2200" b="1" dirty="0" smtClean="0"/>
              <a:t>Summary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For every weather zone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For every forecasted year (2021-2030)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Forecasted values are ranked from high to low for each month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The average is calculated for each rank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This is the gross normal weather load forecast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Does not include impacts of the rooftop PV forecast</a:t>
            </a:r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the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ERCOT System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Forecast</a:t>
            </a:r>
            <a:endParaRPr lang="en-US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Creating the ERCOT System Forecast - Example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0495" y="5735879"/>
            <a:ext cx="393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 2008 Summer Actual Load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534400" cy="1295234"/>
          </a:xfrm>
        </p:spPr>
        <p:txBody>
          <a:bodyPr/>
          <a:lstStyle/>
          <a:p>
            <a:r>
              <a:rPr lang="en-US" sz="2000" dirty="0" smtClean="0"/>
              <a:t>For every weather zone, retrieve the actual load values from calendar year 2008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Sort the values from high to low</a:t>
            </a:r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6686550" y="3557392"/>
            <a:ext cx="247650" cy="19971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4069543"/>
            <a:ext cx="202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Sort from high to low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44994"/>
              </p:ext>
            </p:extLst>
          </p:nvPr>
        </p:nvGraphicFramePr>
        <p:xfrm>
          <a:off x="2550496" y="2993720"/>
          <a:ext cx="4106186" cy="26094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6"/>
                <a:gridCol w="655982"/>
                <a:gridCol w="655983"/>
                <a:gridCol w="655982"/>
                <a:gridCol w="655983"/>
                <a:gridCol w="822960"/>
              </a:tblGrid>
              <a:tr h="50954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</a:p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Actual Load (MW)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17,623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17,478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17,463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17,222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17,184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Creating the ERCOT System Forecast - Example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4347" y="5735879"/>
            <a:ext cx="573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 2021 Gross Forecast Based on 2008 Calendar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534400" cy="1295234"/>
          </a:xfrm>
        </p:spPr>
        <p:txBody>
          <a:bodyPr/>
          <a:lstStyle/>
          <a:p>
            <a:r>
              <a:rPr lang="en-US" sz="2000" dirty="0" smtClean="0"/>
              <a:t>Assign the average forecast values by rank (from slide 22) to the same rank based on the actual load from 2008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6501"/>
              </p:ext>
            </p:extLst>
          </p:nvPr>
        </p:nvGraphicFramePr>
        <p:xfrm>
          <a:off x="2580361" y="2514436"/>
          <a:ext cx="3255194" cy="26094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2338"/>
                <a:gridCol w="562339"/>
                <a:gridCol w="562338"/>
                <a:gridCol w="562339"/>
                <a:gridCol w="1005840"/>
              </a:tblGrid>
              <a:tr h="50954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 2021</a:t>
                      </a:r>
                    </a:p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Forecast (MW)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21,645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21,258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21,192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8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9277"/>
              </p:ext>
            </p:extLst>
          </p:nvPr>
        </p:nvGraphicFramePr>
        <p:xfrm>
          <a:off x="3341459" y="799578"/>
          <a:ext cx="3438074" cy="26094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2338"/>
                <a:gridCol w="562339"/>
                <a:gridCol w="562338"/>
                <a:gridCol w="562339"/>
                <a:gridCol w="1188720"/>
              </a:tblGrid>
              <a:tr h="50954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 2021</a:t>
                      </a:r>
                    </a:p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Forecast</a:t>
                      </a:r>
                    </a:p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21,645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21,258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21,192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792211"/>
              </p:ext>
            </p:extLst>
          </p:nvPr>
        </p:nvGraphicFramePr>
        <p:xfrm>
          <a:off x="128017" y="4140316"/>
          <a:ext cx="8939782" cy="1986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792"/>
                <a:gridCol w="707226"/>
                <a:gridCol w="707226"/>
                <a:gridCol w="707226"/>
                <a:gridCol w="766810"/>
                <a:gridCol w="707226"/>
                <a:gridCol w="766810"/>
                <a:gridCol w="766810"/>
                <a:gridCol w="766810"/>
                <a:gridCol w="766810"/>
                <a:gridCol w="766810"/>
                <a:gridCol w="707226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Forecast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Month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Day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Hour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Coast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East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Fwest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Ncent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North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Scent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South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West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</a:tr>
              <a:tr h="322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20,880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4,850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26,055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12,957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5,808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2,069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</a:tr>
              <a:tr h="322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21,645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2,811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4,818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25,263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12,202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5,756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1,896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</a:tr>
              <a:tr h="322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20,628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2,751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4,835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25,630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12,688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5,698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</a:tr>
              <a:tr h="322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2,742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12,527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</a:tr>
              <a:tr h="322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2,734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4,736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25,151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5,938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1,944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2" marR="7092" marT="7092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Creating the ERCOT System Forecast -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45203" y="1548753"/>
            <a:ext cx="729207" cy="247571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87874" y="1552522"/>
            <a:ext cx="1760748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05206" y="1758746"/>
            <a:ext cx="1507409" cy="3171477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03132" y="1796324"/>
            <a:ext cx="2190637" cy="3133899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048939" y="4932454"/>
            <a:ext cx="1897956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48387" y="4930223"/>
            <a:ext cx="668905" cy="228013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18680"/>
              </p:ext>
            </p:extLst>
          </p:nvPr>
        </p:nvGraphicFramePr>
        <p:xfrm>
          <a:off x="124979" y="4094863"/>
          <a:ext cx="8892432" cy="2041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556"/>
                <a:gridCol w="640349"/>
                <a:gridCol w="640349"/>
                <a:gridCol w="640349"/>
                <a:gridCol w="694297"/>
                <a:gridCol w="640349"/>
                <a:gridCol w="694297"/>
                <a:gridCol w="694297"/>
                <a:gridCol w="694297"/>
                <a:gridCol w="694297"/>
                <a:gridCol w="694297"/>
                <a:gridCol w="640349"/>
                <a:gridCol w="640349"/>
              </a:tblGrid>
              <a:tr h="477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Forecast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Month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Hour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Coast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East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Fwest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Ncent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North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Scent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South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West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ERCOT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</a:tr>
              <a:tr h="31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20,880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4,850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26,055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12,957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5,808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2,069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77,244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</a:tr>
              <a:tr h="31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21,645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2,811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4,818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25,263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12,202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5,756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76,242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</a:tr>
              <a:tr h="31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20,628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2,751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4,835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25,630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12,688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5,698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2,003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76,101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</a:tr>
              <a:tr h="31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20,792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2,742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12,527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1,998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76,066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</a:tr>
              <a:tr h="31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21,064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2,734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4,736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25,151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5,938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1,944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75,772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" marR="6558" marT="6558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Creating the ERCOT System Forecast -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3997" y="3725532"/>
            <a:ext cx="871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ERCOT Gross Forecast (MW) Based on 2008 Calendar</a:t>
            </a:r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320900"/>
              </p:ext>
            </p:extLst>
          </p:nvPr>
        </p:nvGraphicFramePr>
        <p:xfrm>
          <a:off x="3341459" y="799578"/>
          <a:ext cx="3438074" cy="26094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2338"/>
                <a:gridCol w="562339"/>
                <a:gridCol w="562338"/>
                <a:gridCol w="562339"/>
                <a:gridCol w="1188720"/>
              </a:tblGrid>
              <a:tr h="50954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 2021</a:t>
                      </a:r>
                    </a:p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Forecast</a:t>
                      </a:r>
                    </a:p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21,645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21,258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21,192</a:t>
                      </a:r>
                    </a:p>
                  </a:txBody>
                  <a:tcPr marL="9525" marR="9525" marT="9525" marB="0" anchor="b"/>
                </a:tc>
              </a:tr>
              <a:tr h="41026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3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  <a:tabLst>
                <a:tab pos="1430338" algn="l"/>
                <a:tab pos="5888038" algn="dec"/>
              </a:tabLst>
            </a:pPr>
            <a:r>
              <a:rPr lang="en-US" sz="2200" b="1" dirty="0" smtClean="0">
                <a:solidFill>
                  <a:prstClr val="black"/>
                </a:solidFill>
              </a:rPr>
              <a:t>Summary</a:t>
            </a: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Forecasts </a:t>
            </a:r>
            <a:r>
              <a:rPr lang="en-US" sz="2000" dirty="0">
                <a:solidFill>
                  <a:prstClr val="black"/>
                </a:solidFill>
              </a:rPr>
              <a:t>for each Weather Zone are mapped into a Historical Calendar by </a:t>
            </a:r>
            <a:r>
              <a:rPr lang="en-US" sz="2000" dirty="0" smtClean="0">
                <a:solidFill>
                  <a:prstClr val="black"/>
                </a:solidFill>
              </a:rPr>
              <a:t>Rank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2008 Historical Calendar </a:t>
            </a:r>
            <a:r>
              <a:rPr lang="en-US" sz="2000" dirty="0">
                <a:solidFill>
                  <a:prstClr val="black"/>
                </a:solidFill>
              </a:rPr>
              <a:t>was </a:t>
            </a:r>
            <a:r>
              <a:rPr lang="en-US" sz="2000" dirty="0" smtClean="0">
                <a:solidFill>
                  <a:prstClr val="black"/>
                </a:solidFill>
              </a:rPr>
              <a:t>selected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>
              <a:solidFill>
                <a:prstClr val="black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Evaluated 2007 through 2018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>
              <a:solidFill>
                <a:prstClr val="black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2008 </a:t>
            </a:r>
            <a:r>
              <a:rPr lang="en-US" sz="2000" dirty="0">
                <a:solidFill>
                  <a:prstClr val="black"/>
                </a:solidFill>
              </a:rPr>
              <a:t>had the least amount of diversity between </a:t>
            </a:r>
            <a:r>
              <a:rPr lang="en-US" sz="2000" dirty="0" smtClean="0">
                <a:solidFill>
                  <a:prstClr val="black"/>
                </a:solidFill>
              </a:rPr>
              <a:t>Weather Zone </a:t>
            </a:r>
            <a:r>
              <a:rPr lang="en-US" sz="2000" dirty="0">
                <a:solidFill>
                  <a:prstClr val="black"/>
                </a:solidFill>
              </a:rPr>
              <a:t>peaks and ERCOT </a:t>
            </a:r>
            <a:r>
              <a:rPr lang="en-US" sz="2000" dirty="0" smtClean="0">
                <a:solidFill>
                  <a:prstClr val="black"/>
                </a:solidFill>
              </a:rPr>
              <a:t>peak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 - continued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Rooftop PV Forecast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Forecast Adjustments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Assumptions and Challenges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Weather Zone Forecast </a:t>
            </a:r>
            <a:r>
              <a:rPr lang="en-US" sz="2000" dirty="0" smtClean="0"/>
              <a:t>Summary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Questions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Historical Coincident Factors Scenario Forecasts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181710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6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ERCOT System Load Forecast</a:t>
            </a:r>
            <a:endParaRPr lang="en-US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Gross Summer Peak Demand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317740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Gross Summer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18808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1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Annual Energy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60756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2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60097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ERCOT Annual </a:t>
            </a:r>
            <a:r>
              <a:rPr lang="en-US" sz="2400" dirty="0" smtClean="0"/>
              <a:t>Energy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6175" y="6182113"/>
            <a:ext cx="1232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December forecasted 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423942" y="6221259"/>
            <a:ext cx="162233" cy="14748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Rooftop PV Forecast</a:t>
            </a:r>
          </a:p>
        </p:txBody>
      </p:sp>
    </p:spTree>
    <p:extLst>
      <p:ext uri="{BB962C8B-B14F-4D97-AF65-F5344CB8AC3E}">
        <p14:creationId xmlns:p14="http://schemas.microsoft.com/office/powerpoint/2010/main" val="13180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Rooftop PV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</p:spPr>
        <p:txBody>
          <a:bodyPr/>
          <a:lstStyle/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This is the first year that a rooftop PV forecast was created</a:t>
            </a: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A forecast was created for residential </a:t>
            </a:r>
            <a:r>
              <a:rPr lang="en-US" sz="2000" dirty="0" err="1" smtClean="0">
                <a:solidFill>
                  <a:prstClr val="black"/>
                </a:solidFill>
              </a:rPr>
              <a:t>ESIIDs</a:t>
            </a:r>
            <a:r>
              <a:rPr lang="en-US" sz="2000" dirty="0" smtClean="0">
                <a:solidFill>
                  <a:prstClr val="black"/>
                </a:solidFill>
              </a:rPr>
              <a:t> using the load profile assignment for each weather zone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Total installed capacity was approximately 700 MW as of August, 2020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Forecast is for the total installed capacity to increase to approximately 2,100 MW by August, 2030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The assumed capacity factor at the time of the summer peak is 46%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The gross forecast minus the rooftop PV forecast results in the net forecast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Rooftop PV </a:t>
            </a:r>
            <a:r>
              <a:rPr lang="en-US" sz="2400" dirty="0" smtClean="0"/>
              <a:t>Forecast - Approach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77587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Rooftop PV </a:t>
            </a:r>
            <a:r>
              <a:rPr lang="en-US" sz="2400" dirty="0" smtClean="0"/>
              <a:t>Forecast - Approach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1180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Used in Model Development</a:t>
            </a:r>
          </a:p>
        </p:txBody>
      </p:sp>
    </p:spTree>
    <p:extLst>
      <p:ext uri="{BB962C8B-B14F-4D97-AF65-F5344CB8AC3E}">
        <p14:creationId xmlns:p14="http://schemas.microsoft.com/office/powerpoint/2010/main" val="40985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Rooftop PV Forecast -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</p:spPr>
        <p:txBody>
          <a:bodyPr/>
          <a:lstStyle/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Data from </a:t>
            </a:r>
            <a:r>
              <a:rPr lang="en-US" sz="2000" dirty="0" err="1" smtClean="0">
                <a:solidFill>
                  <a:prstClr val="black"/>
                </a:solidFill>
              </a:rPr>
              <a:t>ERCOT’s</a:t>
            </a:r>
            <a:r>
              <a:rPr lang="en-US" sz="2000" dirty="0" smtClean="0">
                <a:solidFill>
                  <a:prstClr val="black"/>
                </a:solidFill>
              </a:rPr>
              <a:t> monthly peak day in July (7/13/2020) and August (8/14/2020) was used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Calculate the total hourly demands for residential </a:t>
            </a:r>
            <a:r>
              <a:rPr lang="en-US" sz="2000" dirty="0" err="1" smtClean="0">
                <a:solidFill>
                  <a:prstClr val="black"/>
                </a:solidFill>
              </a:rPr>
              <a:t>ESIIDs</a:t>
            </a:r>
            <a:r>
              <a:rPr lang="en-US" sz="2000" dirty="0" smtClean="0">
                <a:solidFill>
                  <a:prstClr val="black"/>
                </a:solidFill>
              </a:rPr>
              <a:t> with PV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Calculate the total hourly demands for residential </a:t>
            </a:r>
            <a:r>
              <a:rPr lang="en-US" sz="2000" dirty="0" err="1" smtClean="0">
                <a:solidFill>
                  <a:prstClr val="black"/>
                </a:solidFill>
              </a:rPr>
              <a:t>ESIIDs</a:t>
            </a:r>
            <a:r>
              <a:rPr lang="en-US" sz="2000" dirty="0" smtClean="0">
                <a:solidFill>
                  <a:prstClr val="black"/>
                </a:solidFill>
              </a:rPr>
              <a:t> without PV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Divide the total hour demand values by the number of </a:t>
            </a:r>
            <a:r>
              <a:rPr lang="en-US" sz="2000" dirty="0" err="1" smtClean="0">
                <a:solidFill>
                  <a:prstClr val="black"/>
                </a:solidFill>
              </a:rPr>
              <a:t>ESIIDs</a:t>
            </a:r>
            <a:r>
              <a:rPr lang="en-US" sz="2000" dirty="0" smtClean="0">
                <a:solidFill>
                  <a:prstClr val="black"/>
                </a:solidFill>
              </a:rPr>
              <a:t> (result is an average use per </a:t>
            </a:r>
            <a:r>
              <a:rPr lang="en-US" sz="2000" dirty="0" err="1" smtClean="0">
                <a:solidFill>
                  <a:prstClr val="black"/>
                </a:solidFill>
              </a:rPr>
              <a:t>ESIID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smtClean="0">
                <a:solidFill>
                  <a:prstClr val="black"/>
                </a:solidFill>
              </a:rPr>
              <a:t>with </a:t>
            </a:r>
            <a:r>
              <a:rPr lang="en-US" sz="2000" smtClean="0">
                <a:solidFill>
                  <a:prstClr val="black"/>
                </a:solidFill>
              </a:rPr>
              <a:t>and </a:t>
            </a:r>
            <a:r>
              <a:rPr lang="en-US" sz="2000" dirty="0" smtClean="0">
                <a:solidFill>
                  <a:prstClr val="black"/>
                </a:solidFill>
              </a:rPr>
              <a:t>without PV)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Divide the average use per </a:t>
            </a:r>
            <a:r>
              <a:rPr lang="en-US" sz="2000" dirty="0" err="1" smtClean="0">
                <a:solidFill>
                  <a:prstClr val="black"/>
                </a:solidFill>
              </a:rPr>
              <a:t>ESIID</a:t>
            </a:r>
            <a:r>
              <a:rPr lang="en-US" sz="2000" dirty="0" smtClean="0">
                <a:solidFill>
                  <a:prstClr val="black"/>
                </a:solidFill>
              </a:rPr>
              <a:t> with PV by the average use per </a:t>
            </a:r>
            <a:r>
              <a:rPr lang="en-US" sz="2000" dirty="0" err="1" smtClean="0">
                <a:solidFill>
                  <a:prstClr val="black"/>
                </a:solidFill>
              </a:rPr>
              <a:t>ESIID</a:t>
            </a:r>
            <a:r>
              <a:rPr lang="en-US" sz="2000" dirty="0" smtClean="0">
                <a:solidFill>
                  <a:prstClr val="black"/>
                </a:solidFill>
              </a:rPr>
              <a:t> without PV for each hour (call this the PV hourly factors)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Multiply the PV hourly factors by the forecasted number of PV Premises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endParaRPr lang="en-US" sz="2000" b="1" dirty="0" smtClean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Rooftop PV Forecast -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</p:spPr>
        <p:txBody>
          <a:bodyPr/>
          <a:lstStyle/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Use the PV hourly factor for hour 17 to create the PV Summer Peak forecast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Subtract out the current contribution of PV (as of August, 2020)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Assume no PV output at the time of the winter peak which is typically 8 a.m.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Assume the same PV hourly factor for residential and business </a:t>
            </a:r>
            <a:r>
              <a:rPr lang="en-US" sz="2000" dirty="0" err="1" smtClean="0">
                <a:solidFill>
                  <a:prstClr val="black"/>
                </a:solidFill>
              </a:rPr>
              <a:t>ESIIDs</a:t>
            </a:r>
            <a:endParaRPr lang="en-US" sz="2000" dirty="0" smtClean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b="1" dirty="0" smtClean="0">
                <a:solidFill>
                  <a:prstClr val="black"/>
                </a:solidFill>
              </a:rPr>
              <a:t>This is a work in progress.  More analysis will be performed in 2021.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Rooftop PV </a:t>
            </a:r>
            <a:r>
              <a:rPr lang="en-US" sz="2400" dirty="0" smtClean="0"/>
              <a:t>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52164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6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Observations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</p:spPr>
        <p:txBody>
          <a:bodyPr/>
          <a:lstStyle/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Residential </a:t>
            </a:r>
            <a:r>
              <a:rPr lang="en-US" sz="2000" dirty="0" err="1" smtClean="0">
                <a:solidFill>
                  <a:prstClr val="black"/>
                </a:solidFill>
              </a:rPr>
              <a:t>ESIIDs</a:t>
            </a:r>
            <a:r>
              <a:rPr lang="en-US" sz="2000" dirty="0" smtClean="0">
                <a:solidFill>
                  <a:prstClr val="black"/>
                </a:solidFill>
              </a:rPr>
              <a:t> with PV have greater average usage per hour than </a:t>
            </a:r>
            <a:r>
              <a:rPr lang="en-US" sz="2000" dirty="0" err="1" smtClean="0">
                <a:solidFill>
                  <a:prstClr val="black"/>
                </a:solidFill>
              </a:rPr>
              <a:t>ESIIDs</a:t>
            </a:r>
            <a:r>
              <a:rPr lang="en-US" sz="2000" dirty="0" smtClean="0">
                <a:solidFill>
                  <a:prstClr val="black"/>
                </a:solidFill>
              </a:rPr>
              <a:t> without PV during the early morning and evening hours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Some studies suggest that </a:t>
            </a:r>
            <a:r>
              <a:rPr lang="en-US" sz="2000" dirty="0" smtClean="0">
                <a:solidFill>
                  <a:prstClr val="black"/>
                </a:solidFill>
              </a:rPr>
              <a:t>customers </a:t>
            </a:r>
            <a:r>
              <a:rPr lang="en-US" sz="2000" dirty="0" smtClean="0">
                <a:solidFill>
                  <a:prstClr val="black"/>
                </a:solidFill>
              </a:rPr>
              <a:t>with PV tend to use more energy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To compensate for this, should the shapes be unitized?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Adjustments</a:t>
            </a:r>
          </a:p>
        </p:txBody>
      </p:sp>
    </p:spTree>
    <p:extLst>
      <p:ext uri="{BB962C8B-B14F-4D97-AF65-F5344CB8AC3E}">
        <p14:creationId xmlns:p14="http://schemas.microsoft.com/office/powerpoint/2010/main" val="38398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Forecast Adjustments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Lubbock </a:t>
            </a:r>
            <a:r>
              <a:rPr lang="en-US" sz="2000" dirty="0" smtClean="0">
                <a:solidFill>
                  <a:prstClr val="black"/>
                </a:solidFill>
              </a:rPr>
              <a:t>added to North Forecast from 2021 on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ased on Lubbock’s Peak Forecast of its growth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"/>
          <a:stretch/>
        </p:blipFill>
        <p:spPr>
          <a:xfrm>
            <a:off x="304800" y="2453316"/>
            <a:ext cx="8534399" cy="3589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2370" y="6042822"/>
            <a:ext cx="67168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“Fiber Services in Lubbock, TX.” </a:t>
            </a:r>
            <a:r>
              <a:rPr lang="en-US" sz="800" i="1" dirty="0"/>
              <a:t>About NTS</a:t>
            </a:r>
            <a:r>
              <a:rPr lang="en-US" sz="800" dirty="0"/>
              <a:t>, NTS Communications, Inc., 2018, </a:t>
            </a:r>
            <a:r>
              <a:rPr lang="en-US" sz="800" dirty="0" smtClean="0"/>
              <a:t>www.ntscom.com/aboutnts/primary-locations/lubbock-tx</a:t>
            </a:r>
            <a:r>
              <a:rPr lang="en-US" sz="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38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t="28638" b="12146"/>
          <a:stretch/>
        </p:blipFill>
        <p:spPr>
          <a:xfrm>
            <a:off x="304799" y="2453315"/>
            <a:ext cx="8534401" cy="357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Forecast Adjustments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Rayburn added to East Forecast from 2021 on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ased on Rayburn’s Actual Seasonal Peaks in 2019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2370" y="6042822"/>
            <a:ext cx="67168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“RCEC.” </a:t>
            </a:r>
            <a:r>
              <a:rPr lang="en-US" sz="800" i="1" dirty="0" smtClean="0"/>
              <a:t>PROJECTS&gt;OFFICE&gt;RCEC</a:t>
            </a:r>
            <a:r>
              <a:rPr lang="en-US" sz="800" dirty="0" smtClean="0"/>
              <a:t>, Alliance Architects, 2019, www.alliancearch.com/projects/office/rcec</a:t>
            </a:r>
            <a:r>
              <a:rPr lang="en-US" sz="800" dirty="0"/>
              <a:t>/</a:t>
            </a:r>
            <a:r>
              <a:rPr lang="en-US" sz="800" dirty="0" smtClean="0"/>
              <a:t>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1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Forecast Adjustments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Adjustments added for Large Industrial Facilities</a:t>
            </a:r>
            <a:endParaRPr lang="en-US" sz="2000" dirty="0"/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Coast</a:t>
            </a:r>
          </a:p>
          <a:p>
            <a:pPr lvl="2">
              <a:lnSpc>
                <a:spcPct val="200000"/>
              </a:lnSpc>
            </a:pPr>
            <a:r>
              <a:rPr lang="en-US" sz="2000" dirty="0" smtClean="0"/>
              <a:t>425 – 650 MW phased in over time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South</a:t>
            </a:r>
          </a:p>
          <a:p>
            <a:pPr lvl="2">
              <a:lnSpc>
                <a:spcPct val="200000"/>
              </a:lnSpc>
            </a:pPr>
            <a:r>
              <a:rPr lang="en-US" sz="2000" dirty="0" smtClean="0"/>
              <a:t>75 – 930 MW phased in over time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South Central </a:t>
            </a:r>
            <a:endParaRPr lang="en-US" sz="2000" dirty="0"/>
          </a:p>
          <a:p>
            <a:pPr lvl="2">
              <a:lnSpc>
                <a:spcPct val="200000"/>
              </a:lnSpc>
            </a:pPr>
            <a:r>
              <a:rPr lang="en-US" sz="2000" dirty="0" smtClean="0"/>
              <a:t>24 </a:t>
            </a:r>
            <a:r>
              <a:rPr lang="en-US" sz="2000" dirty="0"/>
              <a:t>– </a:t>
            </a:r>
            <a:r>
              <a:rPr lang="en-US" sz="2000" dirty="0" smtClean="0"/>
              <a:t>480 </a:t>
            </a:r>
            <a:r>
              <a:rPr lang="en-US" sz="2000" dirty="0"/>
              <a:t>MW phased in over time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37000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Assumptions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</p:spPr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Inherent Levels from the Input Data of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Appliance Stock </a:t>
            </a:r>
            <a:r>
              <a:rPr lang="en-US" sz="2000" dirty="0" smtClean="0">
                <a:solidFill>
                  <a:prstClr val="black"/>
                </a:solidFill>
              </a:rPr>
              <a:t>and Energy </a:t>
            </a:r>
            <a:r>
              <a:rPr lang="en-US" sz="2000" dirty="0">
                <a:solidFill>
                  <a:prstClr val="black"/>
                </a:solidFill>
              </a:rPr>
              <a:t>Efficiency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Demand </a:t>
            </a:r>
            <a:r>
              <a:rPr lang="en-US" sz="2000" dirty="0" smtClean="0">
                <a:solidFill>
                  <a:prstClr val="black"/>
                </a:solidFill>
              </a:rPr>
              <a:t>Response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4 </a:t>
            </a:r>
            <a:r>
              <a:rPr lang="en-US" sz="2000" dirty="0">
                <a:solidFill>
                  <a:prstClr val="black"/>
                </a:solidFill>
              </a:rPr>
              <a:t>CP Impact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Behind-the-Meter </a:t>
            </a:r>
            <a:r>
              <a:rPr lang="en-US" sz="2000" dirty="0" smtClean="0">
                <a:solidFill>
                  <a:prstClr val="black"/>
                </a:solidFill>
              </a:rPr>
              <a:t>DG (non rooftop solar)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Price Responsive Load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Electric </a:t>
            </a:r>
            <a:r>
              <a:rPr lang="en-US" sz="2000" dirty="0" smtClean="0">
                <a:solidFill>
                  <a:prstClr val="black"/>
                </a:solidFill>
              </a:rPr>
              <a:t>Vehicles (</a:t>
            </a:r>
            <a:r>
              <a:rPr lang="en-US" sz="2000" b="1" dirty="0" smtClean="0">
                <a:solidFill>
                  <a:prstClr val="black"/>
                </a:solidFill>
              </a:rPr>
              <a:t>significant impact on future forecasts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Weather Zones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2254" r="15376" b="2627"/>
          <a:stretch/>
        </p:blipFill>
        <p:spPr bwMode="auto">
          <a:xfrm>
            <a:off x="609600" y="774853"/>
            <a:ext cx="7324725" cy="546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58038" y="4735746"/>
            <a:ext cx="2698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430338" algn="l"/>
                <a:tab pos="5888038" algn="dec"/>
              </a:tabLst>
            </a:pPr>
            <a:r>
              <a:rPr lang="en-US" sz="2000" dirty="0" smtClean="0"/>
              <a:t>2 or 3 Weather Stations in </a:t>
            </a:r>
            <a:r>
              <a:rPr lang="en-US" sz="2000" dirty="0"/>
              <a:t>each </a:t>
            </a:r>
            <a:r>
              <a:rPr lang="en-US" sz="2000" dirty="0" smtClean="0"/>
              <a:t>Weather Zone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3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Weather </a:t>
            </a:r>
            <a:r>
              <a:rPr lang="en-US" sz="2000" dirty="0" smtClean="0">
                <a:solidFill>
                  <a:prstClr val="black"/>
                </a:solidFill>
              </a:rPr>
              <a:t>Volatility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Economic </a:t>
            </a:r>
            <a:r>
              <a:rPr lang="en-US" sz="2000" dirty="0" smtClean="0">
                <a:solidFill>
                  <a:prstClr val="black"/>
                </a:solidFill>
              </a:rPr>
              <a:t>Uncertainty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Policy </a:t>
            </a:r>
            <a:r>
              <a:rPr lang="en-US" sz="2000" dirty="0" smtClean="0">
                <a:solidFill>
                  <a:prstClr val="black"/>
                </a:solidFill>
              </a:rPr>
              <a:t>Impacts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Zone Forecast Summary</a:t>
            </a:r>
          </a:p>
        </p:txBody>
      </p:sp>
    </p:spTree>
    <p:extLst>
      <p:ext uri="{BB962C8B-B14F-4D97-AF65-F5344CB8AC3E}">
        <p14:creationId xmlns:p14="http://schemas.microsoft.com/office/powerpoint/2010/main" val="41675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Coast Gross Summer NCP Forecasts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917038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31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East </a:t>
            </a:r>
            <a:r>
              <a:rPr lang="en-US" sz="2400" dirty="0" smtClean="0"/>
              <a:t>Gross </a:t>
            </a:r>
            <a:r>
              <a:rPr lang="en-US" sz="2400" dirty="0"/>
              <a:t>Summer NCP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633987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Far West </a:t>
            </a:r>
            <a:r>
              <a:rPr lang="en-US" sz="2400" dirty="0"/>
              <a:t>Gross Summer NCP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502384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86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North Gross Summer NCP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87902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83798" y="2220423"/>
            <a:ext cx="1252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Lubbock added 2021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59890" y="2135780"/>
            <a:ext cx="438411" cy="162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0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North </a:t>
            </a:r>
            <a:r>
              <a:rPr lang="en-US" sz="2400" dirty="0"/>
              <a:t>Central Gross Summer NCP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46663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South Gross Summer NCP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2517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1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South </a:t>
            </a:r>
            <a:r>
              <a:rPr lang="en-US" sz="2400" dirty="0"/>
              <a:t>Central Gross Summer NCP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74764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3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West Gross Summer NCP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220660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1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86348" y="654870"/>
            <a:ext cx="37528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Unique Model for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Each Weather Zone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Each Temperature Group 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Hot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Medium</a:t>
            </a:r>
            <a:endParaRPr lang="en-US" dirty="0"/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Cold</a:t>
            </a:r>
            <a:endParaRPr lang="en-US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4259" y="5702096"/>
            <a:ext cx="171451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Coast Gross Summer NCP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57074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East Gross Summer NCP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205592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Far West Gross Summer NCP </a:t>
            </a:r>
            <a:r>
              <a:rPr lang="en-US" sz="2400" dirty="0"/>
              <a:t>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50411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7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North Gross Summer NCP </a:t>
            </a:r>
            <a:r>
              <a:rPr lang="en-US" sz="2400" dirty="0"/>
              <a:t>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26671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05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North Central Gross Summer NCP </a:t>
            </a:r>
            <a:r>
              <a:rPr lang="en-US" sz="2400" dirty="0"/>
              <a:t>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529992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7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South Central Gross Summer NCP </a:t>
            </a:r>
            <a:r>
              <a:rPr lang="en-US" sz="2400" dirty="0"/>
              <a:t>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011910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7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South Gross Summer NCP </a:t>
            </a:r>
            <a:r>
              <a:rPr lang="en-US" sz="2400" dirty="0"/>
              <a:t>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925078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13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West Gross Summer NCP </a:t>
            </a:r>
            <a:r>
              <a:rPr lang="en-US" sz="2400" dirty="0"/>
              <a:t>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7561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9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Questions?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95500"/>
            <a:ext cx="857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Hourly Models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From January 2015 through August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2020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Recent </a:t>
            </a:r>
            <a:r>
              <a:rPr lang="en-US" sz="2000" dirty="0"/>
              <a:t>Snapshot 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Appliance Stock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Energy Efficiency 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Demand Response 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Price Responsive Load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Weather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/>
              <a:t>Temperature, Temperature Squared, and Temperature Cubed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Cooling Degree </a:t>
            </a:r>
            <a:r>
              <a:rPr lang="en-US" sz="2000" dirty="0" smtClean="0"/>
              <a:t>Days and Heating </a:t>
            </a:r>
            <a:r>
              <a:rPr lang="en-US" sz="2000" dirty="0"/>
              <a:t>Degree </a:t>
            </a:r>
            <a:r>
              <a:rPr lang="en-US" sz="2000" dirty="0" smtClean="0"/>
              <a:t>Days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Cloud Cover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Wind Speed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Dew Point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Calendar </a:t>
            </a:r>
            <a:endParaRPr lang="en-US" sz="2000" b="1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Month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Day of the Week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Holidays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/>
              <a:t>Hour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Interact Hour with Day of the Week</a:t>
            </a:r>
          </a:p>
          <a:p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20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B2BCAFE87E41B1B28FC963254B10" ma:contentTypeVersion="0" ma:contentTypeDescription="Create a new document." ma:contentTypeScope="" ma:versionID="b043b82a8de636bc1ea7cf422dd796b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78c9bce5adce976f91a2b6d4efe6f23f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nillable="true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5DF2C-E38B-49F7-BC0D-EB6DBB14B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27769</TotalTime>
  <Words>1886</Words>
  <Application>Microsoft Office PowerPoint</Application>
  <PresentationFormat>On-screen Show (4:3)</PresentationFormat>
  <Paragraphs>958</Paragraphs>
  <Slides>68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Wingdings</vt:lpstr>
      <vt:lpstr>3_Office Theme</vt:lpstr>
      <vt:lpstr>2_Custom Design</vt:lpstr>
      <vt:lpstr>1_Office Theme</vt:lpstr>
      <vt:lpstr>4_Office Theme</vt:lpstr>
      <vt:lpstr>PowerPoint Presentation</vt:lpstr>
      <vt:lpstr>Agenda</vt:lpstr>
      <vt:lpstr>Agenda - continued</vt:lpstr>
      <vt:lpstr>PowerPoint Presentation</vt:lpstr>
      <vt:lpstr>Weather Zones</vt:lpstr>
      <vt:lpstr>Load Models</vt:lpstr>
      <vt:lpstr>Input Data</vt:lpstr>
      <vt:lpstr>Input Data</vt:lpstr>
      <vt:lpstr>Input Data</vt:lpstr>
      <vt:lpstr>Input Data</vt:lpstr>
      <vt:lpstr>PowerPoint Presentation</vt:lpstr>
      <vt:lpstr>Premise Forecast</vt:lpstr>
      <vt:lpstr>Input Data</vt:lpstr>
      <vt:lpstr>Challenges</vt:lpstr>
      <vt:lpstr>Challenges</vt:lpstr>
      <vt:lpstr>Growth Driver for Far West and West</vt:lpstr>
      <vt:lpstr>PowerPoint Presentation</vt:lpstr>
      <vt:lpstr>Example - Coast</vt:lpstr>
      <vt:lpstr>Example - Coast</vt:lpstr>
      <vt:lpstr>Example - Coast</vt:lpstr>
      <vt:lpstr>Example - Coast</vt:lpstr>
      <vt:lpstr>Example - Coast</vt:lpstr>
      <vt:lpstr>Creating Weather Zone Load Forecasts</vt:lpstr>
      <vt:lpstr>PowerPoint Presentation</vt:lpstr>
      <vt:lpstr>Creating the ERCOT System Forecast - Example</vt:lpstr>
      <vt:lpstr>Creating the ERCOT System Forecast - Example</vt:lpstr>
      <vt:lpstr>Creating the ERCOT System Forecast - Example</vt:lpstr>
      <vt:lpstr>Creating the ERCOT System Forecast - Example</vt:lpstr>
      <vt:lpstr>ERCOT Forecast</vt:lpstr>
      <vt:lpstr>Historical Coincident Factors Scenario Forecasts </vt:lpstr>
      <vt:lpstr>PowerPoint Presentation</vt:lpstr>
      <vt:lpstr>ERCOT Gross Summer Peak Demand Forecast</vt:lpstr>
      <vt:lpstr>ERCOT Gross Summer Peak Forecast</vt:lpstr>
      <vt:lpstr>ERCOT Annual Energy Forecast</vt:lpstr>
      <vt:lpstr>ERCOT Annual Energy Forecast</vt:lpstr>
      <vt:lpstr>PowerPoint Presentation</vt:lpstr>
      <vt:lpstr>Rooftop PV Forecast</vt:lpstr>
      <vt:lpstr>Rooftop PV Forecast - Approach</vt:lpstr>
      <vt:lpstr>Rooftop PV Forecast - Approach</vt:lpstr>
      <vt:lpstr>Rooftop PV Forecast - Approach</vt:lpstr>
      <vt:lpstr>Rooftop PV Forecast - Approach</vt:lpstr>
      <vt:lpstr>Rooftop PV Forecast</vt:lpstr>
      <vt:lpstr>Observations</vt:lpstr>
      <vt:lpstr>PowerPoint Presentation</vt:lpstr>
      <vt:lpstr>Load Forecast Adjustments</vt:lpstr>
      <vt:lpstr>Load Forecast Adjustments</vt:lpstr>
      <vt:lpstr>Load Forecast Adjustments</vt:lpstr>
      <vt:lpstr>PowerPoint Presentation</vt:lpstr>
      <vt:lpstr>Assumptions</vt:lpstr>
      <vt:lpstr>Challenges</vt:lpstr>
      <vt:lpstr>PowerPoint Presentation</vt:lpstr>
      <vt:lpstr>Coast Gross Summer NCP Forecasts</vt:lpstr>
      <vt:lpstr>East Gross Summer NCP Forecasts</vt:lpstr>
      <vt:lpstr>Far West Gross Summer NCP Forecasts</vt:lpstr>
      <vt:lpstr>North Gross Summer NCP Forecasts</vt:lpstr>
      <vt:lpstr>North Central Gross Summer NCP Forecasts</vt:lpstr>
      <vt:lpstr>South Gross Summer NCP Forecasts</vt:lpstr>
      <vt:lpstr>South Central Gross Summer NCP Forecasts</vt:lpstr>
      <vt:lpstr>West Gross Summer NCP Forecasts</vt:lpstr>
      <vt:lpstr>Coast Gross Summer NCP Forecast</vt:lpstr>
      <vt:lpstr>East Gross Summer NCP Forecast</vt:lpstr>
      <vt:lpstr>Far West Gross Summer NCP Forecast</vt:lpstr>
      <vt:lpstr>North Gross Summer NCP Forecast</vt:lpstr>
      <vt:lpstr>North Central Gross Summer NCP Forecast</vt:lpstr>
      <vt:lpstr>South Central Gross Summer NCP Forecast</vt:lpstr>
      <vt:lpstr>South Gross Summer NCP Forecast</vt:lpstr>
      <vt:lpstr>West Gross Summer NCP Forecast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Opheim, Calvin</cp:lastModifiedBy>
  <cp:revision>1119</cp:revision>
  <cp:lastPrinted>2015-06-01T15:38:52Z</cp:lastPrinted>
  <dcterms:created xsi:type="dcterms:W3CDTF">2010-04-12T23:12:02Z</dcterms:created>
  <dcterms:modified xsi:type="dcterms:W3CDTF">2020-12-11T13:47:28Z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0x0101000837B2BCAFE87E41B1B28FC963254B10</vt:lpwstr>
  </property>
</Properties>
</file>