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80" r:id="rId7"/>
    <p:sldId id="284" r:id="rId8"/>
    <p:sldId id="285" r:id="rId9"/>
    <p:sldId id="269" r:id="rId10"/>
    <p:sldId id="286" r:id="rId11"/>
    <p:sldId id="28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1" d="100"/>
          <a:sy n="111" d="100"/>
        </p:scale>
        <p:origin x="161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12/16/2020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246221"/>
          </a:xfrm>
          <a:prstGeom prst="rect">
            <a:avLst/>
          </a:prstGeom>
          <a:noFill/>
        </p:spPr>
        <p:txBody>
          <a:bodyPr wrap="square" rtlCol="0">
            <a:spAutoFit/>
          </a:bodyPr>
          <a:lstStyle/>
          <a:p>
            <a:pPr algn="l"/>
            <a:r>
              <a:rPr lang="en-US" sz="1000" b="1" baseline="0" dirty="0" smtClean="0">
                <a:solidFill>
                  <a:schemeClr val="tx2"/>
                </a:solidFill>
              </a:rPr>
              <a:t>INTERNAL</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133600"/>
            <a:ext cx="4724400" cy="2585323"/>
          </a:xfrm>
          <a:prstGeom prst="rect">
            <a:avLst/>
          </a:prstGeom>
          <a:noFill/>
        </p:spPr>
        <p:txBody>
          <a:bodyPr wrap="square" rtlCol="0">
            <a:spAutoFit/>
          </a:bodyPr>
          <a:lstStyle/>
          <a:p>
            <a:r>
              <a:rPr lang="en-US" sz="3600" b="1" dirty="0" smtClean="0">
                <a:solidFill>
                  <a:schemeClr val="tx2"/>
                </a:solidFill>
              </a:rPr>
              <a:t>Chronic Congestion Verification</a:t>
            </a:r>
          </a:p>
          <a:p>
            <a:endParaRPr lang="en-US" dirty="0" smtClean="0">
              <a:solidFill>
                <a:schemeClr val="tx2"/>
              </a:solidFill>
            </a:endParaRPr>
          </a:p>
          <a:p>
            <a:endParaRPr lang="en-US" dirty="0" smtClean="0">
              <a:solidFill>
                <a:schemeClr val="tx2"/>
              </a:solidFill>
            </a:endParaRPr>
          </a:p>
          <a:p>
            <a:endParaRPr lang="en-US" dirty="0" smtClean="0">
              <a:solidFill>
                <a:schemeClr val="tx2"/>
              </a:solidFill>
            </a:endParaRPr>
          </a:p>
          <a:p>
            <a:r>
              <a:rPr lang="en-US" dirty="0" smtClean="0">
                <a:solidFill>
                  <a:schemeClr val="tx2"/>
                </a:solidFill>
              </a:rPr>
              <a:t>Joel Koepke</a:t>
            </a:r>
          </a:p>
          <a:p>
            <a:r>
              <a:rPr lang="en-US" dirty="0" smtClean="0">
                <a:solidFill>
                  <a:schemeClr val="tx2"/>
                </a:solidFill>
              </a:rPr>
              <a:t>12/15/2020</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229600" cy="518318"/>
          </a:xfrm>
        </p:spPr>
        <p:txBody>
          <a:bodyPr/>
          <a:lstStyle/>
          <a:p>
            <a:r>
              <a:rPr lang="en-US" dirty="0"/>
              <a:t>Chronic Congestion – Nodal Protocols </a:t>
            </a:r>
            <a:r>
              <a:rPr lang="en-US" dirty="0" smtClean="0"/>
              <a:t>3.20</a:t>
            </a:r>
            <a:endParaRPr lang="en-US" dirty="0"/>
          </a:p>
        </p:txBody>
      </p:sp>
      <p:sp>
        <p:nvSpPr>
          <p:cNvPr id="3" name="Content Placeholder 2"/>
          <p:cNvSpPr>
            <a:spLocks noGrp="1"/>
          </p:cNvSpPr>
          <p:nvPr>
            <p:ph idx="1"/>
          </p:nvPr>
        </p:nvSpPr>
        <p:spPr>
          <a:xfrm>
            <a:off x="304800" y="990600"/>
            <a:ext cx="8534400" cy="5257800"/>
          </a:xfrm>
        </p:spPr>
        <p:txBody>
          <a:bodyPr/>
          <a:lstStyle/>
          <a:p>
            <a:pPr marL="0" indent="0">
              <a:buNone/>
            </a:pPr>
            <a:r>
              <a:rPr lang="en-US" sz="2400" b="1" dirty="0"/>
              <a:t>3.20 - Identification of Chronic Congestion</a:t>
            </a:r>
          </a:p>
          <a:p>
            <a:pPr marL="857250" lvl="1" indent="-457200">
              <a:buAutoNum type="arabicParenBoth"/>
            </a:pPr>
            <a:r>
              <a:rPr lang="en-US" sz="2000" dirty="0"/>
              <a:t>A constraint that has been </a:t>
            </a:r>
            <a:r>
              <a:rPr lang="en-US" sz="2000" u="sng" dirty="0"/>
              <a:t>active or binding</a:t>
            </a:r>
            <a:r>
              <a:rPr lang="en-US" sz="2000" dirty="0"/>
              <a:t> on three or more Operating </a:t>
            </a:r>
            <a:r>
              <a:rPr lang="en-US" sz="2000" dirty="0" smtClean="0"/>
              <a:t>Days </a:t>
            </a:r>
            <a:r>
              <a:rPr lang="en-US" sz="2000" dirty="0"/>
              <a:t>within a </a:t>
            </a:r>
            <a:r>
              <a:rPr lang="en-US" sz="2000" u="sng" dirty="0"/>
              <a:t>rolling 30-day period</a:t>
            </a:r>
            <a:r>
              <a:rPr lang="en-US" sz="2000" dirty="0"/>
              <a:t> shall be considered to be experiencing </a:t>
            </a:r>
            <a:r>
              <a:rPr lang="en-US" sz="2000" dirty="0" smtClean="0"/>
              <a:t>chronic </a:t>
            </a:r>
            <a:r>
              <a:rPr lang="en-US" sz="2000" dirty="0"/>
              <a:t>congestion</a:t>
            </a:r>
            <a:r>
              <a:rPr lang="en-US" sz="2000" dirty="0" smtClean="0"/>
              <a:t>.</a:t>
            </a:r>
          </a:p>
          <a:p>
            <a:pPr marL="0" indent="0">
              <a:buNone/>
            </a:pPr>
            <a:r>
              <a:rPr lang="en-US" sz="2400" b="1" dirty="0" smtClean="0"/>
              <a:t>3.20.1 – Evaluation of Chronic Congestion</a:t>
            </a:r>
          </a:p>
          <a:p>
            <a:pPr marL="400050" lvl="1" indent="0">
              <a:buNone/>
            </a:pPr>
            <a:r>
              <a:rPr lang="en-US" sz="2000" dirty="0" smtClean="0"/>
              <a:t>(1) 	…shall provide the results of its evaluation to TAC</a:t>
            </a:r>
          </a:p>
          <a:p>
            <a:pPr marL="0" indent="0">
              <a:buNone/>
            </a:pPr>
            <a:r>
              <a:rPr lang="en-US" sz="2400" b="1" dirty="0" smtClean="0"/>
              <a:t>3.20.2 </a:t>
            </a:r>
            <a:r>
              <a:rPr lang="en-US" sz="2400" b="1" dirty="0"/>
              <a:t>– Topology and Model Verification</a:t>
            </a:r>
          </a:p>
          <a:p>
            <a:pPr marL="400050" lvl="1" indent="0">
              <a:buNone/>
            </a:pPr>
            <a:r>
              <a:rPr lang="en-US" sz="2000" dirty="0"/>
              <a:t>(1) …ERCOT shall </a:t>
            </a:r>
            <a:r>
              <a:rPr lang="en-US" sz="2000" u="sng" dirty="0"/>
              <a:t>discuss and validate </a:t>
            </a:r>
            <a:r>
              <a:rPr lang="en-US" sz="2000" dirty="0"/>
              <a:t>with the appropriate TSP and RE that the data from the Network Operations Model and Updated Network Model are correct, including the Ratings of the Transmission Facility causing an active or binding transmission constraint.  When analysis differs between ERCOT and a TSP or Resource Entity, ERCOT shall </a:t>
            </a:r>
            <a:r>
              <a:rPr lang="en-US" sz="2000" u="sng" dirty="0"/>
              <a:t>verify the configuration of the ERCOT Transmission Grid</a:t>
            </a:r>
            <a:r>
              <a:rPr lang="en-US" sz="2000" dirty="0"/>
              <a:t> matches that of the model in use by the TSP or Resource Entity.</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206206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Email - Verification Request</a:t>
            </a:r>
            <a:endParaRPr lang="en-US" dirty="0"/>
          </a:p>
        </p:txBody>
      </p:sp>
      <p:sp>
        <p:nvSpPr>
          <p:cNvPr id="3" name="Content Placeholder 2"/>
          <p:cNvSpPr>
            <a:spLocks noGrp="1"/>
          </p:cNvSpPr>
          <p:nvPr>
            <p:ph idx="1"/>
          </p:nvPr>
        </p:nvSpPr>
        <p:spPr>
          <a:xfrm>
            <a:off x="304800" y="1600200"/>
            <a:ext cx="8534400" cy="4442621"/>
          </a:xfrm>
        </p:spPr>
        <p:txBody>
          <a:bodyPr/>
          <a:lstStyle/>
          <a:p>
            <a:pPr marL="0" indent="0">
              <a:buNone/>
            </a:pPr>
            <a:r>
              <a:rPr lang="en-US" sz="2000" b="1" dirty="0"/>
              <a:t>Verification instructions:</a:t>
            </a:r>
          </a:p>
          <a:p>
            <a:pPr marL="400050" lvl="1" indent="0">
              <a:buNone/>
            </a:pPr>
            <a:r>
              <a:rPr lang="en-US" sz="2000" dirty="0"/>
              <a:t>Review and verify your company’s ratings, impedances, and nearby topology for each piece of equipment listed in the attached spreadsheet. Other entities providing ratings for this equipment have been asked to perform the same analysis.</a:t>
            </a:r>
          </a:p>
          <a:p>
            <a:pPr lvl="2"/>
            <a:r>
              <a:rPr lang="en-US" sz="1800" dirty="0"/>
              <a:t>Verification can be done through the MAGE application, or</a:t>
            </a:r>
          </a:p>
          <a:p>
            <a:pPr lvl="2"/>
            <a:r>
              <a:rPr lang="en-US" sz="1800" dirty="0"/>
              <a:t>Verification can be done using the reports located in the PTC_POSTINGS folder.</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5" name="Picture 4"/>
          <p:cNvPicPr>
            <a:picLocks noChangeAspect="1"/>
          </p:cNvPicPr>
          <p:nvPr/>
        </p:nvPicPr>
        <p:blipFill>
          <a:blip r:embed="rId2"/>
          <a:stretch>
            <a:fillRect/>
          </a:stretch>
        </p:blipFill>
        <p:spPr>
          <a:xfrm>
            <a:off x="468755" y="4914908"/>
            <a:ext cx="8599045" cy="533400"/>
          </a:xfrm>
          <a:prstGeom prst="rect">
            <a:avLst/>
          </a:prstGeom>
        </p:spPr>
      </p:pic>
      <p:sp>
        <p:nvSpPr>
          <p:cNvPr id="6" name="Rectangle 5"/>
          <p:cNvSpPr/>
          <p:nvPr/>
        </p:nvSpPr>
        <p:spPr>
          <a:xfrm>
            <a:off x="304800" y="4453686"/>
            <a:ext cx="2762295" cy="400110"/>
          </a:xfrm>
          <a:prstGeom prst="rect">
            <a:avLst/>
          </a:prstGeom>
        </p:spPr>
        <p:txBody>
          <a:bodyPr wrap="none">
            <a:spAutoFit/>
          </a:bodyPr>
          <a:lstStyle/>
          <a:p>
            <a:pPr lvl="0"/>
            <a:r>
              <a:rPr lang="en-US" sz="2000" b="1" dirty="0" smtClean="0">
                <a:solidFill>
                  <a:schemeClr val="tx2"/>
                </a:solidFill>
              </a:rPr>
              <a:t>Example attachment:</a:t>
            </a:r>
            <a:endParaRPr lang="en-US" sz="2000" b="1" dirty="0">
              <a:solidFill>
                <a:schemeClr val="tx2"/>
              </a:solidFill>
            </a:endParaRPr>
          </a:p>
        </p:txBody>
      </p:sp>
      <p:sp>
        <p:nvSpPr>
          <p:cNvPr id="7" name="Rectangle 6"/>
          <p:cNvSpPr/>
          <p:nvPr/>
        </p:nvSpPr>
        <p:spPr>
          <a:xfrm>
            <a:off x="297180" y="954239"/>
            <a:ext cx="7896585" cy="461665"/>
          </a:xfrm>
          <a:prstGeom prst="rect">
            <a:avLst/>
          </a:prstGeom>
        </p:spPr>
        <p:txBody>
          <a:bodyPr wrap="none">
            <a:spAutoFit/>
          </a:bodyPr>
          <a:lstStyle/>
          <a:p>
            <a:pPr lvl="0"/>
            <a:r>
              <a:rPr lang="en-US" sz="2400" dirty="0" smtClean="0">
                <a:solidFill>
                  <a:schemeClr val="tx2"/>
                </a:solidFill>
              </a:rPr>
              <a:t>Verification emails sent to majority of TSPs on 12/7/2020</a:t>
            </a:r>
            <a:endParaRPr lang="en-US" sz="2400" dirty="0">
              <a:solidFill>
                <a:schemeClr val="tx2"/>
              </a:solidFill>
            </a:endParaRPr>
          </a:p>
        </p:txBody>
      </p:sp>
    </p:spTree>
    <p:extLst>
      <p:ext uri="{BB962C8B-B14F-4D97-AF65-F5344CB8AC3E}">
        <p14:creationId xmlns:p14="http://schemas.microsoft.com/office/powerpoint/2010/main" val="4269124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Email - Verification Request</a:t>
            </a:r>
          </a:p>
        </p:txBody>
      </p:sp>
      <p:sp>
        <p:nvSpPr>
          <p:cNvPr id="3" name="Content Placeholder 2"/>
          <p:cNvSpPr>
            <a:spLocks noGrp="1"/>
          </p:cNvSpPr>
          <p:nvPr>
            <p:ph idx="1"/>
          </p:nvPr>
        </p:nvSpPr>
        <p:spPr>
          <a:xfrm>
            <a:off x="304800" y="1752600"/>
            <a:ext cx="8534400" cy="4290221"/>
          </a:xfrm>
        </p:spPr>
        <p:txBody>
          <a:bodyPr/>
          <a:lstStyle/>
          <a:p>
            <a:pPr marL="0" lvl="0" indent="0">
              <a:buNone/>
            </a:pPr>
            <a:r>
              <a:rPr lang="en-US" sz="2000" b="1" dirty="0" smtClean="0"/>
              <a:t>Response instructions:</a:t>
            </a:r>
          </a:p>
          <a:p>
            <a:pPr lvl="0"/>
            <a:r>
              <a:rPr lang="en-US" sz="2000" dirty="0" smtClean="0"/>
              <a:t>If </a:t>
            </a:r>
            <a:r>
              <a:rPr lang="en-US" sz="2000" u="sng" dirty="0"/>
              <a:t>no changes</a:t>
            </a:r>
            <a:r>
              <a:rPr lang="en-US" sz="2000" dirty="0"/>
              <a:t> are needed please reply to this email stating that no changes are required.</a:t>
            </a:r>
          </a:p>
          <a:p>
            <a:pPr lvl="0"/>
            <a:r>
              <a:rPr lang="en-US" sz="2000" dirty="0"/>
              <a:t>If </a:t>
            </a:r>
            <a:r>
              <a:rPr lang="en-US" sz="2000" u="sng" dirty="0"/>
              <a:t>changes are needed </a:t>
            </a:r>
            <a:r>
              <a:rPr lang="en-US" sz="2000" dirty="0"/>
              <a:t>please:</a:t>
            </a:r>
          </a:p>
          <a:p>
            <a:pPr lvl="1"/>
            <a:r>
              <a:rPr lang="en-US" sz="1800" dirty="0"/>
              <a:t>Create and submit a NOMCR resolving the found inconsistencies.  Please use the subject “Chronic Congestion Update” and only include changes related to this verification request.  </a:t>
            </a:r>
          </a:p>
          <a:p>
            <a:pPr lvl="1"/>
            <a:r>
              <a:rPr lang="en-US" sz="1800" dirty="0"/>
              <a:t>Reply to this email and provide the above NOMCR number and the equipment updated.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834960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Casting Verifications – Previous Year</a:t>
            </a:r>
            <a:endParaRPr lang="en-US" dirty="0"/>
          </a:p>
        </p:txBody>
      </p:sp>
      <p:sp>
        <p:nvSpPr>
          <p:cNvPr id="3" name="Content Placeholder 2"/>
          <p:cNvSpPr>
            <a:spLocks noGrp="1"/>
          </p:cNvSpPr>
          <p:nvPr>
            <p:ph idx="1"/>
          </p:nvPr>
        </p:nvSpPr>
        <p:spPr>
          <a:xfrm>
            <a:off x="304800" y="990601"/>
            <a:ext cx="8534400" cy="914400"/>
          </a:xfrm>
        </p:spPr>
        <p:txBody>
          <a:bodyPr/>
          <a:lstStyle/>
          <a:p>
            <a:pPr marL="0" indent="0" algn="ctr">
              <a:buNone/>
            </a:pPr>
            <a:r>
              <a:rPr lang="en-US" sz="2000" dirty="0" smtClean="0"/>
              <a:t>Analyzed previous year of data (Nov 2019 – Oct 2020)</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499" y="1600200"/>
            <a:ext cx="6067701" cy="4038600"/>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r="26471"/>
          <a:stretch/>
        </p:blipFill>
        <p:spPr>
          <a:xfrm>
            <a:off x="381000" y="1927861"/>
            <a:ext cx="2133600" cy="3449899"/>
          </a:xfrm>
          <a:prstGeom prst="rect">
            <a:avLst/>
          </a:prstGeom>
        </p:spPr>
      </p:pic>
      <p:sp>
        <p:nvSpPr>
          <p:cNvPr id="6" name="Rectangle 5"/>
          <p:cNvSpPr/>
          <p:nvPr/>
        </p:nvSpPr>
        <p:spPr>
          <a:xfrm>
            <a:off x="381000" y="4572000"/>
            <a:ext cx="21336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581400" y="5420617"/>
            <a:ext cx="5131276" cy="307777"/>
          </a:xfrm>
          <a:prstGeom prst="rect">
            <a:avLst/>
          </a:prstGeom>
        </p:spPr>
        <p:txBody>
          <a:bodyPr wrap="none">
            <a:spAutoFit/>
          </a:bodyPr>
          <a:lstStyle/>
          <a:p>
            <a:pPr lvl="0" algn="ctr"/>
            <a:r>
              <a:rPr lang="en-US" sz="1400" b="1" dirty="0" smtClean="0">
                <a:solidFill>
                  <a:schemeClr val="tx2"/>
                </a:solidFill>
              </a:rPr>
              <a:t>Criteria: Active or Binding for 3 or more days in the month</a:t>
            </a:r>
            <a:endParaRPr lang="en-US" sz="1400" b="1" dirty="0">
              <a:solidFill>
                <a:schemeClr val="tx2"/>
              </a:solidFill>
            </a:endParaRPr>
          </a:p>
        </p:txBody>
      </p:sp>
    </p:spTree>
    <p:extLst>
      <p:ext uri="{BB962C8B-B14F-4D97-AF65-F5344CB8AC3E}">
        <p14:creationId xmlns:p14="http://schemas.microsoft.com/office/powerpoint/2010/main" val="4190703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NPRR to 3.20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Content Placeholder 2"/>
          <p:cNvSpPr>
            <a:spLocks noGrp="1"/>
          </p:cNvSpPr>
          <p:nvPr>
            <p:ph idx="1"/>
          </p:nvPr>
        </p:nvSpPr>
        <p:spPr>
          <a:xfrm>
            <a:off x="304800" y="838200"/>
            <a:ext cx="8534400" cy="5410200"/>
          </a:xfrm>
        </p:spPr>
        <p:txBody>
          <a:bodyPr/>
          <a:lstStyle/>
          <a:p>
            <a:pPr marL="0" indent="0">
              <a:buNone/>
            </a:pPr>
            <a:r>
              <a:rPr lang="en-US" sz="2400" b="1" i="1" dirty="0"/>
              <a:t>3.20 - Identification of Chronic Congestion</a:t>
            </a:r>
          </a:p>
          <a:p>
            <a:pPr marL="857250" lvl="1" indent="-457200">
              <a:buAutoNum type="arabicParenBoth"/>
            </a:pPr>
            <a:r>
              <a:rPr lang="en-US" sz="2000" i="1" dirty="0"/>
              <a:t>A constraint that has been </a:t>
            </a:r>
            <a:r>
              <a:rPr lang="en-US" sz="2000" i="1" u="sng" strike="sngStrike" dirty="0">
                <a:solidFill>
                  <a:srgbClr val="FF0000"/>
                </a:solidFill>
              </a:rPr>
              <a:t>active or </a:t>
            </a:r>
            <a:r>
              <a:rPr lang="en-US" sz="2000" i="1" dirty="0"/>
              <a:t>binding on three or more Operating </a:t>
            </a:r>
            <a:r>
              <a:rPr lang="en-US" sz="2000" i="1" dirty="0" smtClean="0"/>
              <a:t>Days </a:t>
            </a:r>
            <a:r>
              <a:rPr lang="en-US" sz="2000" i="1" dirty="0"/>
              <a:t>within a </a:t>
            </a:r>
            <a:r>
              <a:rPr lang="en-US" sz="2000" i="1" strike="sngStrike" dirty="0">
                <a:solidFill>
                  <a:srgbClr val="FF0000"/>
                </a:solidFill>
              </a:rPr>
              <a:t>rolling 30-day period</a:t>
            </a:r>
            <a:r>
              <a:rPr lang="en-US" sz="2000" i="1" dirty="0"/>
              <a:t> </a:t>
            </a:r>
            <a:r>
              <a:rPr lang="en-US" sz="2000" i="1" dirty="0" smtClean="0">
                <a:solidFill>
                  <a:srgbClr val="FF0000"/>
                </a:solidFill>
              </a:rPr>
              <a:t>calendar month</a:t>
            </a:r>
            <a:r>
              <a:rPr lang="en-US" sz="2000" i="1" dirty="0" smtClean="0"/>
              <a:t> shall </a:t>
            </a:r>
            <a:r>
              <a:rPr lang="en-US" sz="2000" i="1" dirty="0"/>
              <a:t>be considered to be experiencing </a:t>
            </a:r>
            <a:r>
              <a:rPr lang="en-US" sz="2000" i="1" dirty="0" smtClean="0"/>
              <a:t>chronic </a:t>
            </a:r>
            <a:r>
              <a:rPr lang="en-US" sz="2000" i="1" dirty="0"/>
              <a:t>congestion</a:t>
            </a:r>
            <a:r>
              <a:rPr lang="en-US" sz="2000" i="1" dirty="0" smtClean="0"/>
              <a:t>.</a:t>
            </a:r>
          </a:p>
          <a:p>
            <a:pPr marL="857250" lvl="1" indent="-457200">
              <a:buAutoNum type="arabicParenBoth"/>
            </a:pPr>
            <a:endParaRPr lang="en-US" sz="2000" dirty="0"/>
          </a:p>
          <a:p>
            <a:pPr marL="0" indent="0">
              <a:buNone/>
            </a:pPr>
            <a:r>
              <a:rPr lang="en-US" sz="2200" dirty="0" smtClean="0"/>
              <a:t>Likely Changes:</a:t>
            </a:r>
          </a:p>
          <a:p>
            <a:pPr lvl="1" indent="-342900"/>
            <a:r>
              <a:rPr lang="en-US" sz="2000" dirty="0" smtClean="0"/>
              <a:t>(</a:t>
            </a:r>
            <a:r>
              <a:rPr lang="en-US" sz="2000" i="1" dirty="0" smtClean="0"/>
              <a:t>Probable</a:t>
            </a:r>
            <a:r>
              <a:rPr lang="en-US" sz="2000" dirty="0" smtClean="0"/>
              <a:t>) </a:t>
            </a:r>
            <a:r>
              <a:rPr lang="en-US" sz="2000" dirty="0" smtClean="0"/>
              <a:t>Changing the period from a rolling window to a calendar month</a:t>
            </a:r>
          </a:p>
          <a:p>
            <a:pPr lvl="1" indent="-342900"/>
            <a:r>
              <a:rPr lang="en-US" sz="2000" dirty="0" smtClean="0"/>
              <a:t>(</a:t>
            </a:r>
            <a:r>
              <a:rPr lang="en-US" sz="2000" i="1" dirty="0" smtClean="0"/>
              <a:t>Potential</a:t>
            </a:r>
            <a:r>
              <a:rPr lang="en-US" sz="2000" dirty="0" smtClean="0"/>
              <a:t>) Removing the “active” criteria</a:t>
            </a:r>
          </a:p>
          <a:p>
            <a:pPr lvl="2" indent="-342900"/>
            <a:r>
              <a:rPr lang="en-US" sz="1800" dirty="0" smtClean="0"/>
              <a:t>Active – The contingency/element pair is being sent to SCED from the State Estimator</a:t>
            </a:r>
          </a:p>
          <a:p>
            <a:pPr lvl="2" indent="-342900"/>
            <a:r>
              <a:rPr lang="en-US" sz="1800" dirty="0" smtClean="0"/>
              <a:t>Binding – The </a:t>
            </a:r>
            <a:r>
              <a:rPr lang="en-US" sz="1800" dirty="0"/>
              <a:t>contingency/element </a:t>
            </a:r>
            <a:r>
              <a:rPr lang="en-US" sz="1800" dirty="0" smtClean="0"/>
              <a:t>pair contributed in the need for generation </a:t>
            </a:r>
            <a:r>
              <a:rPr lang="en-US" sz="1800" dirty="0" err="1" smtClean="0"/>
              <a:t>redispatch</a:t>
            </a:r>
            <a:r>
              <a:rPr lang="en-US" sz="1800" dirty="0" smtClean="0"/>
              <a:t>.  Binding pairs are inherently active.</a:t>
            </a:r>
          </a:p>
          <a:p>
            <a:pPr lvl="2" indent="-342900"/>
            <a:r>
              <a:rPr lang="en-US" sz="1800" dirty="0" smtClean="0"/>
              <a:t>Active But Not Binding – The pair is sent to SCED but did not require </a:t>
            </a:r>
            <a:r>
              <a:rPr lang="en-US" sz="1800" dirty="0" err="1" smtClean="0"/>
              <a:t>redispatch</a:t>
            </a:r>
            <a:r>
              <a:rPr lang="en-US" sz="1800" dirty="0" smtClean="0"/>
              <a:t> to resolve.  Can occur when pre-posturing the system for expected congestion (</a:t>
            </a:r>
            <a:r>
              <a:rPr lang="en-US" sz="1800" u="sng" dirty="0" smtClean="0"/>
              <a:t>that may never occur</a:t>
            </a:r>
            <a:r>
              <a:rPr lang="en-US" sz="1800" dirty="0" smtClean="0"/>
              <a:t>).</a:t>
            </a:r>
          </a:p>
        </p:txBody>
      </p:sp>
    </p:spTree>
    <p:extLst>
      <p:ext uri="{BB962C8B-B14F-4D97-AF65-F5344CB8AC3E}">
        <p14:creationId xmlns:p14="http://schemas.microsoft.com/office/powerpoint/2010/main" val="1062366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57200" y="333805"/>
            <a:ext cx="8209845" cy="6514131"/>
          </a:xfrm>
          <a:prstGeom prst="rect">
            <a:avLst/>
          </a:prstGeom>
        </p:spPr>
      </p:pic>
    </p:spTree>
    <p:extLst>
      <p:ext uri="{BB962C8B-B14F-4D97-AF65-F5344CB8AC3E}">
        <p14:creationId xmlns:p14="http://schemas.microsoft.com/office/powerpoint/2010/main" val="12299717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17661</TotalTime>
  <Words>347</Words>
  <Application>Microsoft Office PowerPoint</Application>
  <PresentationFormat>On-screen Show (4:3)</PresentationFormat>
  <Paragraphs>44</Paragraphs>
  <Slides>7</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Chronic Congestion – Nodal Protocols 3.20</vt:lpstr>
      <vt:lpstr>Initial Email - Verification Request</vt:lpstr>
      <vt:lpstr>Initial Email - Verification Request</vt:lpstr>
      <vt:lpstr>Back Casting Verifications – Previous Year</vt:lpstr>
      <vt:lpstr>Upcoming NPRR to 3.20</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Koepke, Joel</cp:lastModifiedBy>
  <cp:revision>150</cp:revision>
  <cp:lastPrinted>2016-01-21T20:53:15Z</cp:lastPrinted>
  <dcterms:created xsi:type="dcterms:W3CDTF">2016-01-21T15:20:31Z</dcterms:created>
  <dcterms:modified xsi:type="dcterms:W3CDTF">2020-12-16T16:13:04Z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