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296" r:id="rId7"/>
    <p:sldId id="307" r:id="rId8"/>
    <p:sldId id="302" r:id="rId9"/>
    <p:sldId id="304" r:id="rId10"/>
    <p:sldId id="305" r:id="rId11"/>
    <p:sldId id="306" r:id="rId12"/>
    <p:sldId id="303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 showGuides="1">
      <p:cViewPr varScale="1">
        <p:scale>
          <a:sx n="87" d="100"/>
          <a:sy n="87" d="100"/>
        </p:scale>
        <p:origin x="150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3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02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12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85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77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606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99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ERCOTCRR@ercot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828800"/>
            <a:ext cx="564603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Phase Shifting Transformer Optimization in ERCOT Markets</a:t>
            </a:r>
            <a:endParaRPr lang="en-US" sz="2400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sz="2000" dirty="0" smtClean="0"/>
              <a:t>Donald House</a:t>
            </a:r>
            <a:endParaRPr lang="en-US" sz="2000" dirty="0"/>
          </a:p>
          <a:p>
            <a:r>
              <a:rPr lang="en-US" sz="2000" dirty="0" smtClean="0"/>
              <a:t>Supervisor, CRR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CMWG</a:t>
            </a:r>
          </a:p>
          <a:p>
            <a:r>
              <a:rPr lang="en-US" sz="2000" dirty="0" smtClean="0"/>
              <a:t>December 17, 2020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PST optimization in ERCOT markets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 smtClean="0"/>
              <a:t>To better align with Day-Ahead Market (DAM) processes, ERCOT will start optimizing Phase Shifting Transformers (PSTs) in CRR Auctions in January 2021</a:t>
            </a:r>
            <a:endParaRPr lang="en-US" sz="2400" dirty="0"/>
          </a:p>
          <a:p>
            <a:pPr lvl="1">
              <a:spcAft>
                <a:spcPts val="800"/>
              </a:spcAft>
            </a:pPr>
            <a:r>
              <a:rPr lang="en-US" sz="2000" dirty="0"/>
              <a:t>There are 9 active PSTs in ERCOT</a:t>
            </a:r>
          </a:p>
          <a:p>
            <a:pPr>
              <a:spcAft>
                <a:spcPts val="800"/>
              </a:spcAft>
            </a:pPr>
            <a:r>
              <a:rPr lang="en-US" sz="2400" dirty="0" smtClean="0"/>
              <a:t>This presentation will give a high level overview of how the CRR PST optimization will compare to the DAM and Real-Time Market</a:t>
            </a:r>
            <a:endParaRPr lang="en-US" sz="2400" dirty="0"/>
          </a:p>
          <a:p>
            <a:pPr>
              <a:spcAft>
                <a:spcPts val="800"/>
              </a:spcAft>
            </a:pPr>
            <a:r>
              <a:rPr lang="en-US" sz="2400" dirty="0" smtClean="0"/>
              <a:t>This is not intended to be a deep-dive discussion on the use of PSTs in ERCOT markets</a:t>
            </a:r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8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PST optimization in CRR Auctions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4876800"/>
          </a:xfrm>
        </p:spPr>
        <p:txBody>
          <a:bodyPr/>
          <a:lstStyle/>
          <a:p>
            <a:pPr marL="400050">
              <a:spcAft>
                <a:spcPts val="800"/>
              </a:spcAft>
            </a:pPr>
            <a:r>
              <a:rPr lang="en-US" sz="2400" dirty="0" smtClean="0"/>
              <a:t>After </a:t>
            </a:r>
            <a:r>
              <a:rPr lang="en-US" sz="2400" dirty="0" smtClean="0"/>
              <a:t>this modification, all 9 PSTs will be optimized in a 2-part process during the auction run</a:t>
            </a:r>
          </a:p>
          <a:p>
            <a:pPr marL="800100" lvl="1">
              <a:spcAft>
                <a:spcPts val="800"/>
              </a:spcAft>
            </a:pPr>
            <a:r>
              <a:rPr lang="en-US" sz="2000" dirty="0"/>
              <a:t>An initial run will be completed to reduce overloads where capacity is constrained by existing baseload and to set the </a:t>
            </a:r>
            <a:r>
              <a:rPr lang="en-US" sz="2000" dirty="0" smtClean="0"/>
              <a:t>starting PST </a:t>
            </a:r>
            <a:r>
              <a:rPr lang="en-US" sz="2000" dirty="0"/>
              <a:t>angles</a:t>
            </a:r>
          </a:p>
          <a:p>
            <a:pPr marL="800100" lvl="1">
              <a:spcAft>
                <a:spcPts val="800"/>
              </a:spcAft>
            </a:pPr>
            <a:r>
              <a:rPr lang="en-US" sz="2000" dirty="0" smtClean="0"/>
              <a:t>During the auction optimization, PST angles may be moved throughout a range of +/- 30 degrees to minimize overloads on the binding constraints</a:t>
            </a:r>
          </a:p>
          <a:p>
            <a:pPr marL="800100" lvl="1">
              <a:spcAft>
                <a:spcPts val="800"/>
              </a:spcAft>
            </a:pPr>
            <a:r>
              <a:rPr lang="en-US" sz="2000" dirty="0" smtClean="0"/>
              <a:t>PST angles may vary for each month and TOU in the auction </a:t>
            </a:r>
          </a:p>
          <a:p>
            <a:pPr lvl="2">
              <a:spcAft>
                <a:spcPts val="800"/>
              </a:spcAft>
            </a:pPr>
            <a:endParaRPr lang="en-US" sz="20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5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PST optimization in CRR Auctions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639" y="9906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 smtClean="0"/>
              <a:t>ERCOT started working on this modification after completing the framework upgrade in December 2018</a:t>
            </a:r>
          </a:p>
          <a:p>
            <a:pPr marL="800100" lvl="1">
              <a:spcAft>
                <a:spcPts val="800"/>
              </a:spcAft>
            </a:pPr>
            <a:r>
              <a:rPr lang="en-US" sz="2000" dirty="0" smtClean="0"/>
              <a:t>Last discussed with CMWG in September 2019</a:t>
            </a:r>
          </a:p>
          <a:p>
            <a:pPr marL="800100" lvl="1">
              <a:spcAft>
                <a:spcPts val="800"/>
              </a:spcAft>
            </a:pPr>
            <a:r>
              <a:rPr lang="en-US" sz="2000" dirty="0" smtClean="0"/>
              <a:t>A market notice was sent on 12/2/2020 to announce that CRR will begin optimizing PSTs</a:t>
            </a:r>
          </a:p>
          <a:p>
            <a:pPr marL="800100" lvl="1">
              <a:spcAft>
                <a:spcPts val="800"/>
              </a:spcAft>
            </a:pPr>
            <a:r>
              <a:rPr lang="en-US" sz="2000" dirty="0" smtClean="0"/>
              <a:t>Extensive testing completed by both the software vendor and ERCOT</a:t>
            </a:r>
          </a:p>
          <a:p>
            <a:pPr marL="1200150" lvl="2">
              <a:spcAft>
                <a:spcPts val="800"/>
              </a:spcAft>
            </a:pPr>
            <a:r>
              <a:rPr lang="en-US" sz="1800" dirty="0" smtClean="0"/>
              <a:t>ERCOT used actual Production data to run the test auctions</a:t>
            </a:r>
          </a:p>
          <a:p>
            <a:pPr marL="1200150" lvl="2">
              <a:spcAft>
                <a:spcPts val="800"/>
              </a:spcAft>
            </a:pPr>
            <a:r>
              <a:rPr lang="en-US" sz="1800" dirty="0" smtClean="0"/>
              <a:t>In general, test results show 1-2% increase in awarded MW and auction revenue</a:t>
            </a:r>
          </a:p>
          <a:p>
            <a:pPr marL="1657350" lvl="3">
              <a:spcAft>
                <a:spcPts val="800"/>
              </a:spcAft>
            </a:pPr>
            <a:r>
              <a:rPr lang="en-US" sz="1700" dirty="0" smtClean="0"/>
              <a:t>However, some test auctions slightly decreased the MW awards </a:t>
            </a:r>
            <a:r>
              <a:rPr lang="en-US" sz="1700" dirty="0" smtClean="0"/>
              <a:t>and/or </a:t>
            </a:r>
            <a:r>
              <a:rPr lang="en-US" sz="1700" dirty="0" smtClean="0"/>
              <a:t>auction revenue</a:t>
            </a:r>
          </a:p>
          <a:p>
            <a:pPr marL="2114550" lvl="4">
              <a:spcAft>
                <a:spcPts val="800"/>
              </a:spcAft>
            </a:pPr>
            <a:r>
              <a:rPr lang="en-US" sz="1600" dirty="0" smtClean="0"/>
              <a:t>So, optimizing PSTs does not guarantee increased awards</a:t>
            </a:r>
            <a:endParaRPr lang="en-US" sz="1500" dirty="0" smtClean="0"/>
          </a:p>
          <a:p>
            <a:pPr marL="800100" lvl="1">
              <a:spcAft>
                <a:spcPts val="800"/>
              </a:spcAft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8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PST optimization in CRR Auctions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28677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 smtClean="0"/>
              <a:t>ERCOT will not be posting the PST angles used in the auction optimization or any costs associated with moving the PSTs</a:t>
            </a:r>
          </a:p>
          <a:p>
            <a:pPr lvl="1">
              <a:spcAft>
                <a:spcPts val="800"/>
              </a:spcAft>
            </a:pPr>
            <a:r>
              <a:rPr lang="en-US" sz="2000" dirty="0" smtClean="0"/>
              <a:t>This is consistent with DAM</a:t>
            </a:r>
          </a:p>
          <a:p>
            <a:pPr lvl="1">
              <a:spcAft>
                <a:spcPts val="800"/>
              </a:spcAft>
            </a:pPr>
            <a:r>
              <a:rPr lang="en-US" sz="2000" dirty="0" smtClean="0"/>
              <a:t>A system change would be necessary to revise the auction results or DAM file postings to include this PST data</a:t>
            </a:r>
            <a:endParaRPr lang="en-US" sz="2000" dirty="0"/>
          </a:p>
          <a:p>
            <a:pPr marL="400050">
              <a:spcAft>
                <a:spcPts val="800"/>
              </a:spcAft>
            </a:pPr>
            <a:r>
              <a:rPr lang="en-US" sz="2400" dirty="0"/>
              <a:t>ERCOT will begin PST optimization with the following auctions and will optimize in all subsequent auctions:</a:t>
            </a:r>
          </a:p>
          <a:p>
            <a:pPr lvl="1">
              <a:spcAft>
                <a:spcPts val="800"/>
              </a:spcAft>
            </a:pPr>
            <a:r>
              <a:rPr lang="en-US" sz="2000" dirty="0"/>
              <a:t>2021.FEB.Monthly.Auction (results to be posted 1/21/2021)</a:t>
            </a:r>
          </a:p>
          <a:p>
            <a:pPr lvl="1">
              <a:spcAft>
                <a:spcPts val="800"/>
              </a:spcAft>
            </a:pPr>
            <a:r>
              <a:rPr lang="en-US" sz="2000" dirty="0"/>
              <a:t>2022.2nd6.AnnualAuction.Seq4 (results to be posted 2/4/2021)</a:t>
            </a:r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80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PST optimization in DAM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400" dirty="0" smtClean="0"/>
              <a:t>DAM also optimizes all 9 PSTs</a:t>
            </a:r>
          </a:p>
          <a:p>
            <a:pPr>
              <a:spcAft>
                <a:spcPts val="800"/>
              </a:spcAft>
            </a:pPr>
            <a:r>
              <a:rPr lang="en-US" sz="2400" dirty="0"/>
              <a:t>PSTs may be moved through a full range of tap settings from 1-33, with 17 being neutral</a:t>
            </a:r>
          </a:p>
          <a:p>
            <a:pPr marL="800100" lvl="1">
              <a:spcAft>
                <a:spcPts val="800"/>
              </a:spcAft>
            </a:pPr>
            <a:r>
              <a:rPr lang="en-US" sz="2000" dirty="0" smtClean="0"/>
              <a:t>PST settings may vary for each hour of the Operating Day</a:t>
            </a:r>
          </a:p>
          <a:p>
            <a:pPr marL="800100" lvl="1">
              <a:spcAft>
                <a:spcPts val="800"/>
              </a:spcAft>
            </a:pPr>
            <a:r>
              <a:rPr lang="en-US" sz="2000" dirty="0" smtClean="0"/>
              <a:t>Negligible cost to move the PSTs</a:t>
            </a:r>
          </a:p>
          <a:p>
            <a:pPr lvl="2">
              <a:spcAft>
                <a:spcPts val="800"/>
              </a:spcAft>
            </a:pPr>
            <a:endParaRPr lang="en-US" sz="20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PST optimization in Real-Time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dirty="0" smtClean="0"/>
              <a:t>Real-Time does not attempt to optimize PSTs in the same manner as CRR and DAM</a:t>
            </a:r>
          </a:p>
          <a:p>
            <a:pPr>
              <a:spcAft>
                <a:spcPts val="800"/>
              </a:spcAft>
            </a:pPr>
            <a:r>
              <a:rPr lang="en-US" dirty="0"/>
              <a:t>ERCOT </a:t>
            </a:r>
            <a:r>
              <a:rPr lang="en-US" dirty="0" smtClean="0"/>
              <a:t>Transmission and Security procedures </a:t>
            </a:r>
            <a:r>
              <a:rPr lang="en-US" dirty="0"/>
              <a:t>would activate a constraint first before studying to see if a PST can be moved to help relieve congestion</a:t>
            </a:r>
          </a:p>
          <a:p>
            <a:pPr marL="800100" lvl="1">
              <a:spcAft>
                <a:spcPts val="800"/>
              </a:spcAft>
            </a:pPr>
            <a:r>
              <a:rPr lang="en-US" sz="2000" dirty="0" smtClean="0"/>
              <a:t>Not all PSTs can be controlled remotely</a:t>
            </a:r>
          </a:p>
          <a:p>
            <a:pPr marL="800100" lvl="1">
              <a:spcAft>
                <a:spcPts val="800"/>
              </a:spcAft>
            </a:pPr>
            <a:r>
              <a:rPr lang="en-US" sz="2000" dirty="0" smtClean="0"/>
              <a:t>PSTs have a default value and can try to control MW flow to that value when they are in automatic mode</a:t>
            </a:r>
          </a:p>
          <a:p>
            <a:pPr marL="1200150" lvl="2">
              <a:spcAft>
                <a:spcPts val="800"/>
              </a:spcAft>
            </a:pPr>
            <a:r>
              <a:rPr lang="en-US" sz="1800" dirty="0" smtClean="0"/>
              <a:t>Default values are set by the TDSP</a:t>
            </a:r>
          </a:p>
          <a:p>
            <a:pPr marL="1200150" lvl="2">
              <a:spcAft>
                <a:spcPts val="800"/>
              </a:spcAft>
            </a:pPr>
            <a:r>
              <a:rPr lang="en-US" sz="1800" dirty="0" smtClean="0"/>
              <a:t>SCED assumes the tap settings are fixed at the telemetered value and does not try to move them</a:t>
            </a:r>
          </a:p>
          <a:p>
            <a:pPr lvl="2">
              <a:spcAft>
                <a:spcPts val="800"/>
              </a:spcAft>
            </a:pPr>
            <a:endParaRPr lang="en-US" sz="2000" dirty="0"/>
          </a:p>
          <a:p>
            <a:pPr marL="914400" lvl="2" indent="0">
              <a:spcAft>
                <a:spcPts val="800"/>
              </a:spcAft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PST optimization in ERCOT markets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 marL="400050">
              <a:spcAft>
                <a:spcPts val="800"/>
              </a:spcAft>
            </a:pPr>
            <a:r>
              <a:rPr lang="en-US" sz="2400" dirty="0" smtClean="0"/>
              <a:t>Reminder that ERCOT will begin optimizing PSTs in CRR Auctions with the auctions run in January 2021</a:t>
            </a:r>
          </a:p>
          <a:p>
            <a:pPr marL="400050">
              <a:spcAft>
                <a:spcPts val="800"/>
              </a:spcAft>
            </a:pPr>
            <a:r>
              <a:rPr lang="en-US" sz="2400" dirty="0" smtClean="0"/>
              <a:t>Questions about the PST optimization in CRR Auctions can be sent to </a:t>
            </a:r>
            <a:r>
              <a:rPr lang="en-US" sz="2400" dirty="0" smtClean="0">
                <a:hlinkClick r:id="rId3"/>
              </a:rPr>
              <a:t>ERCOTCRR@ercot.com</a:t>
            </a:r>
            <a:r>
              <a:rPr lang="en-US" sz="2400" dirty="0" smtClean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4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7791</TotalTime>
  <Words>549</Words>
  <Application>Microsoft Office PowerPoint</Application>
  <PresentationFormat>On-screen Show (4:3)</PresentationFormat>
  <Paragraphs>64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PowerPoint Presentation</vt:lpstr>
      <vt:lpstr>PST optimization in ERCOT markets</vt:lpstr>
      <vt:lpstr>PST optimization in CRR Auctions</vt:lpstr>
      <vt:lpstr>PST optimization in CRR Auctions</vt:lpstr>
      <vt:lpstr>PST optimization in CRR Auctions</vt:lpstr>
      <vt:lpstr>PST optimization in DAM</vt:lpstr>
      <vt:lpstr>PST optimization in Real-Time</vt:lpstr>
      <vt:lpstr>PST optimization in ERCOT markets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dhouse</dc:creator>
  <cp:lastModifiedBy>House, Donald</cp:lastModifiedBy>
  <cp:revision>212</cp:revision>
  <cp:lastPrinted>2016-01-21T20:53:15Z</cp:lastPrinted>
  <dcterms:created xsi:type="dcterms:W3CDTF">2016-01-21T15:20:31Z</dcterms:created>
  <dcterms:modified xsi:type="dcterms:W3CDTF">2020-12-15T19:54:22Z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