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82" r:id="rId8"/>
    <p:sldId id="283" r:id="rId9"/>
    <p:sldId id="333" r:id="rId10"/>
    <p:sldId id="339" r:id="rId11"/>
    <p:sldId id="342" r:id="rId12"/>
    <p:sldId id="343" r:id="rId13"/>
    <p:sldId id="330" r:id="rId14"/>
    <p:sldId id="33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74047" autoAdjust="0"/>
  </p:normalViewPr>
  <p:slideViewPr>
    <p:cSldViewPr showGuides="1">
      <p:cViewPr varScale="1">
        <p:scale>
          <a:sx n="86" d="100"/>
          <a:sy n="86" d="100"/>
        </p:scale>
        <p:origin x="236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12\RENA_Sept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12\RENA_Sept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12\RENA_Sept_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12\062020_crrb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12\062020_crrb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4"/>
            <c:invertIfNegative val="0"/>
            <c:bubble3D val="0"/>
            <c:spPr>
              <a:solidFill>
                <a:schemeClr val="accent2"/>
              </a:solidFill>
              <a:ln>
                <a:noFill/>
              </a:ln>
              <a:effectLst/>
            </c:spPr>
          </c:dPt>
          <c:cat>
            <c:strRef>
              <c:f>Monthly!$P$3:$P$27</c:f>
              <c:strCache>
                <c:ptCount val="25"/>
                <c:pt idx="0">
                  <c:v>2018_9</c:v>
                </c:pt>
                <c:pt idx="1">
                  <c:v>2018_10</c:v>
                </c:pt>
                <c:pt idx="2">
                  <c:v>2018_11</c:v>
                </c:pt>
                <c:pt idx="3">
                  <c:v>2018_12</c:v>
                </c:pt>
                <c:pt idx="4">
                  <c:v>2019_1</c:v>
                </c:pt>
                <c:pt idx="5">
                  <c:v>2019_2</c:v>
                </c:pt>
                <c:pt idx="6">
                  <c:v>2019_3</c:v>
                </c:pt>
                <c:pt idx="7">
                  <c:v>2019_4</c:v>
                </c:pt>
                <c:pt idx="8">
                  <c:v>2019_5</c:v>
                </c:pt>
                <c:pt idx="9">
                  <c:v>2019_6</c:v>
                </c:pt>
                <c:pt idx="10">
                  <c:v>2019_7</c:v>
                </c:pt>
                <c:pt idx="11">
                  <c:v>2019_8</c:v>
                </c:pt>
                <c:pt idx="12">
                  <c:v>2019_9</c:v>
                </c:pt>
                <c:pt idx="13">
                  <c:v>2019_10</c:v>
                </c:pt>
                <c:pt idx="14">
                  <c:v>2019_11</c:v>
                </c:pt>
                <c:pt idx="15">
                  <c:v>2019_12</c:v>
                </c:pt>
                <c:pt idx="16">
                  <c:v>2020_1</c:v>
                </c:pt>
                <c:pt idx="17">
                  <c:v>2020_2</c:v>
                </c:pt>
                <c:pt idx="18">
                  <c:v>2020_3</c:v>
                </c:pt>
                <c:pt idx="19">
                  <c:v>2020_4</c:v>
                </c:pt>
                <c:pt idx="20">
                  <c:v>2020_5</c:v>
                </c:pt>
                <c:pt idx="21">
                  <c:v>2020_6</c:v>
                </c:pt>
                <c:pt idx="22">
                  <c:v>2020_7</c:v>
                </c:pt>
                <c:pt idx="23">
                  <c:v>2020_8</c:v>
                </c:pt>
                <c:pt idx="24">
                  <c:v>2020_9</c:v>
                </c:pt>
              </c:strCache>
            </c:strRef>
          </c:cat>
          <c:val>
            <c:numRef>
              <c:f>Monthly!$Q$3:$Q$27</c:f>
              <c:numCache>
                <c:formatCode>General</c:formatCode>
                <c:ptCount val="25"/>
                <c:pt idx="0">
                  <c:v>6873637.7500000009</c:v>
                </c:pt>
                <c:pt idx="1">
                  <c:v>11345542.899999997</c:v>
                </c:pt>
                <c:pt idx="2">
                  <c:v>334035.31000000029</c:v>
                </c:pt>
                <c:pt idx="3">
                  <c:v>6944336.96</c:v>
                </c:pt>
                <c:pt idx="4">
                  <c:v>2058297.53</c:v>
                </c:pt>
                <c:pt idx="5">
                  <c:v>3727816.2199999997</c:v>
                </c:pt>
                <c:pt idx="6">
                  <c:v>13403094.869999999</c:v>
                </c:pt>
                <c:pt idx="7">
                  <c:v>8685081.620000001</c:v>
                </c:pt>
                <c:pt idx="8">
                  <c:v>5757657.9299999997</c:v>
                </c:pt>
                <c:pt idx="9">
                  <c:v>1258274.4200000002</c:v>
                </c:pt>
                <c:pt idx="10">
                  <c:v>889736.46000000008</c:v>
                </c:pt>
                <c:pt idx="11">
                  <c:v>2689013.3</c:v>
                </c:pt>
                <c:pt idx="12">
                  <c:v>6604.220000000525</c:v>
                </c:pt>
                <c:pt idx="13">
                  <c:v>5782591.5900000045</c:v>
                </c:pt>
                <c:pt idx="14">
                  <c:v>-5054952.3899999987</c:v>
                </c:pt>
                <c:pt idx="15">
                  <c:v>9942188.320000004</c:v>
                </c:pt>
                <c:pt idx="16">
                  <c:v>6398653.7600000007</c:v>
                </c:pt>
                <c:pt idx="17">
                  <c:v>7591379.410000002</c:v>
                </c:pt>
                <c:pt idx="18">
                  <c:v>26975003.069999997</c:v>
                </c:pt>
                <c:pt idx="19">
                  <c:v>2782950.2200000007</c:v>
                </c:pt>
                <c:pt idx="20">
                  <c:v>14204605.040000008</c:v>
                </c:pt>
                <c:pt idx="21">
                  <c:v>-362149.59000000008</c:v>
                </c:pt>
                <c:pt idx="22">
                  <c:v>1371935.7399999995</c:v>
                </c:pt>
                <c:pt idx="23">
                  <c:v>-13325905.32</c:v>
                </c:pt>
                <c:pt idx="24">
                  <c:v>5279098.8500000006</c:v>
                </c:pt>
              </c:numCache>
            </c:numRef>
          </c:val>
        </c:ser>
        <c:dLbls>
          <c:showLegendKey val="0"/>
          <c:showVal val="0"/>
          <c:showCatName val="0"/>
          <c:showSerName val="0"/>
          <c:showPercent val="0"/>
          <c:showBubbleSize val="0"/>
        </c:dLbls>
        <c:gapWidth val="219"/>
        <c:overlap val="-27"/>
        <c:axId val="347608920"/>
        <c:axId val="347604216"/>
      </c:barChart>
      <c:catAx>
        <c:axId val="34760892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4216"/>
        <c:crosses val="autoZero"/>
        <c:auto val="1"/>
        <c:lblAlgn val="ctr"/>
        <c:lblOffset val="100"/>
        <c:tickLblSkip val="3"/>
        <c:noMultiLvlLbl val="0"/>
      </c:catAx>
      <c:valAx>
        <c:axId val="347604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8920"/>
        <c:crosses val="autoZero"/>
        <c:crossBetween val="between"/>
        <c:dispUnits>
          <c:builtInUnit val="millions"/>
          <c:dispUnitsLbl>
            <c:layout>
              <c:manualLayout>
                <c:xMode val="edge"/>
                <c:yMode val="edge"/>
                <c:x val="2.2435897435897436E-2"/>
                <c:y val="0.13198996518023601"/>
              </c:manualLayout>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Sept_RENA!$I$1</c:f>
              <c:strCache>
                <c:ptCount val="1"/>
                <c:pt idx="0">
                  <c:v>RT Congestion_rent</c:v>
                </c:pt>
              </c:strCache>
            </c:strRef>
          </c:tx>
          <c:spPr>
            <a:solidFill>
              <a:schemeClr val="accent1"/>
            </a:solidFill>
            <a:ln>
              <a:noFill/>
            </a:ln>
            <a:effectLst/>
          </c:spPr>
          <c:cat>
            <c:numRef>
              <c:f>Sept_RENA!$H$2:$H$31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Sept_RENA!$I$2:$I$31</c:f>
              <c:numCache>
                <c:formatCode>#,##0.0</c:formatCode>
                <c:ptCount val="30"/>
                <c:pt idx="0">
                  <c:v>10875713.81861854</c:v>
                </c:pt>
                <c:pt idx="1">
                  <c:v>1944233.9460787401</c:v>
                </c:pt>
                <c:pt idx="2">
                  <c:v>258725.78339649001</c:v>
                </c:pt>
                <c:pt idx="3">
                  <c:v>345526.1974676</c:v>
                </c:pt>
                <c:pt idx="4">
                  <c:v>255585.80669785</c:v>
                </c:pt>
                <c:pt idx="5">
                  <c:v>1488145.09148999</c:v>
                </c:pt>
                <c:pt idx="6">
                  <c:v>2622421.8962098593</c:v>
                </c:pt>
                <c:pt idx="7">
                  <c:v>3914917.5398799987</c:v>
                </c:pt>
                <c:pt idx="8">
                  <c:v>4765104.1087274496</c:v>
                </c:pt>
                <c:pt idx="9">
                  <c:v>151592.91595872003</c:v>
                </c:pt>
                <c:pt idx="10">
                  <c:v>150974.516063513</c:v>
                </c:pt>
                <c:pt idx="11">
                  <c:v>234005.80877199999</c:v>
                </c:pt>
                <c:pt idx="12">
                  <c:v>66767.591545999996</c:v>
                </c:pt>
                <c:pt idx="13">
                  <c:v>23045.253357309997</c:v>
                </c:pt>
                <c:pt idx="14">
                  <c:v>37731.845957600002</c:v>
                </c:pt>
                <c:pt idx="15">
                  <c:v>899187.01703799993</c:v>
                </c:pt>
                <c:pt idx="16">
                  <c:v>310646.20222389</c:v>
                </c:pt>
                <c:pt idx="17">
                  <c:v>117110.2049063</c:v>
                </c:pt>
                <c:pt idx="18">
                  <c:v>394628.73325091996</c:v>
                </c:pt>
                <c:pt idx="19">
                  <c:v>1172137.3849142781</c:v>
                </c:pt>
                <c:pt idx="20">
                  <c:v>1397464.2021668903</c:v>
                </c:pt>
                <c:pt idx="21">
                  <c:v>334610.61470139999</c:v>
                </c:pt>
                <c:pt idx="22">
                  <c:v>1014246.66918582</c:v>
                </c:pt>
                <c:pt idx="23">
                  <c:v>1322699.6556025397</c:v>
                </c:pt>
                <c:pt idx="24">
                  <c:v>2051723.0041311642</c:v>
                </c:pt>
                <c:pt idx="25">
                  <c:v>5904244.4469375396</c:v>
                </c:pt>
                <c:pt idx="26">
                  <c:v>8057503.4228875013</c:v>
                </c:pt>
                <c:pt idx="27">
                  <c:v>3854302.7756477231</c:v>
                </c:pt>
                <c:pt idx="28">
                  <c:v>101484.64840811002</c:v>
                </c:pt>
                <c:pt idx="29">
                  <c:v>1640064.27583858</c:v>
                </c:pt>
              </c:numCache>
            </c:numRef>
          </c:val>
        </c:ser>
        <c:dLbls>
          <c:showLegendKey val="0"/>
          <c:showVal val="0"/>
          <c:showCatName val="0"/>
          <c:showSerName val="0"/>
          <c:showPercent val="0"/>
          <c:showBubbleSize val="0"/>
        </c:dLbls>
        <c:axId val="347603432"/>
        <c:axId val="347606176"/>
      </c:areaChart>
      <c:barChart>
        <c:barDir val="col"/>
        <c:grouping val="clustered"/>
        <c:varyColors val="0"/>
        <c:ser>
          <c:idx val="1"/>
          <c:order val="1"/>
          <c:tx>
            <c:strRef>
              <c:f>Sept_RENA!$J$1</c:f>
              <c:strCache>
                <c:ptCount val="1"/>
                <c:pt idx="0">
                  <c:v>RENA</c:v>
                </c:pt>
              </c:strCache>
            </c:strRef>
          </c:tx>
          <c:spPr>
            <a:solidFill>
              <a:schemeClr val="accent2"/>
            </a:solidFill>
            <a:ln>
              <a:noFill/>
            </a:ln>
            <a:effectLst/>
          </c:spPr>
          <c:invertIfNegative val="0"/>
          <c:cat>
            <c:numRef>
              <c:f>Sept_RENA!$H$2:$H$31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Sept_RENA!$J$2:$J$31</c:f>
              <c:numCache>
                <c:formatCode>#,##0.0</c:formatCode>
                <c:ptCount val="30"/>
                <c:pt idx="0">
                  <c:v>1482535.66</c:v>
                </c:pt>
                <c:pt idx="1">
                  <c:v>466152.73</c:v>
                </c:pt>
                <c:pt idx="2">
                  <c:v>10093.02</c:v>
                </c:pt>
                <c:pt idx="3">
                  <c:v>-80642.48</c:v>
                </c:pt>
                <c:pt idx="4">
                  <c:v>-390.41</c:v>
                </c:pt>
                <c:pt idx="5">
                  <c:v>-36038.85</c:v>
                </c:pt>
                <c:pt idx="6">
                  <c:v>-45189.93</c:v>
                </c:pt>
                <c:pt idx="7">
                  <c:v>-25824.28</c:v>
                </c:pt>
                <c:pt idx="8">
                  <c:v>121419.9</c:v>
                </c:pt>
                <c:pt idx="9">
                  <c:v>-14075.44</c:v>
                </c:pt>
                <c:pt idx="10">
                  <c:v>-8689.15</c:v>
                </c:pt>
                <c:pt idx="11">
                  <c:v>-10514.41</c:v>
                </c:pt>
                <c:pt idx="12">
                  <c:v>4369.04</c:v>
                </c:pt>
                <c:pt idx="13">
                  <c:v>-6535.88</c:v>
                </c:pt>
                <c:pt idx="14">
                  <c:v>4885.38</c:v>
                </c:pt>
                <c:pt idx="15">
                  <c:v>76284.100000000006</c:v>
                </c:pt>
                <c:pt idx="16">
                  <c:v>38297.25</c:v>
                </c:pt>
                <c:pt idx="17">
                  <c:v>20174.54</c:v>
                </c:pt>
                <c:pt idx="18">
                  <c:v>5012.3</c:v>
                </c:pt>
                <c:pt idx="19">
                  <c:v>77120.929999999993</c:v>
                </c:pt>
                <c:pt idx="20">
                  <c:v>70206.399999999994</c:v>
                </c:pt>
                <c:pt idx="21">
                  <c:v>30955.02</c:v>
                </c:pt>
                <c:pt idx="22">
                  <c:v>306618.56</c:v>
                </c:pt>
                <c:pt idx="23">
                  <c:v>71838.429999999993</c:v>
                </c:pt>
                <c:pt idx="24">
                  <c:v>-25759.13</c:v>
                </c:pt>
                <c:pt idx="25">
                  <c:v>272421.78999999998</c:v>
                </c:pt>
                <c:pt idx="26">
                  <c:v>666674.37</c:v>
                </c:pt>
                <c:pt idx="27">
                  <c:v>1773307.09</c:v>
                </c:pt>
                <c:pt idx="28">
                  <c:v>-274.91000000000003</c:v>
                </c:pt>
                <c:pt idx="29">
                  <c:v>34667.21</c:v>
                </c:pt>
              </c:numCache>
            </c:numRef>
          </c:val>
        </c:ser>
        <c:dLbls>
          <c:showLegendKey val="0"/>
          <c:showVal val="0"/>
          <c:showCatName val="0"/>
          <c:showSerName val="0"/>
          <c:showPercent val="0"/>
          <c:showBubbleSize val="0"/>
        </c:dLbls>
        <c:gapWidth val="219"/>
        <c:overlap val="-27"/>
        <c:axId val="347605000"/>
        <c:axId val="347603040"/>
      </c:barChart>
      <c:catAx>
        <c:axId val="3476050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3040"/>
        <c:crosses val="autoZero"/>
        <c:auto val="0"/>
        <c:lblAlgn val="ctr"/>
        <c:lblOffset val="100"/>
        <c:tickLblSkip val="5"/>
        <c:tickMarkSkip val="5"/>
        <c:noMultiLvlLbl val="0"/>
      </c:catAx>
      <c:valAx>
        <c:axId val="347603040"/>
        <c:scaling>
          <c:orientation val="minMax"/>
          <c:max val="2000000"/>
          <c:min val="-5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500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347606176"/>
        <c:scaling>
          <c:orientation val="minMax"/>
          <c:max val="20000000"/>
          <c:min val="-5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3432"/>
        <c:crosses val="max"/>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catAx>
        <c:axId val="347603432"/>
        <c:scaling>
          <c:orientation val="minMax"/>
        </c:scaling>
        <c:delete val="1"/>
        <c:axPos val="b"/>
        <c:numFmt formatCode="m/d/yyyy" sourceLinked="1"/>
        <c:majorTickMark val="out"/>
        <c:minorTickMark val="none"/>
        <c:tickLblPos val="nextTo"/>
        <c:crossAx val="347606176"/>
        <c:crosses val="autoZero"/>
        <c:auto val="0"/>
        <c:lblAlgn val="ctr"/>
        <c:lblOffset val="100"/>
        <c:noMultiLvlLbl val="1"/>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a:effectLst/>
              </a:rPr>
              <a:t>Estimated DAM </a:t>
            </a:r>
            <a:r>
              <a:rPr lang="en-US" sz="1400" b="1" i="0" baseline="0">
                <a:effectLst/>
              </a:rPr>
              <a:t>oversold</a:t>
            </a:r>
            <a:r>
              <a:rPr lang="en-US" sz="1800" b="1" i="0" baseline="0">
                <a:effectLst/>
              </a:rPr>
              <a:t> vs RENA</a:t>
            </a:r>
            <a:endParaRPr lang="en-US">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Sept_RENA!$J$1</c:f>
              <c:strCache>
                <c:ptCount val="1"/>
                <c:pt idx="0">
                  <c:v>RENA</c:v>
                </c:pt>
              </c:strCache>
            </c:strRef>
          </c:tx>
          <c:spPr>
            <a:solidFill>
              <a:schemeClr val="accent1"/>
            </a:solidFill>
            <a:ln>
              <a:noFill/>
            </a:ln>
            <a:effectLst/>
          </c:spPr>
          <c:invertIfNegative val="0"/>
          <c:cat>
            <c:numRef>
              <c:f>Sept_RENA!$H$2:$H$31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Sept_RENA!$J$2:$J$31</c:f>
              <c:numCache>
                <c:formatCode>#,##0.0</c:formatCode>
                <c:ptCount val="30"/>
                <c:pt idx="0">
                  <c:v>1482535.66</c:v>
                </c:pt>
                <c:pt idx="1">
                  <c:v>466152.73</c:v>
                </c:pt>
                <c:pt idx="2">
                  <c:v>10093.02</c:v>
                </c:pt>
                <c:pt idx="3">
                  <c:v>-80642.48</c:v>
                </c:pt>
                <c:pt idx="4">
                  <c:v>-390.41</c:v>
                </c:pt>
                <c:pt idx="5">
                  <c:v>-36038.85</c:v>
                </c:pt>
                <c:pt idx="6">
                  <c:v>-45189.93</c:v>
                </c:pt>
                <c:pt idx="7">
                  <c:v>-25824.28</c:v>
                </c:pt>
                <c:pt idx="8">
                  <c:v>121419.9</c:v>
                </c:pt>
                <c:pt idx="9">
                  <c:v>-14075.44</c:v>
                </c:pt>
                <c:pt idx="10">
                  <c:v>-8689.15</c:v>
                </c:pt>
                <c:pt idx="11">
                  <c:v>-10514.41</c:v>
                </c:pt>
                <c:pt idx="12">
                  <c:v>4369.04</c:v>
                </c:pt>
                <c:pt idx="13">
                  <c:v>-6535.88</c:v>
                </c:pt>
                <c:pt idx="14">
                  <c:v>4885.38</c:v>
                </c:pt>
                <c:pt idx="15">
                  <c:v>76284.100000000006</c:v>
                </c:pt>
                <c:pt idx="16">
                  <c:v>38297.25</c:v>
                </c:pt>
                <c:pt idx="17">
                  <c:v>20174.54</c:v>
                </c:pt>
                <c:pt idx="18">
                  <c:v>5012.3</c:v>
                </c:pt>
                <c:pt idx="19">
                  <c:v>77120.929999999993</c:v>
                </c:pt>
                <c:pt idx="20">
                  <c:v>70206.399999999994</c:v>
                </c:pt>
                <c:pt idx="21">
                  <c:v>30955.02</c:v>
                </c:pt>
                <c:pt idx="22">
                  <c:v>306618.56</c:v>
                </c:pt>
                <c:pt idx="23">
                  <c:v>71838.429999999993</c:v>
                </c:pt>
                <c:pt idx="24">
                  <c:v>-25759.13</c:v>
                </c:pt>
                <c:pt idx="25">
                  <c:v>272421.78999999998</c:v>
                </c:pt>
                <c:pt idx="26">
                  <c:v>666674.37</c:v>
                </c:pt>
                <c:pt idx="27">
                  <c:v>1773307.09</c:v>
                </c:pt>
                <c:pt idx="28">
                  <c:v>-274.91000000000003</c:v>
                </c:pt>
                <c:pt idx="29">
                  <c:v>34667.21</c:v>
                </c:pt>
              </c:numCache>
            </c:numRef>
          </c:val>
        </c:ser>
        <c:ser>
          <c:idx val="1"/>
          <c:order val="1"/>
          <c:tx>
            <c:strRef>
              <c:f>Sept_RENA!$L$1</c:f>
              <c:strCache>
                <c:ptCount val="1"/>
                <c:pt idx="0">
                  <c:v>Sum of Oversold</c:v>
                </c:pt>
              </c:strCache>
            </c:strRef>
          </c:tx>
          <c:spPr>
            <a:solidFill>
              <a:schemeClr val="accent2"/>
            </a:solidFill>
            <a:ln>
              <a:noFill/>
            </a:ln>
            <a:effectLst/>
          </c:spPr>
          <c:invertIfNegative val="0"/>
          <c:cat>
            <c:numRef>
              <c:f>Sept_RENA!$H$2:$H$31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Sept_RENA!$L$2:$L$31</c:f>
              <c:numCache>
                <c:formatCode>#,##0.0</c:formatCode>
                <c:ptCount val="30"/>
                <c:pt idx="0">
                  <c:v>663218.65060440497</c:v>
                </c:pt>
                <c:pt idx="1">
                  <c:v>293320.79440085398</c:v>
                </c:pt>
                <c:pt idx="2">
                  <c:v>9710.1941454999996</c:v>
                </c:pt>
                <c:pt idx="3">
                  <c:v>-94555.040933145196</c:v>
                </c:pt>
                <c:pt idx="4">
                  <c:v>-3004.4258600275998</c:v>
                </c:pt>
                <c:pt idx="5">
                  <c:v>317.23229805699998</c:v>
                </c:pt>
                <c:pt idx="6">
                  <c:v>22694.995685900001</c:v>
                </c:pt>
                <c:pt idx="7">
                  <c:v>57108.003032931003</c:v>
                </c:pt>
                <c:pt idx="8">
                  <c:v>219511.19941831601</c:v>
                </c:pt>
                <c:pt idx="9">
                  <c:v>-13864.615780141998</c:v>
                </c:pt>
                <c:pt idx="10">
                  <c:v>-5923.9715797090003</c:v>
                </c:pt>
                <c:pt idx="11">
                  <c:v>-24761.534279056999</c:v>
                </c:pt>
                <c:pt idx="12">
                  <c:v>375.05976077000003</c:v>
                </c:pt>
                <c:pt idx="13">
                  <c:v>-6942.6521201447003</c:v>
                </c:pt>
                <c:pt idx="14">
                  <c:v>3566.540623589</c:v>
                </c:pt>
                <c:pt idx="15">
                  <c:v>7807.6888312600004</c:v>
                </c:pt>
                <c:pt idx="16">
                  <c:v>14124.460083324</c:v>
                </c:pt>
                <c:pt idx="17">
                  <c:v>13721.975222379999</c:v>
                </c:pt>
                <c:pt idx="18">
                  <c:v>15282.253268959998</c:v>
                </c:pt>
                <c:pt idx="19">
                  <c:v>16530.560258394802</c:v>
                </c:pt>
                <c:pt idx="20">
                  <c:v>75260.900996696015</c:v>
                </c:pt>
                <c:pt idx="21">
                  <c:v>27851.342216429999</c:v>
                </c:pt>
                <c:pt idx="22">
                  <c:v>80745.914516096003</c:v>
                </c:pt>
                <c:pt idx="23">
                  <c:v>-113310.137859172</c:v>
                </c:pt>
                <c:pt idx="24">
                  <c:v>47018.903035526797</c:v>
                </c:pt>
                <c:pt idx="25">
                  <c:v>428696.22424843296</c:v>
                </c:pt>
                <c:pt idx="26">
                  <c:v>566004.21189588984</c:v>
                </c:pt>
                <c:pt idx="27">
                  <c:v>1056913.7588600172</c:v>
                </c:pt>
                <c:pt idx="28">
                  <c:v>854.45244864599988</c:v>
                </c:pt>
                <c:pt idx="29">
                  <c:v>-58141.686277564993</c:v>
                </c:pt>
              </c:numCache>
            </c:numRef>
          </c:val>
        </c:ser>
        <c:dLbls>
          <c:showLegendKey val="0"/>
          <c:showVal val="0"/>
          <c:showCatName val="0"/>
          <c:showSerName val="0"/>
          <c:showPercent val="0"/>
          <c:showBubbleSize val="0"/>
        </c:dLbls>
        <c:gapWidth val="219"/>
        <c:overlap val="-27"/>
        <c:axId val="347605784"/>
        <c:axId val="347606568"/>
      </c:barChart>
      <c:catAx>
        <c:axId val="34760578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6568"/>
        <c:crosses val="autoZero"/>
        <c:auto val="0"/>
        <c:lblAlgn val="ctr"/>
        <c:lblOffset val="100"/>
        <c:tickLblSkip val="5"/>
        <c:noMultiLvlLbl val="0"/>
      </c:catAx>
      <c:valAx>
        <c:axId val="3476065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5784"/>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Sheet1!$B$2:$B$31</c:f>
              <c:numCache>
                <c:formatCode>#,##0.0</c:formatCode>
                <c:ptCount val="30"/>
                <c:pt idx="0">
                  <c:v>2355326.59</c:v>
                </c:pt>
                <c:pt idx="1">
                  <c:v>2640324.4800000004</c:v>
                </c:pt>
                <c:pt idx="2">
                  <c:v>1206588.97</c:v>
                </c:pt>
                <c:pt idx="3">
                  <c:v>709622.94</c:v>
                </c:pt>
                <c:pt idx="4">
                  <c:v>444869.56</c:v>
                </c:pt>
                <c:pt idx="5">
                  <c:v>1555287.8499999999</c:v>
                </c:pt>
                <c:pt idx="6">
                  <c:v>2843964.74</c:v>
                </c:pt>
                <c:pt idx="7">
                  <c:v>4112293.66</c:v>
                </c:pt>
                <c:pt idx="8">
                  <c:v>3316125.27</c:v>
                </c:pt>
                <c:pt idx="9">
                  <c:v>813023.95</c:v>
                </c:pt>
                <c:pt idx="10">
                  <c:v>528547.69999999995</c:v>
                </c:pt>
                <c:pt idx="11">
                  <c:v>454756.61000000004</c:v>
                </c:pt>
                <c:pt idx="12">
                  <c:v>291640.41000000003</c:v>
                </c:pt>
                <c:pt idx="13">
                  <c:v>313241.74</c:v>
                </c:pt>
                <c:pt idx="14">
                  <c:v>373106.42</c:v>
                </c:pt>
                <c:pt idx="15">
                  <c:v>1267225.52</c:v>
                </c:pt>
                <c:pt idx="16">
                  <c:v>1189163.24</c:v>
                </c:pt>
                <c:pt idx="17">
                  <c:v>1118290.8999999999</c:v>
                </c:pt>
                <c:pt idx="18">
                  <c:v>1425295.09</c:v>
                </c:pt>
                <c:pt idx="19">
                  <c:v>2168383.0699999998</c:v>
                </c:pt>
                <c:pt idx="20">
                  <c:v>1790429.0999999999</c:v>
                </c:pt>
                <c:pt idx="21">
                  <c:v>1196896.79</c:v>
                </c:pt>
                <c:pt idx="22">
                  <c:v>1237153.76</c:v>
                </c:pt>
                <c:pt idx="23">
                  <c:v>1216746.77</c:v>
                </c:pt>
                <c:pt idx="24">
                  <c:v>2561264.19</c:v>
                </c:pt>
                <c:pt idx="25">
                  <c:v>3668593.3</c:v>
                </c:pt>
                <c:pt idx="26">
                  <c:v>4256595.72</c:v>
                </c:pt>
                <c:pt idx="27">
                  <c:v>4828561.72</c:v>
                </c:pt>
                <c:pt idx="28">
                  <c:v>912539.97</c:v>
                </c:pt>
                <c:pt idx="29">
                  <c:v>1710336.32</c:v>
                </c:pt>
              </c:numCache>
            </c:numRef>
          </c:val>
        </c:ser>
        <c:ser>
          <c:idx val="1"/>
          <c:order val="1"/>
          <c:tx>
            <c:strRef>
              <c:f>Sheet1!$C$1</c:f>
              <c:strCache>
                <c:ptCount val="1"/>
                <c:pt idx="0">
                  <c:v>DACONGRENT</c:v>
                </c:pt>
              </c:strCache>
            </c:strRef>
          </c:tx>
          <c:spPr>
            <a:solidFill>
              <a:schemeClr val="accent2"/>
            </a:solidFill>
            <a:ln>
              <a:noFill/>
            </a:ln>
            <a:effectLst/>
          </c:spPr>
          <c:invertIfNegative val="0"/>
          <c:cat>
            <c:numRef>
              <c:f>Sheet1!$A$2:$A$31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Sheet1!$C$2:$C$31</c:f>
              <c:numCache>
                <c:formatCode>General</c:formatCode>
                <c:ptCount val="30"/>
                <c:pt idx="0">
                  <c:v>3145693.4</c:v>
                </c:pt>
                <c:pt idx="1">
                  <c:v>3469426.97</c:v>
                </c:pt>
                <c:pt idx="2">
                  <c:v>1571439.22</c:v>
                </c:pt>
                <c:pt idx="3">
                  <c:v>829110.73</c:v>
                </c:pt>
                <c:pt idx="4">
                  <c:v>449437.07</c:v>
                </c:pt>
                <c:pt idx="5">
                  <c:v>1495479.18</c:v>
                </c:pt>
                <c:pt idx="6">
                  <c:v>3068906.91</c:v>
                </c:pt>
                <c:pt idx="7">
                  <c:v>4632732.7300000004</c:v>
                </c:pt>
                <c:pt idx="8">
                  <c:v>3540841.33</c:v>
                </c:pt>
                <c:pt idx="9">
                  <c:v>1083128.03</c:v>
                </c:pt>
                <c:pt idx="10">
                  <c:v>689311.42</c:v>
                </c:pt>
                <c:pt idx="11">
                  <c:v>484634.45</c:v>
                </c:pt>
                <c:pt idx="12">
                  <c:v>343610.55</c:v>
                </c:pt>
                <c:pt idx="13">
                  <c:v>378081.09</c:v>
                </c:pt>
                <c:pt idx="14">
                  <c:v>446333.95</c:v>
                </c:pt>
                <c:pt idx="15">
                  <c:v>1447757.66</c:v>
                </c:pt>
                <c:pt idx="16">
                  <c:v>1299170.8999999999</c:v>
                </c:pt>
                <c:pt idx="17">
                  <c:v>1202459.79</c:v>
                </c:pt>
                <c:pt idx="18">
                  <c:v>1483426.42</c:v>
                </c:pt>
                <c:pt idx="19">
                  <c:v>2324329.38</c:v>
                </c:pt>
                <c:pt idx="20">
                  <c:v>1762267</c:v>
                </c:pt>
                <c:pt idx="21">
                  <c:v>1097728.95</c:v>
                </c:pt>
                <c:pt idx="22">
                  <c:v>1336837.56</c:v>
                </c:pt>
                <c:pt idx="23">
                  <c:v>1307764.76</c:v>
                </c:pt>
                <c:pt idx="24">
                  <c:v>2542278.5499999998</c:v>
                </c:pt>
                <c:pt idx="25">
                  <c:v>3766017.36</c:v>
                </c:pt>
                <c:pt idx="26">
                  <c:v>4211090.37</c:v>
                </c:pt>
                <c:pt idx="27">
                  <c:v>4666043.53</c:v>
                </c:pt>
                <c:pt idx="28">
                  <c:v>778033.78</c:v>
                </c:pt>
                <c:pt idx="29">
                  <c:v>1525969.76</c:v>
                </c:pt>
              </c:numCache>
            </c:numRef>
          </c:val>
        </c:ser>
        <c:dLbls>
          <c:showLegendKey val="0"/>
          <c:showVal val="0"/>
          <c:showCatName val="0"/>
          <c:showSerName val="0"/>
          <c:showPercent val="0"/>
          <c:showBubbleSize val="0"/>
        </c:dLbls>
        <c:gapWidth val="219"/>
        <c:overlap val="-27"/>
        <c:axId val="347607352"/>
        <c:axId val="347608136"/>
      </c:barChart>
      <c:catAx>
        <c:axId val="34760735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8136"/>
        <c:crosses val="autoZero"/>
        <c:auto val="0"/>
        <c:lblAlgn val="ctr"/>
        <c:lblOffset val="100"/>
        <c:tickLblSkip val="5"/>
        <c:noMultiLvlLbl val="0"/>
      </c:catAx>
      <c:valAx>
        <c:axId val="3476081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7607352"/>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Daily Credit</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Sheet1!$A$2:$A$31</c:f>
              <c:numCache>
                <c:formatCode>m/d/yyyy</c:formatCode>
                <c:ptCount val="30"/>
                <c:pt idx="0">
                  <c:v>44075</c:v>
                </c:pt>
                <c:pt idx="1">
                  <c:v>44076</c:v>
                </c:pt>
                <c:pt idx="2">
                  <c:v>44077</c:v>
                </c:pt>
                <c:pt idx="3">
                  <c:v>44078</c:v>
                </c:pt>
                <c:pt idx="4">
                  <c:v>44079</c:v>
                </c:pt>
                <c:pt idx="5">
                  <c:v>44080</c:v>
                </c:pt>
                <c:pt idx="6">
                  <c:v>44081</c:v>
                </c:pt>
                <c:pt idx="7">
                  <c:v>44082</c:v>
                </c:pt>
                <c:pt idx="8">
                  <c:v>44083</c:v>
                </c:pt>
                <c:pt idx="9">
                  <c:v>44084</c:v>
                </c:pt>
                <c:pt idx="10">
                  <c:v>44085</c:v>
                </c:pt>
                <c:pt idx="11">
                  <c:v>44086</c:v>
                </c:pt>
                <c:pt idx="12">
                  <c:v>44087</c:v>
                </c:pt>
                <c:pt idx="13">
                  <c:v>44088</c:v>
                </c:pt>
                <c:pt idx="14">
                  <c:v>44089</c:v>
                </c:pt>
                <c:pt idx="15">
                  <c:v>44090</c:v>
                </c:pt>
                <c:pt idx="16">
                  <c:v>44091</c:v>
                </c:pt>
                <c:pt idx="17">
                  <c:v>44092</c:v>
                </c:pt>
                <c:pt idx="18">
                  <c:v>44093</c:v>
                </c:pt>
                <c:pt idx="19">
                  <c:v>44094</c:v>
                </c:pt>
                <c:pt idx="20">
                  <c:v>44095</c:v>
                </c:pt>
                <c:pt idx="21">
                  <c:v>44096</c:v>
                </c:pt>
                <c:pt idx="22">
                  <c:v>44097</c:v>
                </c:pt>
                <c:pt idx="23">
                  <c:v>44098</c:v>
                </c:pt>
                <c:pt idx="24">
                  <c:v>44099</c:v>
                </c:pt>
                <c:pt idx="25">
                  <c:v>44100</c:v>
                </c:pt>
                <c:pt idx="26">
                  <c:v>44101</c:v>
                </c:pt>
                <c:pt idx="27">
                  <c:v>44102</c:v>
                </c:pt>
                <c:pt idx="28">
                  <c:v>44103</c:v>
                </c:pt>
                <c:pt idx="29">
                  <c:v>44104</c:v>
                </c:pt>
              </c:numCache>
            </c:numRef>
          </c:cat>
          <c:val>
            <c:numRef>
              <c:f>Sheet1!$D$2:$D$31</c:f>
              <c:numCache>
                <c:formatCode>General</c:formatCode>
                <c:ptCount val="30"/>
                <c:pt idx="0">
                  <c:v>790366.81</c:v>
                </c:pt>
                <c:pt idx="1">
                  <c:v>829102.49</c:v>
                </c:pt>
                <c:pt idx="2">
                  <c:v>364850.25</c:v>
                </c:pt>
                <c:pt idx="3">
                  <c:v>119487.79</c:v>
                </c:pt>
                <c:pt idx="4">
                  <c:v>4567.51</c:v>
                </c:pt>
                <c:pt idx="5">
                  <c:v>-59808.67</c:v>
                </c:pt>
                <c:pt idx="6">
                  <c:v>224942.17</c:v>
                </c:pt>
                <c:pt idx="7">
                  <c:v>520439.07</c:v>
                </c:pt>
                <c:pt idx="8">
                  <c:v>224716.06</c:v>
                </c:pt>
                <c:pt idx="9">
                  <c:v>270104.08</c:v>
                </c:pt>
                <c:pt idx="10">
                  <c:v>160763.72</c:v>
                </c:pt>
                <c:pt idx="11">
                  <c:v>29877.84</c:v>
                </c:pt>
                <c:pt idx="12">
                  <c:v>51970.14</c:v>
                </c:pt>
                <c:pt idx="13">
                  <c:v>64839.35</c:v>
                </c:pt>
                <c:pt idx="14">
                  <c:v>73227.53</c:v>
                </c:pt>
                <c:pt idx="15">
                  <c:v>180532.14</c:v>
                </c:pt>
                <c:pt idx="16">
                  <c:v>110007.66</c:v>
                </c:pt>
                <c:pt idx="17">
                  <c:v>84168.89</c:v>
                </c:pt>
                <c:pt idx="18">
                  <c:v>58131.33</c:v>
                </c:pt>
                <c:pt idx="19">
                  <c:v>155946.31</c:v>
                </c:pt>
                <c:pt idx="20">
                  <c:v>-28162.1</c:v>
                </c:pt>
                <c:pt idx="21">
                  <c:v>-99167.84</c:v>
                </c:pt>
                <c:pt idx="22">
                  <c:v>99683.8</c:v>
                </c:pt>
                <c:pt idx="23">
                  <c:v>91017.99</c:v>
                </c:pt>
                <c:pt idx="24">
                  <c:v>-18985.64</c:v>
                </c:pt>
                <c:pt idx="25">
                  <c:v>97424.06</c:v>
                </c:pt>
                <c:pt idx="26">
                  <c:v>-45505.35</c:v>
                </c:pt>
                <c:pt idx="27">
                  <c:v>-162518.19</c:v>
                </c:pt>
                <c:pt idx="28">
                  <c:v>-134506.19</c:v>
                </c:pt>
                <c:pt idx="29">
                  <c:v>-184366.56</c:v>
                </c:pt>
              </c:numCache>
            </c:numRef>
          </c:val>
        </c:ser>
        <c:dLbls>
          <c:showLegendKey val="0"/>
          <c:showVal val="0"/>
          <c:showCatName val="0"/>
          <c:showSerName val="0"/>
          <c:showPercent val="0"/>
          <c:showBubbleSize val="0"/>
        </c:dLbls>
        <c:gapWidth val="219"/>
        <c:overlap val="-27"/>
        <c:axId val="348296120"/>
        <c:axId val="348295728"/>
      </c:barChart>
      <c:catAx>
        <c:axId val="34829612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8295728"/>
        <c:crosses val="autoZero"/>
        <c:auto val="0"/>
        <c:lblAlgn val="ctr"/>
        <c:lblOffset val="100"/>
        <c:tickLblSkip val="5"/>
        <c:noMultiLvlLbl val="0"/>
      </c:catAx>
      <c:valAx>
        <c:axId val="348295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829612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797339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September 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Dec. 17</a:t>
            </a:r>
            <a:r>
              <a:rPr lang="en-US" baseline="30000" dirty="0" smtClean="0">
                <a:solidFill>
                  <a:schemeClr val="tx2"/>
                </a:solidFill>
              </a:rPr>
              <a:t>th</a:t>
            </a:r>
            <a:r>
              <a:rPr lang="en-US" dirty="0" smtClean="0">
                <a:solidFill>
                  <a:schemeClr val="tx2"/>
                </a:solidFill>
              </a:rPr>
              <a:t>, 2020</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843504927"/>
              </p:ext>
            </p:extLst>
          </p:nvPr>
        </p:nvGraphicFramePr>
        <p:xfrm>
          <a:off x="533400" y="1524001"/>
          <a:ext cx="7924800" cy="3733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with RT Congestion </a:t>
            </a:r>
            <a:endParaRPr lang="en-US" dirty="0"/>
          </a:p>
        </p:txBody>
      </p:sp>
      <p:sp>
        <p:nvSpPr>
          <p:cNvPr id="8" name="Content Placeholder 2"/>
          <p:cNvSpPr>
            <a:spLocks noGrp="1"/>
          </p:cNvSpPr>
          <p:nvPr>
            <p:ph idx="1"/>
          </p:nvPr>
        </p:nvSpPr>
        <p:spPr>
          <a:xfrm>
            <a:off x="304800" y="1386682"/>
            <a:ext cx="8534400" cy="4319832"/>
          </a:xfrm>
        </p:spPr>
        <p:txBody>
          <a:bodyPr/>
          <a:lstStyle/>
          <a:p>
            <a:r>
              <a:rPr lang="en-US" sz="2000" dirty="0"/>
              <a:t>The total RENA in September was around $5.3M, while the total SCED congestion rent was around $55.7M. </a:t>
            </a:r>
          </a:p>
        </p:txBody>
      </p:sp>
      <p:graphicFrame>
        <p:nvGraphicFramePr>
          <p:cNvPr id="5" name="Chart 4"/>
          <p:cNvGraphicFramePr>
            <a:graphicFrameLocks/>
          </p:cNvGraphicFramePr>
          <p:nvPr>
            <p:extLst>
              <p:ext uri="{D42A27DB-BD31-4B8C-83A1-F6EECF244321}">
                <p14:modId xmlns:p14="http://schemas.microsoft.com/office/powerpoint/2010/main" val="3472338247"/>
              </p:ext>
            </p:extLst>
          </p:nvPr>
        </p:nvGraphicFramePr>
        <p:xfrm>
          <a:off x="633412" y="2553843"/>
          <a:ext cx="7877175" cy="33647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a:t>
            </a:r>
            <a:r>
              <a:rPr lang="en-US" dirty="0" smtClean="0"/>
              <a:t>estimated </a:t>
            </a:r>
            <a:r>
              <a:rPr lang="en-US" dirty="0" smtClean="0"/>
              <a:t>DAM </a:t>
            </a:r>
            <a:r>
              <a:rPr lang="en-US" dirty="0" smtClean="0"/>
              <a:t>oversold</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a:t>
            </a:r>
            <a:r>
              <a:rPr lang="en-US" sz="2200" dirty="0"/>
              <a:t>estimated DAM oversold amount </a:t>
            </a:r>
            <a:r>
              <a:rPr lang="en-US" sz="2200" dirty="0" smtClean="0"/>
              <a:t>in September was </a:t>
            </a:r>
            <a:r>
              <a:rPr lang="en-US" sz="2200" dirty="0"/>
              <a:t>around </a:t>
            </a:r>
            <a:r>
              <a:rPr lang="en-US" sz="2200" dirty="0" smtClean="0"/>
              <a:t>$3.3M. </a:t>
            </a:r>
            <a:endParaRPr lang="en-US" sz="2200" dirty="0"/>
          </a:p>
        </p:txBody>
      </p:sp>
      <p:graphicFrame>
        <p:nvGraphicFramePr>
          <p:cNvPr id="6" name="Chart 5"/>
          <p:cNvGraphicFramePr>
            <a:graphicFrameLocks/>
          </p:cNvGraphicFramePr>
          <p:nvPr>
            <p:extLst>
              <p:ext uri="{D42A27DB-BD31-4B8C-83A1-F6EECF244321}">
                <p14:modId xmlns:p14="http://schemas.microsoft.com/office/powerpoint/2010/main" val="2106279533"/>
              </p:ext>
            </p:extLst>
          </p:nvPr>
        </p:nvGraphicFramePr>
        <p:xfrm>
          <a:off x="609600" y="2438400"/>
          <a:ext cx="7696200" cy="32645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9/1/2020</a:t>
            </a:r>
            <a:endParaRPr lang="en-US" dirty="0"/>
          </a:p>
        </p:txBody>
      </p:sp>
      <p:sp>
        <p:nvSpPr>
          <p:cNvPr id="3" name="Content Placeholder 2"/>
          <p:cNvSpPr>
            <a:spLocks noGrp="1"/>
          </p:cNvSpPr>
          <p:nvPr>
            <p:ph idx="1"/>
          </p:nvPr>
        </p:nvSpPr>
        <p:spPr>
          <a:xfrm>
            <a:off x="304800" y="990600"/>
            <a:ext cx="8534400" cy="5433218"/>
          </a:xfrm>
        </p:spPr>
        <p:txBody>
          <a:bodyPr/>
          <a:lstStyle/>
          <a:p>
            <a:r>
              <a:rPr lang="en-US" sz="2000" dirty="0" smtClean="0"/>
              <a:t>About $1.5M RENA </a:t>
            </a:r>
            <a:r>
              <a:rPr lang="en-US" sz="2000" dirty="0" smtClean="0"/>
              <a:t>was </a:t>
            </a:r>
            <a:r>
              <a:rPr lang="en-US" sz="2000" dirty="0"/>
              <a:t>observed on OD </a:t>
            </a:r>
            <a:r>
              <a:rPr lang="en-US" sz="2000" dirty="0" smtClean="0"/>
              <a:t>9/1/2020, most of the RENA was related to the </a:t>
            </a:r>
            <a:r>
              <a:rPr lang="en-US" sz="2000" dirty="0" smtClean="0"/>
              <a:t>following issues: </a:t>
            </a:r>
            <a:endParaRPr lang="en-US" sz="2000" dirty="0"/>
          </a:p>
          <a:p>
            <a:endParaRPr lang="en-US" sz="2200" dirty="0">
              <a:solidFill>
                <a:schemeClr val="accent1">
                  <a:lumMod val="40000"/>
                  <a:lumOff val="60000"/>
                </a:schemeClr>
              </a:solidFill>
            </a:endParaRPr>
          </a:p>
          <a:p>
            <a:r>
              <a:rPr lang="en-US" sz="2000" dirty="0"/>
              <a:t>PTP </a:t>
            </a:r>
            <a:r>
              <a:rPr lang="en-US" sz="2000" dirty="0" smtClean="0"/>
              <a:t>w/links </a:t>
            </a:r>
            <a:r>
              <a:rPr lang="en-US" sz="2000" dirty="0"/>
              <a:t>to option: The RT constraint XNED258: NEDIN_138H caused significantly high prices in the west part of Valley area. As the results, some of RT values of PTPs with links to option went to negative but settled as 0, which contributed </a:t>
            </a:r>
            <a:r>
              <a:rPr lang="en-US" sz="2000" dirty="0" smtClean="0"/>
              <a:t>about $0.8M RENA</a:t>
            </a:r>
            <a:r>
              <a:rPr lang="en-US" sz="2000" dirty="0"/>
              <a:t>. </a:t>
            </a:r>
            <a:endParaRPr lang="en-US" sz="2000" dirty="0" smtClean="0"/>
          </a:p>
          <a:p>
            <a:endParaRPr lang="en-US" sz="2000" dirty="0"/>
          </a:p>
          <a:p>
            <a:r>
              <a:rPr lang="en-US" sz="2000" dirty="0"/>
              <a:t>DAM </a:t>
            </a:r>
            <a:r>
              <a:rPr lang="en-US" sz="2000" dirty="0" smtClean="0"/>
              <a:t>oversold </a:t>
            </a:r>
            <a:r>
              <a:rPr lang="en-US" sz="2000" dirty="0"/>
              <a:t>on </a:t>
            </a:r>
            <a:r>
              <a:rPr lang="en-US" sz="2000" dirty="0" smtClean="0"/>
              <a:t>the RT </a:t>
            </a:r>
            <a:r>
              <a:rPr lang="en-US" sz="2000" dirty="0" smtClean="0"/>
              <a:t>constraint: The constraint XNED258</a:t>
            </a:r>
            <a:r>
              <a:rPr lang="en-US" sz="2000" dirty="0"/>
              <a:t>: NEDIN_138H </a:t>
            </a:r>
            <a:r>
              <a:rPr lang="en-US" sz="2000" dirty="0" smtClean="0"/>
              <a:t>also contributed about </a:t>
            </a:r>
            <a:r>
              <a:rPr lang="en-US" sz="2000" dirty="0" smtClean="0"/>
              <a:t>another $0.5M RENA due to DAM oversold. The oversold </a:t>
            </a:r>
            <a:r>
              <a:rPr lang="en-US" sz="2000" dirty="0" smtClean="0"/>
              <a:t>was caused by </a:t>
            </a:r>
            <a:r>
              <a:rPr lang="en-US" sz="2000" dirty="0" smtClean="0"/>
              <a:t>the LDF different </a:t>
            </a:r>
            <a:r>
              <a:rPr lang="en-US" sz="2000" dirty="0" smtClean="0"/>
              <a:t>from RT load pattern. </a:t>
            </a:r>
            <a:endParaRPr lang="en-US" sz="2000" dirty="0"/>
          </a:p>
          <a:p>
            <a:endParaRPr lang="en-US" sz="2000" dirty="0"/>
          </a:p>
          <a:p>
            <a:endParaRPr lang="en-US" sz="2400" dirty="0"/>
          </a:p>
          <a:p>
            <a:endParaRPr lang="en-US" sz="2200" dirty="0"/>
          </a:p>
        </p:txBody>
      </p:sp>
    </p:spTree>
    <p:extLst>
      <p:ext uri="{BB962C8B-B14F-4D97-AF65-F5344CB8AC3E}">
        <p14:creationId xmlns:p14="http://schemas.microsoft.com/office/powerpoint/2010/main" val="42880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 </a:t>
            </a:r>
            <a:r>
              <a:rPr lang="en-US" dirty="0" smtClean="0"/>
              <a:t>9/28/2020</a:t>
            </a:r>
            <a:endParaRPr lang="en-US" dirty="0"/>
          </a:p>
        </p:txBody>
      </p:sp>
      <p:sp>
        <p:nvSpPr>
          <p:cNvPr id="3" name="Content Placeholder 2"/>
          <p:cNvSpPr>
            <a:spLocks noGrp="1"/>
          </p:cNvSpPr>
          <p:nvPr>
            <p:ph idx="1"/>
          </p:nvPr>
        </p:nvSpPr>
        <p:spPr>
          <a:xfrm>
            <a:off x="342900" y="990600"/>
            <a:ext cx="8534400" cy="5105400"/>
          </a:xfrm>
        </p:spPr>
        <p:txBody>
          <a:bodyPr/>
          <a:lstStyle/>
          <a:p>
            <a:r>
              <a:rPr lang="en-US" sz="2000" dirty="0" smtClean="0"/>
              <a:t>About $1.8M RENA </a:t>
            </a:r>
            <a:r>
              <a:rPr lang="en-US" sz="2000" dirty="0"/>
              <a:t>was observed. Most of the RENA was related to the following issues:</a:t>
            </a:r>
          </a:p>
          <a:p>
            <a:endParaRPr lang="en-US" sz="2000" dirty="0"/>
          </a:p>
          <a:p>
            <a:r>
              <a:rPr lang="en-US" sz="2000" dirty="0" smtClean="0"/>
              <a:t>DAM oversold on the RT congestion: There was about $1.0M DAM oversold on the RT constraint DCPSJON5: 6017__</a:t>
            </a:r>
            <a:r>
              <a:rPr lang="en-US" sz="2000" dirty="0" smtClean="0"/>
              <a:t>A. The constraint </a:t>
            </a:r>
            <a:r>
              <a:rPr lang="en-US" sz="2000" dirty="0" smtClean="0"/>
              <a:t>was disabled in DAM </a:t>
            </a:r>
            <a:r>
              <a:rPr lang="en-US" sz="2000" dirty="0" smtClean="0"/>
              <a:t>due to Mitchell </a:t>
            </a:r>
            <a:r>
              <a:rPr lang="en-US" sz="2000" dirty="0" smtClean="0"/>
              <a:t>bend RAS, which is set to be triggered by the overloading on 6017__A.</a:t>
            </a:r>
          </a:p>
          <a:p>
            <a:endParaRPr lang="en-US" sz="2000" dirty="0" smtClean="0"/>
          </a:p>
          <a:p>
            <a:r>
              <a:rPr lang="en-US" sz="2000" dirty="0" smtClean="0"/>
              <a:t>Different </a:t>
            </a:r>
            <a:r>
              <a:rPr lang="en-US" sz="2000" dirty="0"/>
              <a:t>RT Congestion Rent in Settlement: it </a:t>
            </a:r>
            <a:r>
              <a:rPr lang="en-US" sz="2000" dirty="0" smtClean="0"/>
              <a:t>was also </a:t>
            </a:r>
            <a:r>
              <a:rPr lang="en-US" sz="2000" dirty="0"/>
              <a:t>found a large difference between SCED calculated RT congestion rent </a:t>
            </a:r>
            <a:r>
              <a:rPr lang="en-US" sz="2000" dirty="0" smtClean="0"/>
              <a:t>($3.9M</a:t>
            </a:r>
            <a:r>
              <a:rPr lang="en-US" sz="2000" dirty="0"/>
              <a:t>) versus the </a:t>
            </a:r>
            <a:r>
              <a:rPr lang="en-US" sz="2000" dirty="0" smtClean="0"/>
              <a:t>Settlement </a:t>
            </a:r>
            <a:r>
              <a:rPr lang="en-US" sz="2000" dirty="0"/>
              <a:t>collected congestion rent </a:t>
            </a:r>
            <a:r>
              <a:rPr lang="en-US" sz="2000" dirty="0" smtClean="0"/>
              <a:t>($3.2M</a:t>
            </a:r>
            <a:r>
              <a:rPr lang="en-US" sz="2000" dirty="0"/>
              <a:t>), when some of real time energy was settled at the meter prices different from the resource dispatching prices. </a:t>
            </a:r>
          </a:p>
        </p:txBody>
      </p:sp>
    </p:spTree>
    <p:extLst>
      <p:ext uri="{BB962C8B-B14F-4D97-AF65-F5344CB8AC3E}">
        <p14:creationId xmlns:p14="http://schemas.microsoft.com/office/powerpoint/2010/main" val="3836288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Different Congestion Rent in Settlement (Example)</a:t>
            </a:r>
            <a:endParaRPr lang="en-US" dirty="0"/>
          </a:p>
        </p:txBody>
      </p:sp>
      <p:sp>
        <p:nvSpPr>
          <p:cNvPr id="3" name="Content Placeholder 2"/>
          <p:cNvSpPr>
            <a:spLocks noGrp="1"/>
          </p:cNvSpPr>
          <p:nvPr>
            <p:ph idx="1"/>
          </p:nvPr>
        </p:nvSpPr>
        <p:spPr>
          <a:xfrm>
            <a:off x="381000" y="1251683"/>
            <a:ext cx="8534400" cy="4319832"/>
          </a:xfrm>
        </p:spPr>
        <p:txBody>
          <a:bodyPr/>
          <a:lstStyle/>
          <a:p>
            <a:pPr marL="0" indent="0">
              <a:buNone/>
            </a:pPr>
            <a:r>
              <a:rPr lang="en-US" sz="2200" dirty="0" smtClean="0"/>
              <a:t>The missing congestion rent in Settlement happened when some real time resource meter price (RTRMPR) was higher than the resource’s dispatching price, which was related to the locations of meters and the contingency definition.  </a:t>
            </a:r>
            <a:endParaRPr lang="en-US" sz="2200" dirty="0"/>
          </a:p>
        </p:txBody>
      </p:sp>
      <p:cxnSp>
        <p:nvCxnSpPr>
          <p:cNvPr id="7" name="Straight Connector 6"/>
          <p:cNvCxnSpPr/>
          <p:nvPr/>
        </p:nvCxnSpPr>
        <p:spPr>
          <a:xfrm>
            <a:off x="2819400" y="5396927"/>
            <a:ext cx="48768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712553" y="4906464"/>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endCxn id="9" idx="0"/>
          </p:cNvCxnSpPr>
          <p:nvPr/>
        </p:nvCxnSpPr>
        <p:spPr>
          <a:xfrm flipH="1">
            <a:off x="3826853" y="3023873"/>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p:cNvCxnSpPr>
          <p:nvPr/>
        </p:nvCxnSpPr>
        <p:spPr>
          <a:xfrm>
            <a:off x="3826853" y="5135064"/>
            <a:ext cx="0" cy="2618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770582" y="4412096"/>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4966480" y="5396927"/>
            <a:ext cx="0" cy="524914"/>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4740665" y="5921841"/>
            <a:ext cx="451630" cy="4407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56930" y="5921841"/>
            <a:ext cx="381000" cy="430887"/>
          </a:xfrm>
          <a:prstGeom prst="rect">
            <a:avLst/>
          </a:prstGeom>
          <a:noFill/>
        </p:spPr>
        <p:txBody>
          <a:bodyPr wrap="square" rtlCol="0">
            <a:spAutoFit/>
          </a:bodyPr>
          <a:lstStyle/>
          <a:p>
            <a:r>
              <a:rPr lang="en-US" sz="2200" b="1" dirty="0" smtClean="0"/>
              <a:t>G</a:t>
            </a:r>
            <a:endParaRPr lang="en-US" sz="2200" b="1" dirty="0"/>
          </a:p>
        </p:txBody>
      </p:sp>
      <p:sp>
        <p:nvSpPr>
          <p:cNvPr id="38" name="TextBox 37"/>
          <p:cNvSpPr txBox="1"/>
          <p:nvPr/>
        </p:nvSpPr>
        <p:spPr>
          <a:xfrm>
            <a:off x="3927960" y="4835322"/>
            <a:ext cx="838200" cy="369332"/>
          </a:xfrm>
          <a:prstGeom prst="rect">
            <a:avLst/>
          </a:prstGeom>
          <a:noFill/>
        </p:spPr>
        <p:txBody>
          <a:bodyPr wrap="square" rtlCol="0">
            <a:spAutoFit/>
          </a:bodyPr>
          <a:lstStyle/>
          <a:p>
            <a:r>
              <a:rPr lang="en-US" dirty="0" smtClean="0"/>
              <a:t>CB1</a:t>
            </a:r>
            <a:endParaRPr lang="en-US" dirty="0"/>
          </a:p>
        </p:txBody>
      </p:sp>
      <p:sp>
        <p:nvSpPr>
          <p:cNvPr id="41" name="TextBox 40"/>
          <p:cNvSpPr txBox="1"/>
          <p:nvPr/>
        </p:nvSpPr>
        <p:spPr>
          <a:xfrm>
            <a:off x="2819400" y="4323450"/>
            <a:ext cx="1047750" cy="369332"/>
          </a:xfrm>
          <a:prstGeom prst="rect">
            <a:avLst/>
          </a:prstGeom>
          <a:noFill/>
        </p:spPr>
        <p:txBody>
          <a:bodyPr wrap="square" rtlCol="0">
            <a:spAutoFit/>
          </a:bodyPr>
          <a:lstStyle/>
          <a:p>
            <a:r>
              <a:rPr lang="en-US" dirty="0" smtClean="0"/>
              <a:t>Meter 1</a:t>
            </a:r>
            <a:endParaRPr lang="en-US" dirty="0"/>
          </a:p>
        </p:txBody>
      </p:sp>
      <p:sp>
        <p:nvSpPr>
          <p:cNvPr id="42" name="TextBox 41"/>
          <p:cNvSpPr txBox="1"/>
          <p:nvPr/>
        </p:nvSpPr>
        <p:spPr>
          <a:xfrm>
            <a:off x="3613929" y="5784328"/>
            <a:ext cx="1370432" cy="369332"/>
          </a:xfrm>
          <a:prstGeom prst="rect">
            <a:avLst/>
          </a:prstGeom>
          <a:noFill/>
        </p:spPr>
        <p:txBody>
          <a:bodyPr wrap="square" rtlCol="0">
            <a:spAutoFit/>
          </a:bodyPr>
          <a:lstStyle/>
          <a:p>
            <a:r>
              <a:rPr lang="en-US" dirty="0" smtClean="0"/>
              <a:t>Resource</a:t>
            </a:r>
            <a:endParaRPr lang="en-US" dirty="0"/>
          </a:p>
        </p:txBody>
      </p:sp>
      <p:sp>
        <p:nvSpPr>
          <p:cNvPr id="44" name="Oval 43"/>
          <p:cNvSpPr/>
          <p:nvPr/>
        </p:nvSpPr>
        <p:spPr>
          <a:xfrm>
            <a:off x="3407752" y="4831783"/>
            <a:ext cx="1225939" cy="361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613929" y="3508561"/>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46" name="TextBox 45"/>
          <p:cNvSpPr txBox="1"/>
          <p:nvPr/>
        </p:nvSpPr>
        <p:spPr>
          <a:xfrm>
            <a:off x="3947583" y="4077637"/>
            <a:ext cx="1327731" cy="369332"/>
          </a:xfrm>
          <a:prstGeom prst="rect">
            <a:avLst/>
          </a:prstGeom>
          <a:noFill/>
        </p:spPr>
        <p:txBody>
          <a:bodyPr wrap="square" rtlCol="0">
            <a:spAutoFit/>
          </a:bodyPr>
          <a:lstStyle/>
          <a:p>
            <a:r>
              <a:rPr lang="en-US" dirty="0" smtClean="0">
                <a:solidFill>
                  <a:srgbClr val="FF0000"/>
                </a:solidFill>
              </a:rPr>
              <a:t>SF: 0%</a:t>
            </a:r>
            <a:endParaRPr lang="en-US" dirty="0">
              <a:solidFill>
                <a:srgbClr val="FF0000"/>
              </a:solidFill>
            </a:endParaRPr>
          </a:p>
        </p:txBody>
      </p:sp>
      <p:sp>
        <p:nvSpPr>
          <p:cNvPr id="47" name="TextBox 46"/>
          <p:cNvSpPr txBox="1"/>
          <p:nvPr/>
        </p:nvSpPr>
        <p:spPr>
          <a:xfrm>
            <a:off x="5191979" y="5774766"/>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57" name="TextBox 56"/>
          <p:cNvSpPr txBox="1"/>
          <p:nvPr/>
        </p:nvSpPr>
        <p:spPr>
          <a:xfrm>
            <a:off x="3902466" y="3110393"/>
            <a:ext cx="838200" cy="369332"/>
          </a:xfrm>
          <a:prstGeom prst="rect">
            <a:avLst/>
          </a:prstGeom>
          <a:noFill/>
        </p:spPr>
        <p:txBody>
          <a:bodyPr wrap="square" rtlCol="0">
            <a:spAutoFit/>
          </a:bodyPr>
          <a:lstStyle/>
          <a:p>
            <a:r>
              <a:rPr lang="en-US" dirty="0" smtClean="0"/>
              <a:t>LN1</a:t>
            </a:r>
            <a:endParaRPr lang="en-US" dirty="0"/>
          </a:p>
        </p:txBody>
      </p:sp>
      <p:sp>
        <p:nvSpPr>
          <p:cNvPr id="70" name="TextBox 69"/>
          <p:cNvSpPr txBox="1"/>
          <p:nvPr/>
        </p:nvSpPr>
        <p:spPr>
          <a:xfrm>
            <a:off x="6679898" y="4109138"/>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71" name="TextBox 70"/>
          <p:cNvSpPr txBox="1"/>
          <p:nvPr/>
        </p:nvSpPr>
        <p:spPr>
          <a:xfrm>
            <a:off x="3905543" y="4429683"/>
            <a:ext cx="1869171" cy="369332"/>
          </a:xfrm>
          <a:prstGeom prst="rect">
            <a:avLst/>
          </a:prstGeom>
          <a:noFill/>
        </p:spPr>
        <p:txBody>
          <a:bodyPr wrap="square" rtlCol="0">
            <a:spAutoFit/>
          </a:bodyPr>
          <a:lstStyle/>
          <a:p>
            <a:r>
              <a:rPr lang="en-US" dirty="0" smtClean="0">
                <a:solidFill>
                  <a:srgbClr val="DAA600"/>
                </a:solidFill>
              </a:rPr>
              <a:t>RTRMPR: $30</a:t>
            </a:r>
            <a:endParaRPr lang="en-US" dirty="0">
              <a:solidFill>
                <a:srgbClr val="DAA600"/>
              </a:solidFill>
            </a:endParaRPr>
          </a:p>
        </p:txBody>
      </p:sp>
      <p:sp>
        <p:nvSpPr>
          <p:cNvPr id="72" name="TextBox 71"/>
          <p:cNvSpPr txBox="1"/>
          <p:nvPr/>
        </p:nvSpPr>
        <p:spPr>
          <a:xfrm>
            <a:off x="6725896" y="4394441"/>
            <a:ext cx="1869171" cy="369332"/>
          </a:xfrm>
          <a:prstGeom prst="rect">
            <a:avLst/>
          </a:prstGeom>
          <a:noFill/>
        </p:spPr>
        <p:txBody>
          <a:bodyPr wrap="square" rtlCol="0">
            <a:spAutoFit/>
          </a:bodyPr>
          <a:lstStyle/>
          <a:p>
            <a:r>
              <a:rPr lang="en-US" dirty="0" smtClean="0">
                <a:solidFill>
                  <a:schemeClr val="accent4">
                    <a:lumMod val="50000"/>
                    <a:lumOff val="50000"/>
                  </a:schemeClr>
                </a:solidFill>
              </a:rPr>
              <a:t>RTRMPR: $-20</a:t>
            </a:r>
            <a:endParaRPr lang="en-US" dirty="0">
              <a:solidFill>
                <a:schemeClr val="accent4">
                  <a:lumMod val="50000"/>
                  <a:lumOff val="50000"/>
                </a:schemeClr>
              </a:solidFill>
            </a:endParaRPr>
          </a:p>
        </p:txBody>
      </p:sp>
      <p:sp>
        <p:nvSpPr>
          <p:cNvPr id="73" name="TextBox 72"/>
          <p:cNvSpPr txBox="1"/>
          <p:nvPr/>
        </p:nvSpPr>
        <p:spPr>
          <a:xfrm>
            <a:off x="5200661" y="6111934"/>
            <a:ext cx="1869171" cy="369332"/>
          </a:xfrm>
          <a:prstGeom prst="rect">
            <a:avLst/>
          </a:prstGeom>
          <a:noFill/>
        </p:spPr>
        <p:txBody>
          <a:bodyPr wrap="square" rtlCol="0">
            <a:spAutoFit/>
          </a:bodyPr>
          <a:lstStyle/>
          <a:p>
            <a:r>
              <a:rPr lang="en-US" dirty="0" smtClean="0">
                <a:solidFill>
                  <a:schemeClr val="accent4">
                    <a:lumMod val="50000"/>
                    <a:lumOff val="50000"/>
                  </a:schemeClr>
                </a:solidFill>
              </a:rPr>
              <a:t>Res LMP: $-20</a:t>
            </a:r>
            <a:endParaRPr lang="en-US" dirty="0">
              <a:solidFill>
                <a:schemeClr val="accent4">
                  <a:lumMod val="50000"/>
                  <a:lumOff val="50000"/>
                </a:schemeClr>
              </a:solidFill>
            </a:endParaRPr>
          </a:p>
        </p:txBody>
      </p:sp>
      <p:sp>
        <p:nvSpPr>
          <p:cNvPr id="74" name="TextBox 73"/>
          <p:cNvSpPr txBox="1"/>
          <p:nvPr/>
        </p:nvSpPr>
        <p:spPr>
          <a:xfrm>
            <a:off x="637589" y="3543428"/>
            <a:ext cx="1864991" cy="1477328"/>
          </a:xfrm>
          <a:prstGeom prst="rect">
            <a:avLst/>
          </a:prstGeom>
          <a:noFill/>
        </p:spPr>
        <p:txBody>
          <a:bodyPr wrap="square" rtlCol="0">
            <a:spAutoFit/>
          </a:bodyPr>
          <a:lstStyle/>
          <a:p>
            <a:r>
              <a:rPr lang="en-US" dirty="0" smtClean="0">
                <a:solidFill>
                  <a:schemeClr val="accent4">
                    <a:lumMod val="50000"/>
                    <a:lumOff val="50000"/>
                  </a:schemeClr>
                </a:solidFill>
              </a:rPr>
              <a:t>System Lambda $30</a:t>
            </a:r>
          </a:p>
          <a:p>
            <a:endParaRPr lang="en-US" dirty="0">
              <a:solidFill>
                <a:schemeClr val="accent4">
                  <a:lumMod val="50000"/>
                  <a:lumOff val="50000"/>
                </a:schemeClr>
              </a:solidFill>
            </a:endParaRPr>
          </a:p>
          <a:p>
            <a:r>
              <a:rPr lang="en-US" dirty="0" smtClean="0">
                <a:solidFill>
                  <a:schemeClr val="accent4">
                    <a:lumMod val="50000"/>
                    <a:lumOff val="50000"/>
                  </a:schemeClr>
                </a:solidFill>
              </a:rPr>
              <a:t>Shadow Price</a:t>
            </a:r>
          </a:p>
          <a:p>
            <a:r>
              <a:rPr lang="en-US" dirty="0" smtClean="0">
                <a:solidFill>
                  <a:schemeClr val="accent4">
                    <a:lumMod val="50000"/>
                    <a:lumOff val="50000"/>
                  </a:schemeClr>
                </a:solidFill>
              </a:rPr>
              <a:t>$100</a:t>
            </a:r>
            <a:endParaRPr lang="en-US" dirty="0">
              <a:solidFill>
                <a:schemeClr val="accent4">
                  <a:lumMod val="50000"/>
                  <a:lumOff val="50000"/>
                </a:schemeClr>
              </a:solidFill>
            </a:endParaRPr>
          </a:p>
        </p:txBody>
      </p:sp>
      <p:sp>
        <p:nvSpPr>
          <p:cNvPr id="75" name="Rectangle 74"/>
          <p:cNvSpPr/>
          <p:nvPr/>
        </p:nvSpPr>
        <p:spPr>
          <a:xfrm>
            <a:off x="6418060" y="4906464"/>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Connector 75"/>
          <p:cNvCxnSpPr>
            <a:endCxn id="75" idx="0"/>
          </p:cNvCxnSpPr>
          <p:nvPr/>
        </p:nvCxnSpPr>
        <p:spPr>
          <a:xfrm flipH="1">
            <a:off x="6532360" y="3023873"/>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75" idx="2"/>
          </p:cNvCxnSpPr>
          <p:nvPr/>
        </p:nvCxnSpPr>
        <p:spPr>
          <a:xfrm>
            <a:off x="6532360" y="5135064"/>
            <a:ext cx="0" cy="3139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6476089" y="4412096"/>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6645781" y="4865356"/>
            <a:ext cx="838200" cy="369332"/>
          </a:xfrm>
          <a:prstGeom prst="rect">
            <a:avLst/>
          </a:prstGeom>
          <a:noFill/>
        </p:spPr>
        <p:txBody>
          <a:bodyPr wrap="square" rtlCol="0">
            <a:spAutoFit/>
          </a:bodyPr>
          <a:lstStyle/>
          <a:p>
            <a:r>
              <a:rPr lang="en-US" dirty="0" smtClean="0"/>
              <a:t>CB2</a:t>
            </a:r>
            <a:endParaRPr lang="en-US" dirty="0"/>
          </a:p>
        </p:txBody>
      </p:sp>
      <p:sp>
        <p:nvSpPr>
          <p:cNvPr id="81" name="TextBox 80"/>
          <p:cNvSpPr txBox="1"/>
          <p:nvPr/>
        </p:nvSpPr>
        <p:spPr>
          <a:xfrm>
            <a:off x="5524907" y="4323450"/>
            <a:ext cx="1047750" cy="369332"/>
          </a:xfrm>
          <a:prstGeom prst="rect">
            <a:avLst/>
          </a:prstGeom>
          <a:noFill/>
        </p:spPr>
        <p:txBody>
          <a:bodyPr wrap="square" rtlCol="0">
            <a:spAutoFit/>
          </a:bodyPr>
          <a:lstStyle/>
          <a:p>
            <a:r>
              <a:rPr lang="en-US" dirty="0" smtClean="0"/>
              <a:t>Meter 2</a:t>
            </a:r>
            <a:endParaRPr lang="en-US" dirty="0"/>
          </a:p>
        </p:txBody>
      </p:sp>
      <p:sp>
        <p:nvSpPr>
          <p:cNvPr id="85" name="TextBox 84"/>
          <p:cNvSpPr txBox="1"/>
          <p:nvPr/>
        </p:nvSpPr>
        <p:spPr>
          <a:xfrm>
            <a:off x="6607973" y="3110393"/>
            <a:ext cx="838200" cy="369332"/>
          </a:xfrm>
          <a:prstGeom prst="rect">
            <a:avLst/>
          </a:prstGeom>
          <a:noFill/>
        </p:spPr>
        <p:txBody>
          <a:bodyPr wrap="square" rtlCol="0">
            <a:spAutoFit/>
          </a:bodyPr>
          <a:lstStyle/>
          <a:p>
            <a:r>
              <a:rPr lang="en-US" dirty="0" smtClean="0"/>
              <a:t>LN2</a:t>
            </a:r>
            <a:endParaRPr lang="en-US" dirty="0"/>
          </a:p>
        </p:txBody>
      </p:sp>
      <p:sp>
        <p:nvSpPr>
          <p:cNvPr id="87" name="TextBox 86"/>
          <p:cNvSpPr txBox="1"/>
          <p:nvPr/>
        </p:nvSpPr>
        <p:spPr>
          <a:xfrm>
            <a:off x="3596760" y="4745108"/>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22" name="TextBox 21"/>
          <p:cNvSpPr txBox="1"/>
          <p:nvPr/>
        </p:nvSpPr>
        <p:spPr>
          <a:xfrm>
            <a:off x="3675804" y="6099116"/>
            <a:ext cx="979755" cy="369332"/>
          </a:xfrm>
          <a:prstGeom prst="rect">
            <a:avLst/>
          </a:prstGeom>
          <a:noFill/>
        </p:spPr>
        <p:txBody>
          <a:bodyPr wrap="none" rtlCol="0">
            <a:spAutoFit/>
          </a:bodyPr>
          <a:lstStyle/>
          <a:p>
            <a:r>
              <a:rPr lang="en-US" dirty="0" smtClean="0"/>
              <a:t>300MW</a:t>
            </a:r>
            <a:endParaRPr lang="en-US" dirty="0"/>
          </a:p>
        </p:txBody>
      </p:sp>
      <p:sp>
        <p:nvSpPr>
          <p:cNvPr id="88" name="TextBox 87"/>
          <p:cNvSpPr txBox="1"/>
          <p:nvPr/>
        </p:nvSpPr>
        <p:spPr>
          <a:xfrm>
            <a:off x="2865561" y="3111210"/>
            <a:ext cx="979755" cy="369332"/>
          </a:xfrm>
          <a:prstGeom prst="rect">
            <a:avLst/>
          </a:prstGeom>
          <a:noFill/>
        </p:spPr>
        <p:txBody>
          <a:bodyPr wrap="none" rtlCol="0">
            <a:spAutoFit/>
          </a:bodyPr>
          <a:lstStyle/>
          <a:p>
            <a:r>
              <a:rPr lang="en-US" dirty="0" smtClean="0"/>
              <a:t>200MW</a:t>
            </a:r>
            <a:endParaRPr lang="en-US" dirty="0"/>
          </a:p>
        </p:txBody>
      </p:sp>
      <p:sp>
        <p:nvSpPr>
          <p:cNvPr id="89" name="TextBox 88"/>
          <p:cNvSpPr txBox="1"/>
          <p:nvPr/>
        </p:nvSpPr>
        <p:spPr>
          <a:xfrm>
            <a:off x="5524469" y="3119664"/>
            <a:ext cx="979755" cy="369332"/>
          </a:xfrm>
          <a:prstGeom prst="rect">
            <a:avLst/>
          </a:prstGeom>
          <a:noFill/>
        </p:spPr>
        <p:txBody>
          <a:bodyPr wrap="none" rtlCol="0">
            <a:spAutoFit/>
          </a:bodyPr>
          <a:lstStyle/>
          <a:p>
            <a:r>
              <a:rPr lang="en-US" dirty="0" smtClean="0"/>
              <a:t>100MW</a:t>
            </a:r>
            <a:endParaRPr lang="en-US" dirty="0"/>
          </a:p>
        </p:txBody>
      </p:sp>
    </p:spTree>
    <p:extLst>
      <p:ext uri="{BB962C8B-B14F-4D97-AF65-F5344CB8AC3E}">
        <p14:creationId xmlns:p14="http://schemas.microsoft.com/office/powerpoint/2010/main" val="42094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46" grpId="0"/>
      <p:bldP spid="47" grpId="0"/>
      <p:bldP spid="70" grpId="0"/>
      <p:bldP spid="71" grpId="0"/>
      <p:bldP spid="72" grpId="0"/>
      <p:bldP spid="73" grpId="0"/>
      <p:bldP spid="74" grpId="0"/>
      <p:bldP spid="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p>
          <a:p>
            <a:r>
              <a:rPr lang="en-US" sz="2000" dirty="0"/>
              <a:t>A total of </a:t>
            </a:r>
            <a:r>
              <a:rPr lang="en-US" sz="2000" dirty="0" smtClean="0"/>
              <a:t>$5.3M </a:t>
            </a:r>
            <a:r>
              <a:rPr lang="en-US" sz="2000" dirty="0"/>
              <a:t>RENA observed in </a:t>
            </a:r>
            <a:r>
              <a:rPr lang="en-US" sz="2000" dirty="0" smtClean="0"/>
              <a:t>September</a:t>
            </a:r>
            <a:r>
              <a:rPr lang="en-US" sz="2000" dirty="0"/>
              <a:t>, 2020, </a:t>
            </a:r>
            <a:r>
              <a:rPr lang="en-US" sz="2000" dirty="0" smtClean="0"/>
              <a:t>which </a:t>
            </a:r>
            <a:r>
              <a:rPr lang="en-US" sz="2000" dirty="0"/>
              <a:t>was considered </a:t>
            </a:r>
            <a:r>
              <a:rPr lang="en-US" sz="2000" dirty="0" smtClean="0"/>
              <a:t>moderate </a:t>
            </a:r>
            <a:r>
              <a:rPr lang="en-US" sz="2000" dirty="0"/>
              <a:t>comparing </a:t>
            </a:r>
            <a:r>
              <a:rPr lang="en-US" sz="2000" dirty="0" smtClean="0"/>
              <a:t>to </a:t>
            </a:r>
            <a:r>
              <a:rPr lang="en-US" sz="2000" dirty="0"/>
              <a:t>historical data. </a:t>
            </a:r>
            <a:r>
              <a:rPr lang="en-US" sz="2000" dirty="0" smtClean="0"/>
              <a:t> </a:t>
            </a:r>
          </a:p>
          <a:p>
            <a:endParaRPr lang="en-US" sz="2000" dirty="0">
              <a:solidFill>
                <a:srgbClr val="FF0000"/>
              </a:solidFill>
            </a:endParaRPr>
          </a:p>
          <a:p>
            <a:r>
              <a:rPr lang="en-US" sz="2000" dirty="0"/>
              <a:t>The majority of RENA in </a:t>
            </a:r>
            <a:r>
              <a:rPr lang="en-US" sz="2000" dirty="0" smtClean="0"/>
              <a:t>September </a:t>
            </a:r>
            <a:r>
              <a:rPr lang="en-US" sz="2000" dirty="0"/>
              <a:t>was related to congestion “oversold” in DAM, which could be further related to topology difference between DAM and RTM, LDF, and RAS modeling. </a:t>
            </a:r>
          </a:p>
          <a:p>
            <a:endParaRPr lang="en-US" sz="2200" dirty="0">
              <a:solidFill>
                <a:srgbClr val="FF0000"/>
              </a:solidFill>
            </a:endParaRPr>
          </a:p>
          <a:p>
            <a:r>
              <a:rPr lang="en-US" sz="2000" dirty="0"/>
              <a:t>PTP w/ links to options also contributed part of RENA in </a:t>
            </a:r>
            <a:r>
              <a:rPr lang="en-US" sz="2000" dirty="0" smtClean="0"/>
              <a:t>September, </a:t>
            </a:r>
            <a:r>
              <a:rPr lang="en-US" sz="2000" dirty="0"/>
              <a:t>around </a:t>
            </a:r>
            <a:r>
              <a:rPr lang="en-US" sz="2000" dirty="0" smtClean="0"/>
              <a:t>$1.6 million. Mostly of them happened in early month and related to the Valley constraints. </a:t>
            </a:r>
            <a:endParaRPr lang="en-US" sz="2000" dirty="0"/>
          </a:p>
          <a:p>
            <a:endParaRPr lang="en-US" sz="2400" dirty="0" smtClean="0"/>
          </a:p>
          <a:p>
            <a:r>
              <a:rPr lang="en-US" sz="2000" dirty="0"/>
              <a:t>The rest of RENA was related to the differences between SCED </a:t>
            </a:r>
            <a:r>
              <a:rPr lang="en-US" sz="2000" dirty="0" smtClean="0"/>
              <a:t>and </a:t>
            </a:r>
            <a:r>
              <a:rPr lang="en-US" sz="2000" dirty="0"/>
              <a:t>Settlement. </a:t>
            </a:r>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CRR Balance Account</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3253312139"/>
              </p:ext>
            </p:extLst>
          </p:nvPr>
        </p:nvGraphicFramePr>
        <p:xfrm>
          <a:off x="907256" y="1140957"/>
          <a:ext cx="7405688" cy="25455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205348119"/>
              </p:ext>
            </p:extLst>
          </p:nvPr>
        </p:nvGraphicFramePr>
        <p:xfrm>
          <a:off x="907256" y="3686514"/>
          <a:ext cx="7405688" cy="244044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31532</TotalTime>
  <Words>531</Words>
  <Application>Microsoft Office PowerPoint</Application>
  <PresentationFormat>On-screen Show (4:3)</PresentationFormat>
  <Paragraphs>77</Paragraphs>
  <Slides>9</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9/1/2020</vt:lpstr>
      <vt:lpstr>OD 9/28/2020</vt:lpstr>
      <vt:lpstr>Cause of Different Congestion Rent in Settlement (Example)</vt:lpstr>
      <vt:lpstr>Summary</vt:lpstr>
      <vt:lpstr>September CRR Balance Account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448</cp:revision>
  <cp:lastPrinted>2016-01-21T20:53:15Z</cp:lastPrinted>
  <dcterms:created xsi:type="dcterms:W3CDTF">2016-01-21T15:20:31Z</dcterms:created>
  <dcterms:modified xsi:type="dcterms:W3CDTF">2020-12-14T16:42:42Z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