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3" r:id="rId4"/>
    <p:sldMasterId id="2147483648" r:id="rId5"/>
    <p:sldMasterId id="2147483651" r:id="rId6"/>
  </p:sldMasterIdLst>
  <p:notesMasterIdLst>
    <p:notesMasterId r:id="rId35"/>
  </p:notesMasterIdLst>
  <p:handoutMasterIdLst>
    <p:handoutMasterId r:id="rId36"/>
  </p:handoutMasterIdLst>
  <p:sldIdLst>
    <p:sldId id="260" r:id="rId7"/>
    <p:sldId id="301" r:id="rId8"/>
    <p:sldId id="289" r:id="rId9"/>
    <p:sldId id="270" r:id="rId10"/>
    <p:sldId id="279" r:id="rId11"/>
    <p:sldId id="273" r:id="rId12"/>
    <p:sldId id="265" r:id="rId13"/>
    <p:sldId id="269" r:id="rId14"/>
    <p:sldId id="266" r:id="rId15"/>
    <p:sldId id="267" r:id="rId16"/>
    <p:sldId id="290" r:id="rId17"/>
    <p:sldId id="287" r:id="rId18"/>
    <p:sldId id="288" r:id="rId19"/>
    <p:sldId id="291" r:id="rId20"/>
    <p:sldId id="280" r:id="rId21"/>
    <p:sldId id="281" r:id="rId22"/>
    <p:sldId id="293" r:id="rId23"/>
    <p:sldId id="302" r:id="rId24"/>
    <p:sldId id="303" r:id="rId25"/>
    <p:sldId id="292" r:id="rId26"/>
    <p:sldId id="284" r:id="rId27"/>
    <p:sldId id="285" r:id="rId28"/>
    <p:sldId id="286" r:id="rId29"/>
    <p:sldId id="304" r:id="rId30"/>
    <p:sldId id="305" r:id="rId31"/>
    <p:sldId id="296" r:id="rId32"/>
    <p:sldId id="297" r:id="rId33"/>
    <p:sldId id="264" r:id="rId34"/>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inojosa, Jose Luis" initials="HJL" lastIdx="1" clrIdx="0">
    <p:extLst>
      <p:ext uri="{19B8F6BF-5375-455C-9EA6-DF929625EA0E}">
        <p15:presenceInfo xmlns:p15="http://schemas.microsoft.com/office/powerpoint/2012/main" userId="S-1-5-21-639947351-343809578-3807592339-3795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4" autoAdjust="0"/>
    <p:restoredTop sz="70677" autoAdjust="0"/>
  </p:normalViewPr>
  <p:slideViewPr>
    <p:cSldViewPr showGuides="1">
      <p:cViewPr varScale="1">
        <p:scale>
          <a:sx n="49" d="100"/>
          <a:sy n="49" d="100"/>
        </p:scale>
        <p:origin x="1926" y="42"/>
      </p:cViewPr>
      <p:guideLst>
        <p:guide orient="horz" pos="2160"/>
        <p:guide pos="2880"/>
      </p:guideLst>
    </p:cSldViewPr>
  </p:slideViewPr>
  <p:notesTextViewPr>
    <p:cViewPr>
      <p:scale>
        <a:sx n="75" d="100"/>
        <a:sy n="75" d="100"/>
      </p:scale>
      <p:origin x="0" y="0"/>
    </p:cViewPr>
  </p:notesTextViewPr>
  <p:notesViewPr>
    <p:cSldViewPr showGuides="1">
      <p:cViewPr varScale="1">
        <p:scale>
          <a:sx n="76" d="100"/>
          <a:sy n="76" d="100"/>
        </p:scale>
        <p:origin x="2052" y="10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slide" Target="slides/slide28.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handoutMaster" Target="handoutMasters/handoutMaster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F750BF31-E9A8-4E88-81E7-44C5092290FC}" type="datetimeFigureOut">
              <a:rPr lang="en-US" smtClean="0"/>
              <a:t>12/10/2020</a:t>
            </a:fld>
            <a:endParaRPr lang="en-US"/>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2FB2BDB1-E95E-402D-B2EB-CA9CC1A3958C}" type="slidenum">
              <a:rPr lang="en-US" smtClean="0"/>
              <a:t>‹#›</a:t>
            </a:fld>
            <a:endParaRPr lang="en-US"/>
          </a:p>
        </p:txBody>
      </p:sp>
    </p:spTree>
    <p:extLst>
      <p:ext uri="{BB962C8B-B14F-4D97-AF65-F5344CB8AC3E}">
        <p14:creationId xmlns:p14="http://schemas.microsoft.com/office/powerpoint/2010/main" val="11092199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67EFB637-CCC9-4803-8851-F6915048CBB4}" type="datetimeFigureOut">
              <a:rPr lang="en-US" smtClean="0"/>
              <a:t>12/10/2020</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F62AC51D-6DAA-4455-8EA7-D54B64909A85}" type="slidenum">
              <a:rPr lang="en-US" smtClean="0"/>
              <a:t>‹#›</a:t>
            </a:fld>
            <a:endParaRPr lang="en-US"/>
          </a:p>
        </p:txBody>
      </p:sp>
    </p:spTree>
    <p:extLst>
      <p:ext uri="{BB962C8B-B14F-4D97-AF65-F5344CB8AC3E}">
        <p14:creationId xmlns:p14="http://schemas.microsoft.com/office/powerpoint/2010/main" val="31305930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1</a:t>
            </a:fld>
            <a:endParaRPr lang="en-US"/>
          </a:p>
        </p:txBody>
      </p:sp>
    </p:spTree>
    <p:extLst>
      <p:ext uri="{BB962C8B-B14F-4D97-AF65-F5344CB8AC3E}">
        <p14:creationId xmlns:p14="http://schemas.microsoft.com/office/powerpoint/2010/main" val="4765498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baseline="0" dirty="0" smtClean="0"/>
          </a:p>
        </p:txBody>
      </p:sp>
      <p:sp>
        <p:nvSpPr>
          <p:cNvPr id="4" name="Slide Number Placeholder 3"/>
          <p:cNvSpPr>
            <a:spLocks noGrp="1"/>
          </p:cNvSpPr>
          <p:nvPr>
            <p:ph type="sldNum" sz="quarter" idx="10"/>
          </p:nvPr>
        </p:nvSpPr>
        <p:spPr/>
        <p:txBody>
          <a:bodyPr/>
          <a:lstStyle/>
          <a:p>
            <a:fld id="{F62AC51D-6DAA-4455-8EA7-D54B64909A85}" type="slidenum">
              <a:rPr lang="en-US" smtClean="0"/>
              <a:t>15</a:t>
            </a:fld>
            <a:endParaRPr lang="en-US"/>
          </a:p>
        </p:txBody>
      </p:sp>
    </p:spTree>
    <p:extLst>
      <p:ext uri="{BB962C8B-B14F-4D97-AF65-F5344CB8AC3E}">
        <p14:creationId xmlns:p14="http://schemas.microsoft.com/office/powerpoint/2010/main" val="38078974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t>16</a:t>
            </a:fld>
            <a:endParaRPr lang="en-US"/>
          </a:p>
        </p:txBody>
      </p:sp>
    </p:spTree>
    <p:extLst>
      <p:ext uri="{BB962C8B-B14F-4D97-AF65-F5344CB8AC3E}">
        <p14:creationId xmlns:p14="http://schemas.microsoft.com/office/powerpoint/2010/main" val="34642141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BAL-003</a:t>
            </a:r>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t>18</a:t>
            </a:fld>
            <a:endParaRPr lang="en-US"/>
          </a:p>
        </p:txBody>
      </p:sp>
    </p:spTree>
    <p:extLst>
      <p:ext uri="{BB962C8B-B14F-4D97-AF65-F5344CB8AC3E}">
        <p14:creationId xmlns:p14="http://schemas.microsoft.com/office/powerpoint/2010/main" val="8094738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OP2018: FRO = -381.0, </a:t>
            </a:r>
            <a:r>
              <a:rPr lang="en-US" baseline="0" dirty="0" err="1" smtClean="0"/>
              <a:t>FRM_median</a:t>
            </a:r>
            <a:r>
              <a:rPr lang="en-US" baseline="0" dirty="0" smtClean="0"/>
              <a:t> = -843.17, </a:t>
            </a:r>
            <a:r>
              <a:rPr lang="en-US" baseline="0" dirty="0" err="1" smtClean="0"/>
              <a:t>FRM_average</a:t>
            </a:r>
            <a:r>
              <a:rPr lang="en-US" baseline="0" dirty="0" smtClean="0"/>
              <a:t> = -959.7</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OP2019: FRO = -381.0, </a:t>
            </a:r>
            <a:r>
              <a:rPr lang="en-US" baseline="0" dirty="0" err="1" smtClean="0"/>
              <a:t>FRM_median</a:t>
            </a:r>
            <a:r>
              <a:rPr lang="en-US" baseline="0" dirty="0" smtClean="0"/>
              <a:t> = -811.14, </a:t>
            </a:r>
            <a:r>
              <a:rPr lang="en-US" baseline="0" dirty="0" err="1" smtClean="0"/>
              <a:t>FRM_average</a:t>
            </a:r>
            <a:r>
              <a:rPr lang="en-US" baseline="0" dirty="0" smtClean="0"/>
              <a:t> = -892.5</a:t>
            </a:r>
          </a:p>
          <a:p>
            <a:r>
              <a:rPr lang="en-US" baseline="0" dirty="0" smtClean="0"/>
              <a:t>OP2020: FRO = -425.0, </a:t>
            </a:r>
          </a:p>
        </p:txBody>
      </p:sp>
      <p:sp>
        <p:nvSpPr>
          <p:cNvPr id="4" name="Slide Number Placeholder 3"/>
          <p:cNvSpPr>
            <a:spLocks noGrp="1"/>
          </p:cNvSpPr>
          <p:nvPr>
            <p:ph type="sldNum" sz="quarter" idx="10"/>
          </p:nvPr>
        </p:nvSpPr>
        <p:spPr/>
        <p:txBody>
          <a:bodyPr/>
          <a:lstStyle/>
          <a:p>
            <a:fld id="{F62AC51D-6DAA-4455-8EA7-D54B64909A85}" type="slidenum">
              <a:rPr lang="en-US" smtClean="0"/>
              <a:t>19</a:t>
            </a:fld>
            <a:endParaRPr lang="en-US"/>
          </a:p>
        </p:txBody>
      </p:sp>
    </p:spTree>
    <p:extLst>
      <p:ext uri="{BB962C8B-B14F-4D97-AF65-F5344CB8AC3E}">
        <p14:creationId xmlns:p14="http://schemas.microsoft.com/office/powerpoint/2010/main" val="3211897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31,210,036</a:t>
            </a:r>
            <a:r>
              <a:rPr lang="en-US" baseline="0" dirty="0" smtClean="0"/>
              <a:t> </a:t>
            </a:r>
            <a:r>
              <a:rPr lang="en-US" dirty="0" smtClean="0"/>
              <a:t>MWh</a:t>
            </a:r>
          </a:p>
        </p:txBody>
      </p:sp>
      <p:sp>
        <p:nvSpPr>
          <p:cNvPr id="4" name="Slide Number Placeholder 3"/>
          <p:cNvSpPr>
            <a:spLocks noGrp="1"/>
          </p:cNvSpPr>
          <p:nvPr>
            <p:ph type="sldNum" sz="quarter" idx="10"/>
          </p:nvPr>
        </p:nvSpPr>
        <p:spPr/>
        <p:txBody>
          <a:bodyPr/>
          <a:lstStyle/>
          <a:p>
            <a:fld id="{F62AC51D-6DAA-4455-8EA7-D54B64909A85}" type="slidenum">
              <a:rPr lang="en-US" smtClean="0"/>
              <a:t>21</a:t>
            </a:fld>
            <a:endParaRPr lang="en-US"/>
          </a:p>
        </p:txBody>
      </p:sp>
    </p:spTree>
    <p:extLst>
      <p:ext uri="{BB962C8B-B14F-4D97-AF65-F5344CB8AC3E}">
        <p14:creationId xmlns:p14="http://schemas.microsoft.com/office/powerpoint/2010/main" val="41642234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smtClean="0">
                <a:solidFill>
                  <a:schemeClr val="tx1"/>
                </a:solidFill>
                <a:effectLst/>
                <a:latin typeface="+mn-lt"/>
                <a:ea typeface="+mn-ea"/>
                <a:cs typeface="+mn-cs"/>
              </a:rPr>
              <a:t>7,264,919</a:t>
            </a:r>
            <a:r>
              <a:rPr lang="en-US" sz="1200" b="0" i="0" u="none" strike="noStrike" kern="1200" baseline="0" dirty="0" smtClean="0">
                <a:solidFill>
                  <a:schemeClr val="tx1"/>
                </a:solidFill>
                <a:effectLst/>
                <a:latin typeface="+mn-lt"/>
                <a:ea typeface="+mn-ea"/>
                <a:cs typeface="+mn-cs"/>
              </a:rPr>
              <a:t> </a:t>
            </a:r>
            <a:r>
              <a:rPr lang="en-US" dirty="0" smtClean="0"/>
              <a:t>M</a:t>
            </a:r>
            <a:r>
              <a:rPr lang="en-US" sz="1200" b="0" i="0" u="none" strike="noStrike" kern="1200" dirty="0" smtClean="0">
                <a:solidFill>
                  <a:schemeClr val="tx1"/>
                </a:solidFill>
                <a:effectLst/>
                <a:latin typeface="+mn-lt"/>
                <a:ea typeface="+mn-ea"/>
                <a:cs typeface="+mn-cs"/>
              </a:rPr>
              <a:t>Wh</a:t>
            </a:r>
          </a:p>
          <a:p>
            <a:endParaRPr lang="en-US" sz="1200" b="0" i="0" u="none" strike="noStrike" kern="1200" dirty="0" smtClean="0">
              <a:solidFill>
                <a:schemeClr val="tx1"/>
              </a:solidFill>
              <a:effectLst/>
              <a:latin typeface="+mn-lt"/>
              <a:ea typeface="+mn-ea"/>
              <a:cs typeface="+mn-cs"/>
            </a:endParaRPr>
          </a:p>
          <a:p>
            <a:endParaRPr lang="en-US" dirty="0" smtClean="0"/>
          </a:p>
        </p:txBody>
      </p:sp>
      <p:sp>
        <p:nvSpPr>
          <p:cNvPr id="4" name="Slide Number Placeholder 3"/>
          <p:cNvSpPr>
            <a:spLocks noGrp="1"/>
          </p:cNvSpPr>
          <p:nvPr>
            <p:ph type="sldNum" sz="quarter" idx="10"/>
          </p:nvPr>
        </p:nvSpPr>
        <p:spPr/>
        <p:txBody>
          <a:bodyPr/>
          <a:lstStyle/>
          <a:p>
            <a:fld id="{F62AC51D-6DAA-4455-8EA7-D54B64909A85}" type="slidenum">
              <a:rPr lang="en-US" smtClean="0"/>
              <a:t>22</a:t>
            </a:fld>
            <a:endParaRPr lang="en-US"/>
          </a:p>
        </p:txBody>
      </p:sp>
    </p:spTree>
    <p:extLst>
      <p:ext uri="{BB962C8B-B14F-4D97-AF65-F5344CB8AC3E}">
        <p14:creationId xmlns:p14="http://schemas.microsoft.com/office/powerpoint/2010/main" val="33318719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smtClean="0">
                <a:solidFill>
                  <a:schemeClr val="tx1"/>
                </a:solidFill>
                <a:effectLst/>
                <a:latin typeface="+mn-lt"/>
                <a:ea typeface="+mn-ea"/>
                <a:cs typeface="+mn-cs"/>
              </a:rPr>
              <a:t>23.28%</a:t>
            </a:r>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t>23</a:t>
            </a:fld>
            <a:endParaRPr lang="en-US"/>
          </a:p>
        </p:txBody>
      </p:sp>
    </p:spTree>
    <p:extLst>
      <p:ext uri="{BB962C8B-B14F-4D97-AF65-F5344CB8AC3E}">
        <p14:creationId xmlns:p14="http://schemas.microsoft.com/office/powerpoint/2010/main" val="15740769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682,932 MWh</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t>24</a:t>
            </a:fld>
            <a:endParaRPr lang="en-US"/>
          </a:p>
        </p:txBody>
      </p:sp>
    </p:spTree>
    <p:extLst>
      <p:ext uri="{BB962C8B-B14F-4D97-AF65-F5344CB8AC3E}">
        <p14:creationId xmlns:p14="http://schemas.microsoft.com/office/powerpoint/2010/main" val="28885085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2.19%</a:t>
            </a:r>
          </a:p>
          <a:p>
            <a:endParaRPr lang="en-US" dirty="0" smtClean="0"/>
          </a:p>
        </p:txBody>
      </p:sp>
      <p:sp>
        <p:nvSpPr>
          <p:cNvPr id="4" name="Slide Number Placeholder 3"/>
          <p:cNvSpPr>
            <a:spLocks noGrp="1"/>
          </p:cNvSpPr>
          <p:nvPr>
            <p:ph type="sldNum" sz="quarter" idx="10"/>
          </p:nvPr>
        </p:nvSpPr>
        <p:spPr/>
        <p:txBody>
          <a:bodyPr/>
          <a:lstStyle/>
          <a:p>
            <a:fld id="{F62AC51D-6DAA-4455-8EA7-D54B64909A85}" type="slidenum">
              <a:rPr lang="en-US" smtClean="0"/>
              <a:t>25</a:t>
            </a:fld>
            <a:endParaRPr lang="en-US"/>
          </a:p>
        </p:txBody>
      </p:sp>
    </p:spTree>
    <p:extLst>
      <p:ext uri="{BB962C8B-B14F-4D97-AF65-F5344CB8AC3E}">
        <p14:creationId xmlns:p14="http://schemas.microsoft.com/office/powerpoint/2010/main" val="77904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Minimum Inertia</a:t>
            </a:r>
            <a:r>
              <a:rPr lang="en-US" baseline="0" dirty="0" smtClean="0"/>
              <a:t> = 133,395 MW*s on 11/8/2020</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Previous Minimum was </a:t>
            </a:r>
            <a:r>
              <a:rPr lang="en-US" sz="1200" b="0" i="0" u="none" strike="noStrike" kern="1200" dirty="0" smtClean="0">
                <a:solidFill>
                  <a:schemeClr val="tx1"/>
                </a:solidFill>
                <a:effectLst/>
                <a:latin typeface="+mn-lt"/>
                <a:ea typeface="+mn-ea"/>
                <a:cs typeface="+mn-cs"/>
              </a:rPr>
              <a:t>128,759</a:t>
            </a:r>
            <a:r>
              <a:rPr lang="en-US" dirty="0" smtClean="0"/>
              <a:t> </a:t>
            </a:r>
            <a:r>
              <a:rPr lang="en-US" baseline="0" dirty="0" smtClean="0"/>
              <a:t> MW*s on 11/18/2018.</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Data: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smtClean="0">
                <a:solidFill>
                  <a:schemeClr val="accent2"/>
                </a:solidFill>
              </a:rPr>
              <a:t>Mean: </a:t>
            </a:r>
            <a:r>
              <a:rPr lang="en-US" sz="1600" b="1" baseline="0" dirty="0" smtClean="0"/>
              <a:t>160,502</a:t>
            </a:r>
          </a:p>
          <a:p>
            <a:pPr lvl="0"/>
            <a:r>
              <a:rPr lang="en-US" sz="1600" dirty="0" smtClean="0">
                <a:solidFill>
                  <a:schemeClr val="accent2"/>
                </a:solidFill>
              </a:rPr>
              <a:t>Max: </a:t>
            </a:r>
            <a:r>
              <a:rPr lang="en-US" sz="1600" b="1" dirty="0" smtClean="0">
                <a:solidFill>
                  <a:schemeClr val="accent2"/>
                </a:solidFill>
              </a:rPr>
              <a:t>196,633</a:t>
            </a:r>
            <a:r>
              <a:rPr lang="en-US" sz="1600" baseline="0" dirty="0" smtClean="0">
                <a:solidFill>
                  <a:schemeClr val="accent2"/>
                </a:solidFill>
              </a:rPr>
              <a:t> </a:t>
            </a:r>
            <a:r>
              <a:rPr lang="en-US" sz="1600" dirty="0" smtClean="0">
                <a:solidFill>
                  <a:schemeClr val="accent2"/>
                </a:solidFill>
              </a:rPr>
              <a:t>on Nov</a:t>
            </a:r>
            <a:r>
              <a:rPr lang="en-US" sz="1600" baseline="0" dirty="0" smtClean="0">
                <a:solidFill>
                  <a:schemeClr val="accent2"/>
                </a:solidFill>
              </a:rPr>
              <a:t> 21st</a:t>
            </a:r>
            <a:endParaRPr lang="en-US" sz="1600" dirty="0" smtClean="0">
              <a:solidFill>
                <a:schemeClr val="accent2"/>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smtClean="0">
                <a:solidFill>
                  <a:schemeClr val="accent2"/>
                </a:solidFill>
              </a:rPr>
              <a:t>Min: </a:t>
            </a:r>
            <a:r>
              <a:rPr lang="en-US" sz="1600" b="1" dirty="0" smtClean="0">
                <a:solidFill>
                  <a:schemeClr val="accent2"/>
                </a:solidFill>
              </a:rPr>
              <a:t>133,395 </a:t>
            </a:r>
            <a:r>
              <a:rPr lang="en-US" sz="1600" dirty="0" smtClean="0">
                <a:solidFill>
                  <a:schemeClr val="accent2"/>
                </a:solidFill>
              </a:rPr>
              <a:t>on Nov</a:t>
            </a:r>
            <a:r>
              <a:rPr lang="en-US" sz="1600" baseline="0" dirty="0" smtClean="0">
                <a:solidFill>
                  <a:schemeClr val="accent2"/>
                </a:solidFill>
              </a:rPr>
              <a:t> 8th</a:t>
            </a:r>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t>27</a:t>
            </a:fld>
            <a:endParaRPr lang="en-US"/>
          </a:p>
        </p:txBody>
      </p:sp>
    </p:spTree>
    <p:extLst>
      <p:ext uri="{BB962C8B-B14F-4D97-AF65-F5344CB8AC3E}">
        <p14:creationId xmlns:p14="http://schemas.microsoft.com/office/powerpoint/2010/main" val="34614963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2018</a:t>
            </a:r>
            <a:r>
              <a:rPr lang="en-US" baseline="0" dirty="0" smtClean="0"/>
              <a:t> BAAL-003 FRM Performance: -843.17</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p:txBody>
      </p:sp>
      <p:sp>
        <p:nvSpPr>
          <p:cNvPr id="4" name="Slide Number Placeholder 3"/>
          <p:cNvSpPr>
            <a:spLocks noGrp="1"/>
          </p:cNvSpPr>
          <p:nvPr>
            <p:ph type="sldNum" sz="quarter" idx="10"/>
          </p:nvPr>
        </p:nvSpPr>
        <p:spPr/>
        <p:txBody>
          <a:bodyPr/>
          <a:lstStyle/>
          <a:p>
            <a:fld id="{F62AC51D-6DAA-4455-8EA7-D54B64909A85}" type="slidenum">
              <a:rPr lang="en-US" smtClean="0"/>
              <a:t>2</a:t>
            </a:fld>
            <a:endParaRPr lang="en-US"/>
          </a:p>
        </p:txBody>
      </p:sp>
    </p:spTree>
    <p:extLst>
      <p:ext uri="{BB962C8B-B14F-4D97-AF65-F5344CB8AC3E}">
        <p14:creationId xmlns:p14="http://schemas.microsoft.com/office/powerpoint/2010/main" val="21373313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smtClean="0">
                <a:solidFill>
                  <a:srgbClr val="FF0000"/>
                </a:solidFill>
              </a:rPr>
              <a:t>Outliers:</a:t>
            </a:r>
          </a:p>
          <a:p>
            <a:pPr marL="228600" indent="-228600">
              <a:buFont typeface="Arial" panose="020B0604020202020204" pitchFamily="34" charset="0"/>
              <a:buAutoNum type="arabicPeriod"/>
            </a:pPr>
            <a:r>
              <a:rPr lang="en-US" b="1" baseline="0" dirty="0" smtClean="0">
                <a:solidFill>
                  <a:schemeClr val="tx1"/>
                </a:solidFill>
              </a:rPr>
              <a:t>70.07</a:t>
            </a:r>
            <a:r>
              <a:rPr lang="en-US" b="1" dirty="0" smtClean="0"/>
              <a:t>% @ 11/26/2020 16:00</a:t>
            </a:r>
          </a:p>
          <a:p>
            <a:pPr marL="685800" lvl="1" indent="-228600">
              <a:buFont typeface="Arial" panose="020B0604020202020204" pitchFamily="34" charset="0"/>
              <a:buAutoNum type="arabicPeriod"/>
            </a:pPr>
            <a:endParaRPr lang="en-US" b="1" dirty="0" smtClean="0"/>
          </a:p>
          <a:p>
            <a:pPr marL="457200" lvl="1" indent="0">
              <a:buFont typeface="Arial" panose="020B0604020202020204" pitchFamily="34" charset="0"/>
              <a:buNone/>
            </a:pPr>
            <a:r>
              <a:rPr lang="en-US" b="1" baseline="0" dirty="0" smtClean="0"/>
              <a:t>Expected Generation Deviation of -2358.49 MW @ 16:52:40</a:t>
            </a:r>
          </a:p>
          <a:p>
            <a:pPr marL="457200" lvl="1" indent="0">
              <a:buFont typeface="Arial" panose="020B0604020202020204" pitchFamily="34" charset="0"/>
              <a:buNone/>
            </a:pPr>
            <a:r>
              <a:rPr lang="en-US" b="0" baseline="0" dirty="0" smtClean="0"/>
              <a:t>At this time, ~-1600 was from wind and solar resources and ~-700 was from cogeneration, fossil, GTs, and steam resources. Two conventional resources were observed to have had significantly deviated from base point due to an earlier fire damaging start up transformer.</a:t>
            </a:r>
          </a:p>
          <a:p>
            <a:pPr marL="457200" lvl="1" indent="0">
              <a:buFont typeface="Arial" panose="020B0604020202020204" pitchFamily="34" charset="0"/>
              <a:buNone/>
            </a:pPr>
            <a:endParaRPr lang="en-US" b="0" baseline="0" dirty="0" smtClean="0"/>
          </a:p>
          <a:p>
            <a:pPr marL="457200" lvl="1" indent="0">
              <a:buFont typeface="Arial" panose="020B0604020202020204" pitchFamily="34" charset="0"/>
              <a:buNone/>
            </a:pPr>
            <a:r>
              <a:rPr lang="en-US" b="1" baseline="0" dirty="0" smtClean="0"/>
              <a:t>IRR Ramps</a:t>
            </a:r>
          </a:p>
          <a:p>
            <a:pPr marL="457200" lvl="1" indent="0">
              <a:buFont typeface="Arial" panose="020B0604020202020204" pitchFamily="34" charset="0"/>
              <a:buNone/>
            </a:pPr>
            <a:r>
              <a:rPr lang="en-US" b="0" baseline="0" dirty="0" smtClean="0"/>
              <a:t>Both wind and solar were on a down ramp throughout the whole hour. Both wind and solar saw the greatest 5 minute down ramps between 16:40 and 16:55.</a:t>
            </a:r>
          </a:p>
          <a:p>
            <a:pPr marL="457200" lvl="1" indent="0">
              <a:buFont typeface="Arial" panose="020B0604020202020204" pitchFamily="34" charset="0"/>
              <a:buNone/>
            </a:pPr>
            <a:r>
              <a:rPr lang="en-US" b="0" baseline="0" dirty="0" smtClean="0"/>
              <a:t>Largest wind ramp was about -215 MW/5 Min between 16:50 and 16:55. Largest solar ramp of about -225 MW/ 5 Min between 16:45 and 16:50.</a:t>
            </a:r>
          </a:p>
          <a:p>
            <a:pPr marL="457200" lvl="1" indent="0">
              <a:buFont typeface="Arial" panose="020B0604020202020204" pitchFamily="34" charset="0"/>
              <a:buNone/>
            </a:pPr>
            <a:r>
              <a:rPr lang="en-US" b="0" baseline="0" dirty="0" smtClean="0"/>
              <a:t>Largest combined wind and solar ramp of about -428 MW/ 5 Min between 16:50 and 16:55.</a:t>
            </a:r>
          </a:p>
          <a:p>
            <a:pPr marL="457200" lvl="1" indent="0">
              <a:buFont typeface="Arial" panose="020B0604020202020204" pitchFamily="34" charset="0"/>
              <a:buNone/>
            </a:pPr>
            <a:endParaRPr lang="en-US" b="0" baseline="0" dirty="0" smtClean="0"/>
          </a:p>
          <a:p>
            <a:pPr marL="457200" lvl="1" indent="0">
              <a:buFont typeface="Arial" panose="020B0604020202020204" pitchFamily="34" charset="0"/>
              <a:buNone/>
            </a:pPr>
            <a:r>
              <a:rPr lang="en-US" b="1" baseline="0" dirty="0" smtClean="0"/>
              <a:t>Forecasts</a:t>
            </a:r>
          </a:p>
          <a:p>
            <a:pPr marL="457200" lvl="1" indent="0">
              <a:buFont typeface="Arial" panose="020B0604020202020204" pitchFamily="34" charset="0"/>
              <a:buNone/>
            </a:pPr>
            <a:r>
              <a:rPr lang="en-US" b="0" baseline="0" dirty="0" smtClean="0"/>
              <a:t>PWRR was slightly under-forecasted throughout the hour and the most under-forecasted between 16:45 to 16:55.</a:t>
            </a:r>
          </a:p>
          <a:p>
            <a:pPr marL="457200" lvl="1" indent="0">
              <a:buFont typeface="Arial" panose="020B0604020202020204" pitchFamily="34" charset="0"/>
              <a:buNone/>
            </a:pPr>
            <a:endParaRPr lang="en-US" b="0" baseline="0" dirty="0" smtClean="0"/>
          </a:p>
          <a:p>
            <a:pPr marL="457200" lvl="1" indent="0">
              <a:buFont typeface="Arial" panose="020B0604020202020204" pitchFamily="34" charset="0"/>
              <a:buNone/>
            </a:pPr>
            <a:endParaRPr lang="en-US" b="0" baseline="0" dirty="0" smtClean="0"/>
          </a:p>
          <a:p>
            <a:pPr marL="457200" lvl="1" indent="0">
              <a:buFont typeface="Arial" panose="020B0604020202020204" pitchFamily="34" charset="0"/>
              <a:buNone/>
            </a:pPr>
            <a:r>
              <a:rPr lang="en-US" b="1" baseline="0" dirty="0" smtClean="0"/>
              <a:t>Other</a:t>
            </a:r>
          </a:p>
          <a:p>
            <a:pPr marL="457200" lvl="1" indent="0">
              <a:buFont typeface="Arial" panose="020B0604020202020204" pitchFamily="34" charset="0"/>
              <a:buNone/>
            </a:pPr>
            <a:r>
              <a:rPr lang="en-US" b="0" dirty="0" smtClean="0"/>
              <a:t>Manual</a:t>
            </a:r>
            <a:r>
              <a:rPr lang="en-US" b="0" baseline="0" dirty="0" smtClean="0"/>
              <a:t> offset of 300 MW was applied @ 16:44 due to observations of sharp fall of wind generation. </a:t>
            </a:r>
            <a:endParaRPr lang="en-US" b="0" dirty="0" smtClean="0"/>
          </a:p>
          <a:p>
            <a:pPr marL="228600" indent="-228600">
              <a:buFont typeface="Arial" panose="020B0604020202020204" pitchFamily="34" charset="0"/>
              <a:buAutoNum type="arabicPeriod"/>
            </a:pPr>
            <a:endParaRPr lang="en-US" b="1" dirty="0" smtClean="0"/>
          </a:p>
        </p:txBody>
      </p:sp>
      <p:sp>
        <p:nvSpPr>
          <p:cNvPr id="4" name="Slide Number Placeholder 3"/>
          <p:cNvSpPr>
            <a:spLocks noGrp="1"/>
          </p:cNvSpPr>
          <p:nvPr>
            <p:ph type="sldNum" sz="quarter" idx="10"/>
          </p:nvPr>
        </p:nvSpPr>
        <p:spPr/>
        <p:txBody>
          <a:bodyPr/>
          <a:lstStyle/>
          <a:p>
            <a:fld id="{F62AC51D-6DAA-4455-8EA7-D54B64909A85}" type="slidenum">
              <a:rPr lang="en-US" smtClean="0"/>
              <a:t>4</a:t>
            </a:fld>
            <a:endParaRPr lang="en-US"/>
          </a:p>
        </p:txBody>
      </p:sp>
    </p:spTree>
    <p:extLst>
      <p:ext uri="{BB962C8B-B14F-4D97-AF65-F5344CB8AC3E}">
        <p14:creationId xmlns:p14="http://schemas.microsoft.com/office/powerpoint/2010/main" val="23924013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Occurred on 11/21/2020</a:t>
            </a:r>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t>5</a:t>
            </a:fld>
            <a:endParaRPr lang="en-US"/>
          </a:p>
        </p:txBody>
      </p:sp>
    </p:spTree>
    <p:extLst>
      <p:ext uri="{BB962C8B-B14F-4D97-AF65-F5344CB8AC3E}">
        <p14:creationId xmlns:p14="http://schemas.microsoft.com/office/powerpoint/2010/main" val="29693474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t>6</a:t>
            </a:fld>
            <a:endParaRPr lang="en-US"/>
          </a:p>
        </p:txBody>
      </p:sp>
    </p:spTree>
    <p:extLst>
      <p:ext uri="{BB962C8B-B14F-4D97-AF65-F5344CB8AC3E}">
        <p14:creationId xmlns:p14="http://schemas.microsoft.com/office/powerpoint/2010/main" val="9074220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t>7</a:t>
            </a:fld>
            <a:endParaRPr lang="en-US"/>
          </a:p>
        </p:txBody>
      </p:sp>
    </p:spTree>
    <p:extLst>
      <p:ext uri="{BB962C8B-B14F-4D97-AF65-F5344CB8AC3E}">
        <p14:creationId xmlns:p14="http://schemas.microsoft.com/office/powerpoint/2010/main" val="8427877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sz="1600" dirty="0" smtClean="0">
                <a:solidFill>
                  <a:schemeClr val="accent2"/>
                </a:solidFill>
              </a:rPr>
              <a:t>Mean: 16.02 </a:t>
            </a:r>
            <a:r>
              <a:rPr lang="en-US" sz="1600" dirty="0" err="1" smtClean="0">
                <a:solidFill>
                  <a:schemeClr val="accent2"/>
                </a:solidFill>
              </a:rPr>
              <a:t>mHz</a:t>
            </a:r>
            <a:endParaRPr lang="en-US" sz="1600" dirty="0" smtClean="0">
              <a:solidFill>
                <a:schemeClr val="accent2"/>
              </a:solidFill>
            </a:endParaRPr>
          </a:p>
          <a:p>
            <a:pPr lvl="1"/>
            <a:r>
              <a:rPr lang="en-US" sz="1600" dirty="0" smtClean="0">
                <a:solidFill>
                  <a:schemeClr val="accent2"/>
                </a:solidFill>
              </a:rPr>
              <a:t>Min: 12.25 </a:t>
            </a:r>
            <a:r>
              <a:rPr lang="en-US" sz="1600" dirty="0" err="1" smtClean="0">
                <a:solidFill>
                  <a:schemeClr val="accent2"/>
                </a:solidFill>
              </a:rPr>
              <a:t>mHz</a:t>
            </a:r>
            <a:endParaRPr lang="en-US" sz="1600" dirty="0" smtClean="0">
              <a:solidFill>
                <a:schemeClr val="accent2"/>
              </a:solidFill>
            </a:endParaRPr>
          </a:p>
          <a:p>
            <a:pPr lvl="1"/>
            <a:r>
              <a:rPr lang="en-US" sz="1600" dirty="0" smtClean="0">
                <a:solidFill>
                  <a:schemeClr val="accent2"/>
                </a:solidFill>
              </a:rPr>
              <a:t>Max: 22.6 </a:t>
            </a:r>
            <a:r>
              <a:rPr lang="en-US" sz="1600" dirty="0" err="1" smtClean="0">
                <a:solidFill>
                  <a:schemeClr val="accent2"/>
                </a:solidFill>
              </a:rPr>
              <a:t>mHz</a:t>
            </a:r>
            <a:endParaRPr lang="en-US" sz="1600" dirty="0" smtClean="0">
              <a:solidFill>
                <a:schemeClr val="accent2"/>
              </a:solidFill>
            </a:endParaRPr>
          </a:p>
          <a:p>
            <a:pPr marL="457200" lvl="1" indent="0">
              <a:buFont typeface="Arial" panose="020B0604020202020204" pitchFamily="34" charset="0"/>
              <a:buNone/>
            </a:pPr>
            <a:endParaRPr lang="en-US" sz="1600" dirty="0" smtClean="0">
              <a:solidFill>
                <a:schemeClr val="accent2"/>
              </a:solidFill>
            </a:endParaRPr>
          </a:p>
        </p:txBody>
      </p:sp>
      <p:sp>
        <p:nvSpPr>
          <p:cNvPr id="4" name="Slide Number Placeholder 3"/>
          <p:cNvSpPr>
            <a:spLocks noGrp="1"/>
          </p:cNvSpPr>
          <p:nvPr>
            <p:ph type="sldNum" sz="quarter" idx="10"/>
          </p:nvPr>
        </p:nvSpPr>
        <p:spPr/>
        <p:txBody>
          <a:bodyPr/>
          <a:lstStyle/>
          <a:p>
            <a:fld id="{F62AC51D-6DAA-4455-8EA7-D54B64909A85}" type="slidenum">
              <a:rPr lang="en-US" smtClean="0"/>
              <a:t>8</a:t>
            </a:fld>
            <a:endParaRPr lang="en-US"/>
          </a:p>
        </p:txBody>
      </p:sp>
    </p:spTree>
    <p:extLst>
      <p:ext uri="{BB962C8B-B14F-4D97-AF65-F5344CB8AC3E}">
        <p14:creationId xmlns:p14="http://schemas.microsoft.com/office/powerpoint/2010/main" val="35697790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t>9</a:t>
            </a:fld>
            <a:endParaRPr lang="en-US"/>
          </a:p>
        </p:txBody>
      </p:sp>
    </p:spTree>
    <p:extLst>
      <p:ext uri="{BB962C8B-B14F-4D97-AF65-F5344CB8AC3E}">
        <p14:creationId xmlns:p14="http://schemas.microsoft.com/office/powerpoint/2010/main" val="20400526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sz="1600" dirty="0" smtClean="0">
              <a:solidFill>
                <a:schemeClr val="accent2"/>
              </a:solidFill>
            </a:endParaRPr>
          </a:p>
          <a:p>
            <a:pPr lvl="0"/>
            <a:endParaRPr lang="en-US" sz="1600" dirty="0" smtClean="0">
              <a:solidFill>
                <a:schemeClr val="accent2"/>
              </a:solidFill>
            </a:endParaRPr>
          </a:p>
        </p:txBody>
      </p:sp>
      <p:sp>
        <p:nvSpPr>
          <p:cNvPr id="4" name="Slide Number Placeholder 3"/>
          <p:cNvSpPr>
            <a:spLocks noGrp="1"/>
          </p:cNvSpPr>
          <p:nvPr>
            <p:ph type="sldNum" sz="quarter" idx="10"/>
          </p:nvPr>
        </p:nvSpPr>
        <p:spPr/>
        <p:txBody>
          <a:bodyPr/>
          <a:lstStyle/>
          <a:p>
            <a:fld id="{F62AC51D-6DAA-4455-8EA7-D54B64909A85}" type="slidenum">
              <a:rPr lang="en-US" smtClean="0"/>
              <a:t>10</a:t>
            </a:fld>
            <a:endParaRPr lang="en-US"/>
          </a:p>
        </p:txBody>
      </p:sp>
    </p:spTree>
    <p:extLst>
      <p:ext uri="{BB962C8B-B14F-4D97-AF65-F5344CB8AC3E}">
        <p14:creationId xmlns:p14="http://schemas.microsoft.com/office/powerpoint/2010/main" val="41439005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105804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5" name="Footer Placeholder 4"/>
          <p:cNvSpPr>
            <a:spLocks noGrp="1"/>
          </p:cNvSpPr>
          <p:nvPr>
            <p:ph type="ftr" sz="quarter" idx="11"/>
          </p:nvPr>
        </p:nvSpPr>
        <p:spPr/>
        <p:txBody>
          <a:bodyPr/>
          <a:lstStyle/>
          <a:p>
            <a:r>
              <a:rPr lang="en-US" smtClean="0"/>
              <a:t>Footer text goes here.</a:t>
            </a:r>
            <a:endParaRPr lang="en-US"/>
          </a:p>
        </p:txBody>
      </p:sp>
      <p:sp>
        <p:nvSpPr>
          <p:cNvPr id="7" name="Slide Number Placeholder 5"/>
          <p:cNvSpPr>
            <a:spLocks noGrp="1"/>
          </p:cNvSpPr>
          <p:nvPr>
            <p:ph type="sldNum" sz="quarter" idx="4"/>
          </p:nvPr>
        </p:nvSpPr>
        <p:spPr>
          <a:xfrm>
            <a:off x="8610600" y="6561138"/>
            <a:ext cx="457200" cy="212725"/>
          </a:xfrm>
          <a:prstGeom prst="rect">
            <a:avLst/>
          </a:prstGeom>
        </p:spPr>
        <p:txBody>
          <a:bodyPr vert="horz" lIns="91440" tIns="45720" rIns="91440" bIns="45720" rtlCol="0" anchor="ctr"/>
          <a:lstStyle>
            <a:lvl1pPr algn="ctr">
              <a:defRPr sz="1200">
                <a:solidFill>
                  <a:schemeClr val="tx1">
                    <a:tint val="75000"/>
                  </a:schemeClr>
                </a:solidFill>
              </a:defRPr>
            </a:lvl1pPr>
          </a:lstStyle>
          <a:p>
            <a:fld id="{1D93BD3E-1E9A-4970-A6F7-E7AC52762E0C}" type="slidenum">
              <a:rPr lang="en-US" smtClean="0"/>
              <a:pPr/>
              <a:t>‹#›</a:t>
            </a:fld>
            <a:endParaRPr lang="en-US"/>
          </a:p>
        </p:txBody>
      </p:sp>
    </p:spTree>
    <p:extLst>
      <p:ext uri="{BB962C8B-B14F-4D97-AF65-F5344CB8AC3E}">
        <p14:creationId xmlns:p14="http://schemas.microsoft.com/office/powerpoint/2010/main" val="157445715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a:prstGeom prst="rect">
            <a:avLst/>
          </a:prstGeom>
        </p:spPr>
        <p:txBody>
          <a:bodyPr/>
          <a:lstStyle>
            <a:lvl1pPr algn="l">
              <a:defRPr sz="2800" b="1">
                <a:solidFill>
                  <a:schemeClr val="accent1"/>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304800" y="914400"/>
            <a:ext cx="8534400" cy="5181600"/>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userDrawn="1"/>
        </p:nvSpPr>
        <p:spPr>
          <a:xfrm>
            <a:off x="304800" y="243682"/>
            <a:ext cx="762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ooter Placeholder 4"/>
          <p:cNvSpPr>
            <a:spLocks noGrp="1"/>
          </p:cNvSpPr>
          <p:nvPr>
            <p:ph type="ftr" sz="quarter" idx="11"/>
          </p:nvPr>
        </p:nvSpPr>
        <p:spPr>
          <a:xfrm>
            <a:off x="2743200" y="6553200"/>
            <a:ext cx="4038600" cy="228600"/>
          </a:xfrm>
        </p:spPr>
        <p:txBody>
          <a:bodyPr/>
          <a:lstStyle/>
          <a:p>
            <a:r>
              <a:rPr lang="en-US" smtClean="0"/>
              <a:t>Footer text goes here.</a:t>
            </a:r>
            <a:endParaRPr lang="en-US"/>
          </a:p>
        </p:txBody>
      </p:sp>
      <p:cxnSp>
        <p:nvCxnSpPr>
          <p:cNvPr id="5" name="Straight Connector 4"/>
          <p:cNvCxnSpPr/>
          <p:nvPr userDrawn="1"/>
        </p:nvCxnSpPr>
        <p:spPr>
          <a:xfrm>
            <a:off x="304800" y="243682"/>
            <a:ext cx="9906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9" name="Slide Number Placeholder 5"/>
          <p:cNvSpPr>
            <a:spLocks noGrp="1"/>
          </p:cNvSpPr>
          <p:nvPr>
            <p:ph type="sldNum" sz="quarter" idx="4"/>
          </p:nvPr>
        </p:nvSpPr>
        <p:spPr>
          <a:xfrm>
            <a:off x="8610600" y="6561138"/>
            <a:ext cx="457200" cy="212725"/>
          </a:xfrm>
          <a:prstGeom prst="rect">
            <a:avLst/>
          </a:prstGeom>
        </p:spPr>
        <p:txBody>
          <a:bodyPr vert="horz" lIns="91440" tIns="45720" rIns="91440" bIns="45720" rtlCol="0" anchor="ctr"/>
          <a:lstStyle>
            <a:lvl1pPr algn="ctr">
              <a:defRPr sz="1200">
                <a:solidFill>
                  <a:schemeClr val="tx1">
                    <a:tint val="75000"/>
                  </a:schemeClr>
                </a:solidFill>
              </a:defRPr>
            </a:lvl1pPr>
          </a:lstStyle>
          <a:p>
            <a:fld id="{1D93BD3E-1E9A-4970-A6F7-E7AC52762E0C}" type="slidenum">
              <a:rPr lang="en-US" smtClean="0"/>
              <a:pPr/>
              <a:t>‹#›</a:t>
            </a:fld>
            <a:endParaRPr lang="en-US"/>
          </a:p>
        </p:txBody>
      </p:sp>
    </p:spTree>
    <p:extLst>
      <p:ext uri="{BB962C8B-B14F-4D97-AF65-F5344CB8AC3E}">
        <p14:creationId xmlns:p14="http://schemas.microsoft.com/office/powerpoint/2010/main" val="279008485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Content Placeholder 2"/>
          <p:cNvSpPr>
            <a:spLocks noGrp="1"/>
          </p:cNvSpPr>
          <p:nvPr>
            <p:ph idx="1"/>
          </p:nvPr>
        </p:nvSpPr>
        <p:spPr>
          <a:xfrm>
            <a:off x="1828800" y="685800"/>
            <a:ext cx="6324600" cy="5486400"/>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01169451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3.xml"/><Relationship Id="rId1"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3231350" y="0"/>
            <a:ext cx="5912650" cy="6858000"/>
          </a:xfrm>
          <a:prstGeom prst="rect">
            <a:avLst/>
          </a:prstGeom>
          <a:solidFill>
            <a:srgbClr val="D7DC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96564" y="2876277"/>
            <a:ext cx="2857586" cy="1105445"/>
          </a:xfrm>
          <a:prstGeom prst="rect">
            <a:avLst/>
          </a:prstGeom>
        </p:spPr>
      </p:pic>
    </p:spTree>
    <p:extLst>
      <p:ext uri="{BB962C8B-B14F-4D97-AF65-F5344CB8AC3E}">
        <p14:creationId xmlns:p14="http://schemas.microsoft.com/office/powerpoint/2010/main" val="4283897219"/>
      </p:ext>
    </p:extLst>
  </p:cSld>
  <p:clrMap bg1="lt1" tx1="dk1" bg2="lt2" tx2="dk2" accent1="accent1" accent2="accent2" accent3="accent3" accent4="accent4" accent5="accent5" accent6="accent6" hlink="hlink" folHlink="folHlink"/>
  <p:sldLayoutIdLst>
    <p:sldLayoutId id="2147483660"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2743200" y="6553200"/>
            <a:ext cx="4038600" cy="228600"/>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Footer text goes here.</a:t>
            </a:r>
            <a:endParaRPr lang="en-US" dirty="0"/>
          </a:p>
        </p:txBody>
      </p:sp>
      <p:sp>
        <p:nvSpPr>
          <p:cNvPr id="6" name="Slide Number Placeholder 5"/>
          <p:cNvSpPr>
            <a:spLocks noGrp="1"/>
          </p:cNvSpPr>
          <p:nvPr>
            <p:ph type="sldNum" sz="quarter" idx="4"/>
          </p:nvPr>
        </p:nvSpPr>
        <p:spPr>
          <a:xfrm>
            <a:off x="8610600" y="6561138"/>
            <a:ext cx="457200" cy="212725"/>
          </a:xfrm>
          <a:prstGeom prst="rect">
            <a:avLst/>
          </a:prstGeom>
        </p:spPr>
        <p:txBody>
          <a:bodyPr vert="horz" lIns="91440" tIns="45720" rIns="91440" bIns="45720" rtlCol="0" anchor="ctr"/>
          <a:lstStyle>
            <a:lvl1pPr algn="ctr">
              <a:defRPr sz="1200">
                <a:solidFill>
                  <a:schemeClr val="tx1">
                    <a:tint val="75000"/>
                  </a:schemeClr>
                </a:solidFill>
              </a:defRPr>
            </a:lvl1pPr>
          </a:lstStyle>
          <a:p>
            <a:fld id="{1D93BD3E-1E9A-4970-A6F7-E7AC52762E0C}" type="slidenum">
              <a:rPr lang="en-US" smtClean="0"/>
              <a:pPr/>
              <a:t>‹#›</a:t>
            </a:fld>
            <a:endParaRPr lang="en-US"/>
          </a:p>
        </p:txBody>
      </p:sp>
      <p:cxnSp>
        <p:nvCxnSpPr>
          <p:cNvPr id="7" name="Straight Connector 6"/>
          <p:cNvCxnSpPr/>
          <p:nvPr userDrawn="1"/>
        </p:nvCxnSpPr>
        <p:spPr>
          <a:xfrm>
            <a:off x="76200" y="6477000"/>
            <a:ext cx="59436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2194560" y="6477000"/>
            <a:ext cx="6858000" cy="1"/>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38200" y="6248400"/>
            <a:ext cx="1181868" cy="457200"/>
          </a:xfrm>
          <a:prstGeom prst="rect">
            <a:avLst/>
          </a:prstGeom>
        </p:spPr>
      </p:pic>
      <p:sp>
        <p:nvSpPr>
          <p:cNvPr id="9" name="TextBox 8"/>
          <p:cNvSpPr txBox="1"/>
          <p:nvPr userDrawn="1"/>
        </p:nvSpPr>
        <p:spPr>
          <a:xfrm>
            <a:off x="54675" y="6553200"/>
            <a:ext cx="707325" cy="253916"/>
          </a:xfrm>
          <a:prstGeom prst="rect">
            <a:avLst/>
          </a:prstGeom>
          <a:noFill/>
        </p:spPr>
        <p:txBody>
          <a:bodyPr wrap="square" rtlCol="0">
            <a:spAutoFit/>
          </a:bodyPr>
          <a:lstStyle/>
          <a:p>
            <a:pPr algn="l"/>
            <a:r>
              <a:rPr lang="en-US" sz="1000" b="1" baseline="0" dirty="0" smtClean="0">
                <a:solidFill>
                  <a:schemeClr val="tx2"/>
                </a:solidFill>
              </a:rPr>
              <a:t>PUBLIC</a:t>
            </a:r>
            <a:endParaRPr lang="en-US" sz="1000" b="1" dirty="0">
              <a:solidFill>
                <a:schemeClr val="tx2"/>
              </a:solidFill>
            </a:endParaRPr>
          </a:p>
        </p:txBody>
      </p:sp>
    </p:spTree>
    <p:extLst>
      <p:ext uri="{BB962C8B-B14F-4D97-AF65-F5344CB8AC3E}">
        <p14:creationId xmlns:p14="http://schemas.microsoft.com/office/powerpoint/2010/main" val="3058975864"/>
      </p:ext>
    </p:extLst>
  </p:cSld>
  <p:clrMap bg1="lt1" tx1="dk1" bg2="lt2" tx2="dk2" accent1="accent1" accent2="accent2" accent3="accent3" accent4="accent4" accent5="accent5" accent6="accent6" hlink="hlink" folHlink="folHlink"/>
  <p:sldLayoutIdLst>
    <p:sldLayoutId id="2147483649" r:id="rId1"/>
    <p:sldLayoutId id="2147483650" r:id="rId2"/>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cxnSp>
        <p:nvCxnSpPr>
          <p:cNvPr id="7" name="Straight Connector 6"/>
          <p:cNvCxnSpPr/>
          <p:nvPr userDrawn="1"/>
        </p:nvCxnSpPr>
        <p:spPr>
          <a:xfrm flipH="1">
            <a:off x="914400" y="1"/>
            <a:ext cx="1" cy="4952999"/>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23466" y="5257800"/>
            <a:ext cx="1181868" cy="457200"/>
          </a:xfrm>
          <a:prstGeom prst="rect">
            <a:avLst/>
          </a:prstGeom>
        </p:spPr>
      </p:pic>
      <p:cxnSp>
        <p:nvCxnSpPr>
          <p:cNvPr id="12" name="Straight Connector 11"/>
          <p:cNvCxnSpPr/>
          <p:nvPr userDrawn="1"/>
        </p:nvCxnSpPr>
        <p:spPr>
          <a:xfrm flipH="1">
            <a:off x="914400" y="6019800"/>
            <a:ext cx="1" cy="82296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05309337"/>
      </p:ext>
    </p:extLst>
  </p:cSld>
  <p:clrMap bg1="lt1" tx1="dk1" bg2="lt2" tx2="dk2" accent1="accent1" accent2="accent2" accent3="accent3" accent4="accent4" accent5="accent5" accent6="accent6" hlink="hlink" folHlink="folHlink"/>
  <p:sldLayoutIdLst>
    <p:sldLayoutId id="2147483652" r:id="rId1"/>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412906" y="2413338"/>
            <a:ext cx="5646034" cy="2031325"/>
          </a:xfrm>
          <a:prstGeom prst="rect">
            <a:avLst/>
          </a:prstGeom>
          <a:noFill/>
        </p:spPr>
        <p:txBody>
          <a:bodyPr wrap="square" rtlCol="0">
            <a:spAutoFit/>
          </a:bodyPr>
          <a:lstStyle/>
          <a:p>
            <a:r>
              <a:rPr lang="en-US" b="1" dirty="0" smtClean="0"/>
              <a:t>ERCOT Frequency Control Report</a:t>
            </a:r>
          </a:p>
          <a:p>
            <a:r>
              <a:rPr lang="en-US" b="1" dirty="0" smtClean="0"/>
              <a:t>November 2020</a:t>
            </a:r>
            <a:endParaRPr lang="en-US" b="1" dirty="0"/>
          </a:p>
          <a:p>
            <a:endParaRPr lang="en-US" dirty="0"/>
          </a:p>
          <a:p>
            <a:r>
              <a:rPr lang="en-US" dirty="0" smtClean="0"/>
              <a:t>ERCOT</a:t>
            </a:r>
          </a:p>
          <a:p>
            <a:r>
              <a:rPr lang="en-US" dirty="0" smtClean="0"/>
              <a:t>Operations Planning</a:t>
            </a:r>
            <a:endParaRPr lang="en-US" dirty="0"/>
          </a:p>
          <a:p>
            <a:endParaRPr lang="en-US" dirty="0"/>
          </a:p>
          <a:p>
            <a:r>
              <a:rPr lang="en-US" dirty="0" smtClean="0"/>
              <a:t>PDCWG | December 9</a:t>
            </a:r>
            <a:r>
              <a:rPr lang="en-US" baseline="30000" dirty="0" smtClean="0"/>
              <a:t>th</a:t>
            </a:r>
            <a:r>
              <a:rPr lang="en-US" dirty="0" smtClean="0"/>
              <a:t>, 2020</a:t>
            </a:r>
            <a:endParaRPr lang="en-US" dirty="0"/>
          </a:p>
        </p:txBody>
      </p:sp>
    </p:spTree>
    <p:extLst>
      <p:ext uri="{BB962C8B-B14F-4D97-AF65-F5344CB8AC3E}">
        <p14:creationId xmlns:p14="http://schemas.microsoft.com/office/powerpoint/2010/main" val="73060379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Daily RMS1 of ERCOT Frequency by Month</a:t>
            </a:r>
          </a:p>
        </p:txBody>
      </p:sp>
      <p:sp>
        <p:nvSpPr>
          <p:cNvPr id="4" name="Slide Number Placeholder 3"/>
          <p:cNvSpPr>
            <a:spLocks noGrp="1"/>
          </p:cNvSpPr>
          <p:nvPr>
            <p:ph type="sldNum" sz="quarter" idx="4"/>
          </p:nvPr>
        </p:nvSpPr>
        <p:spPr/>
        <p:txBody>
          <a:bodyPr/>
          <a:lstStyle/>
          <a:p>
            <a:fld id="{1D93BD3E-1E9A-4970-A6F7-E7AC52762E0C}" type="slidenum">
              <a:rPr lang="en-US" smtClean="0"/>
              <a:pPr/>
              <a:t>10</a:t>
            </a:fld>
            <a:endParaRPr lang="en-US"/>
          </a:p>
        </p:txBody>
      </p:sp>
      <p:pic>
        <p:nvPicPr>
          <p:cNvPr id="3" name="Picture 2"/>
          <p:cNvPicPr>
            <a:picLocks noChangeAspect="1"/>
          </p:cNvPicPr>
          <p:nvPr/>
        </p:nvPicPr>
        <p:blipFill>
          <a:blip r:embed="rId3"/>
          <a:stretch>
            <a:fillRect/>
          </a:stretch>
        </p:blipFill>
        <p:spPr>
          <a:xfrm>
            <a:off x="966216" y="762000"/>
            <a:ext cx="7287768" cy="5294138"/>
          </a:xfrm>
          <a:prstGeom prst="rect">
            <a:avLst/>
          </a:prstGeom>
        </p:spPr>
      </p:pic>
    </p:spTree>
    <p:extLst>
      <p:ext uri="{BB962C8B-B14F-4D97-AF65-F5344CB8AC3E}">
        <p14:creationId xmlns:p14="http://schemas.microsoft.com/office/powerpoint/2010/main" val="203105218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Frequency Profile Comparison</a:t>
            </a:r>
            <a:endParaRPr lang="en-US" dirty="0"/>
          </a:p>
        </p:txBody>
      </p:sp>
      <p:sp>
        <p:nvSpPr>
          <p:cNvPr id="4" name="Subtitle 3"/>
          <p:cNvSpPr>
            <a:spLocks noGrp="1"/>
          </p:cNvSpPr>
          <p:nvPr>
            <p:ph type="subTitle" idx="1"/>
          </p:nvPr>
        </p:nvSpPr>
        <p:spPr/>
        <p:txBody>
          <a:bodyPr/>
          <a:lstStyle/>
          <a:p>
            <a:endParaRPr lang="en-US"/>
          </a:p>
        </p:txBody>
      </p:sp>
    </p:spTree>
    <p:extLst>
      <p:ext uri="{BB962C8B-B14F-4D97-AF65-F5344CB8AC3E}">
        <p14:creationId xmlns:p14="http://schemas.microsoft.com/office/powerpoint/2010/main" val="199106711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Frequency Profile Comparison</a:t>
            </a:r>
            <a:endParaRPr lang="en-US" dirty="0"/>
          </a:p>
        </p:txBody>
      </p:sp>
      <p:sp>
        <p:nvSpPr>
          <p:cNvPr id="4" name="Slide Number Placeholder 3"/>
          <p:cNvSpPr>
            <a:spLocks noGrp="1"/>
          </p:cNvSpPr>
          <p:nvPr>
            <p:ph type="sldNum" sz="quarter" idx="4"/>
          </p:nvPr>
        </p:nvSpPr>
        <p:spPr/>
        <p:txBody>
          <a:bodyPr/>
          <a:lstStyle/>
          <a:p>
            <a:fld id="{1D93BD3E-1E9A-4970-A6F7-E7AC52762E0C}" type="slidenum">
              <a:rPr lang="en-US" smtClean="0"/>
              <a:pPr/>
              <a:t>12</a:t>
            </a:fld>
            <a:endParaRPr lang="en-US"/>
          </a:p>
        </p:txBody>
      </p:sp>
      <p:pic>
        <p:nvPicPr>
          <p:cNvPr id="3" name="Picture 2"/>
          <p:cNvPicPr>
            <a:picLocks noChangeAspect="1"/>
          </p:cNvPicPr>
          <p:nvPr/>
        </p:nvPicPr>
        <p:blipFill>
          <a:blip r:embed="rId2"/>
          <a:stretch>
            <a:fillRect/>
          </a:stretch>
        </p:blipFill>
        <p:spPr>
          <a:xfrm>
            <a:off x="966216" y="762000"/>
            <a:ext cx="7287768" cy="5297864"/>
          </a:xfrm>
          <a:prstGeom prst="rect">
            <a:avLst/>
          </a:prstGeom>
        </p:spPr>
      </p:pic>
    </p:spTree>
    <p:extLst>
      <p:ext uri="{BB962C8B-B14F-4D97-AF65-F5344CB8AC3E}">
        <p14:creationId xmlns:p14="http://schemas.microsoft.com/office/powerpoint/2010/main" val="17660511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Frequency Profile Comparison</a:t>
            </a:r>
          </a:p>
        </p:txBody>
      </p:sp>
      <p:sp>
        <p:nvSpPr>
          <p:cNvPr id="4" name="Slide Number Placeholder 3"/>
          <p:cNvSpPr>
            <a:spLocks noGrp="1"/>
          </p:cNvSpPr>
          <p:nvPr>
            <p:ph type="sldNum" sz="quarter" idx="4"/>
          </p:nvPr>
        </p:nvSpPr>
        <p:spPr/>
        <p:txBody>
          <a:bodyPr/>
          <a:lstStyle/>
          <a:p>
            <a:fld id="{1D93BD3E-1E9A-4970-A6F7-E7AC52762E0C}" type="slidenum">
              <a:rPr lang="en-US" smtClean="0"/>
              <a:pPr/>
              <a:t>13</a:t>
            </a:fld>
            <a:endParaRPr lang="en-US"/>
          </a:p>
        </p:txBody>
      </p:sp>
      <p:pic>
        <p:nvPicPr>
          <p:cNvPr id="3" name="Picture 2"/>
          <p:cNvPicPr>
            <a:picLocks noChangeAspect="1"/>
          </p:cNvPicPr>
          <p:nvPr/>
        </p:nvPicPr>
        <p:blipFill>
          <a:blip r:embed="rId2"/>
          <a:stretch>
            <a:fillRect/>
          </a:stretch>
        </p:blipFill>
        <p:spPr>
          <a:xfrm>
            <a:off x="966216" y="763621"/>
            <a:ext cx="7287768" cy="5297864"/>
          </a:xfrm>
          <a:prstGeom prst="rect">
            <a:avLst/>
          </a:prstGeom>
        </p:spPr>
      </p:pic>
    </p:spTree>
    <p:extLst>
      <p:ext uri="{BB962C8B-B14F-4D97-AF65-F5344CB8AC3E}">
        <p14:creationId xmlns:p14="http://schemas.microsoft.com/office/powerpoint/2010/main" val="274428281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Time Error Correction</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88259135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ERCOT Daily Time Error</a:t>
            </a:r>
            <a:endParaRPr lang="en-US" dirty="0"/>
          </a:p>
        </p:txBody>
      </p:sp>
      <p:sp>
        <p:nvSpPr>
          <p:cNvPr id="4" name="Slide Number Placeholder 3"/>
          <p:cNvSpPr>
            <a:spLocks noGrp="1"/>
          </p:cNvSpPr>
          <p:nvPr>
            <p:ph type="sldNum" sz="quarter" idx="4"/>
          </p:nvPr>
        </p:nvSpPr>
        <p:spPr/>
        <p:txBody>
          <a:bodyPr/>
          <a:lstStyle/>
          <a:p>
            <a:fld id="{1D93BD3E-1E9A-4970-A6F7-E7AC52762E0C}" type="slidenum">
              <a:rPr lang="en-US" smtClean="0"/>
              <a:pPr/>
              <a:t>15</a:t>
            </a:fld>
            <a:endParaRPr lang="en-US"/>
          </a:p>
        </p:txBody>
      </p:sp>
      <p:pic>
        <p:nvPicPr>
          <p:cNvPr id="3" name="Picture 2"/>
          <p:cNvPicPr>
            <a:picLocks noChangeAspect="1"/>
          </p:cNvPicPr>
          <p:nvPr/>
        </p:nvPicPr>
        <p:blipFill>
          <a:blip r:embed="rId3"/>
          <a:stretch>
            <a:fillRect/>
          </a:stretch>
        </p:blipFill>
        <p:spPr>
          <a:xfrm>
            <a:off x="966216" y="779834"/>
            <a:ext cx="7287768" cy="5293221"/>
          </a:xfrm>
          <a:prstGeom prst="rect">
            <a:avLst/>
          </a:prstGeom>
        </p:spPr>
      </p:pic>
    </p:spTree>
    <p:extLst>
      <p:ext uri="{BB962C8B-B14F-4D97-AF65-F5344CB8AC3E}">
        <p14:creationId xmlns:p14="http://schemas.microsoft.com/office/powerpoint/2010/main" val="75664881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Time Error Corrections Log Summary</a:t>
            </a:r>
            <a:endParaRPr lang="en-US" dirty="0"/>
          </a:p>
        </p:txBody>
      </p:sp>
      <p:sp>
        <p:nvSpPr>
          <p:cNvPr id="4" name="Slide Number Placeholder 3"/>
          <p:cNvSpPr>
            <a:spLocks noGrp="1"/>
          </p:cNvSpPr>
          <p:nvPr>
            <p:ph type="sldNum" sz="quarter" idx="4"/>
          </p:nvPr>
        </p:nvSpPr>
        <p:spPr/>
        <p:txBody>
          <a:bodyPr/>
          <a:lstStyle/>
          <a:p>
            <a:fld id="{1D93BD3E-1E9A-4970-A6F7-E7AC52762E0C}" type="slidenum">
              <a:rPr lang="en-US" smtClean="0"/>
              <a:pPr/>
              <a:t>16</a:t>
            </a:fld>
            <a:endParaRPr lang="en-US"/>
          </a:p>
        </p:txBody>
      </p:sp>
      <p:sp>
        <p:nvSpPr>
          <p:cNvPr id="3" name="Content Placeholder 2"/>
          <p:cNvSpPr>
            <a:spLocks noGrp="1"/>
          </p:cNvSpPr>
          <p:nvPr>
            <p:ph idx="1"/>
          </p:nvPr>
        </p:nvSpPr>
        <p:spPr/>
        <p:txBody>
          <a:bodyPr/>
          <a:lstStyle/>
          <a:p>
            <a:r>
              <a:rPr lang="en-US" sz="2400" dirty="0" smtClean="0"/>
              <a:t>There have been no time error corrections since December 2016</a:t>
            </a:r>
            <a:endParaRPr lang="en-US" sz="2400" dirty="0"/>
          </a:p>
        </p:txBody>
      </p:sp>
    </p:spTree>
    <p:extLst>
      <p:ext uri="{BB962C8B-B14F-4D97-AF65-F5344CB8AC3E}">
        <p14:creationId xmlns:p14="http://schemas.microsoft.com/office/powerpoint/2010/main" val="195539386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BAL-003 Performance</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3329274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Op. Year </a:t>
            </a:r>
            <a:r>
              <a:rPr lang="en-US" dirty="0" smtClean="0"/>
              <a:t>2019 </a:t>
            </a:r>
            <a:r>
              <a:rPr lang="en-US" dirty="0"/>
              <a:t>BAL-003 Selected </a:t>
            </a:r>
            <a:r>
              <a:rPr lang="en-US" dirty="0" smtClean="0"/>
              <a:t>Events – Update</a:t>
            </a:r>
            <a:endParaRPr lang="en-US" dirty="0"/>
          </a:p>
        </p:txBody>
      </p:sp>
      <p:sp>
        <p:nvSpPr>
          <p:cNvPr id="4" name="Slide Number Placeholder 3"/>
          <p:cNvSpPr>
            <a:spLocks noGrp="1"/>
          </p:cNvSpPr>
          <p:nvPr>
            <p:ph type="sldNum" sz="quarter" idx="4"/>
          </p:nvPr>
        </p:nvSpPr>
        <p:spPr/>
        <p:txBody>
          <a:bodyPr/>
          <a:lstStyle/>
          <a:p>
            <a:fld id="{1D93BD3E-1E9A-4970-A6F7-E7AC52762E0C}" type="slidenum">
              <a:rPr lang="en-US" smtClean="0"/>
              <a:pPr/>
              <a:t>18</a:t>
            </a:fld>
            <a:endParaRPr lang="en-US"/>
          </a:p>
        </p:txBody>
      </p:sp>
      <p:pic>
        <p:nvPicPr>
          <p:cNvPr id="3" name="Picture 2"/>
          <p:cNvPicPr>
            <a:picLocks noChangeAspect="1"/>
          </p:cNvPicPr>
          <p:nvPr/>
        </p:nvPicPr>
        <p:blipFill>
          <a:blip r:embed="rId3"/>
          <a:stretch>
            <a:fillRect/>
          </a:stretch>
        </p:blipFill>
        <p:spPr>
          <a:xfrm>
            <a:off x="25648" y="2057400"/>
            <a:ext cx="9082684" cy="2509837"/>
          </a:xfrm>
          <a:prstGeom prst="rect">
            <a:avLst/>
          </a:prstGeom>
        </p:spPr>
      </p:pic>
    </p:spTree>
    <p:extLst>
      <p:ext uri="{BB962C8B-B14F-4D97-AF65-F5344CB8AC3E}">
        <p14:creationId xmlns:p14="http://schemas.microsoft.com/office/powerpoint/2010/main" val="329186771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Op. Year </a:t>
            </a:r>
            <a:r>
              <a:rPr lang="en-US" dirty="0" smtClean="0"/>
              <a:t>2018 </a:t>
            </a:r>
            <a:r>
              <a:rPr lang="en-US" dirty="0"/>
              <a:t>BAL-003 FRM </a:t>
            </a:r>
            <a:r>
              <a:rPr lang="en-US" dirty="0" smtClean="0"/>
              <a:t>Performance - Update</a:t>
            </a:r>
            <a:endParaRPr lang="en-US" dirty="0"/>
          </a:p>
        </p:txBody>
      </p:sp>
      <p:sp>
        <p:nvSpPr>
          <p:cNvPr id="4" name="Slide Number Placeholder 3"/>
          <p:cNvSpPr>
            <a:spLocks noGrp="1"/>
          </p:cNvSpPr>
          <p:nvPr>
            <p:ph type="sldNum" sz="quarter" idx="4"/>
          </p:nvPr>
        </p:nvSpPr>
        <p:spPr/>
        <p:txBody>
          <a:bodyPr/>
          <a:lstStyle/>
          <a:p>
            <a:fld id="{1D93BD3E-1E9A-4970-A6F7-E7AC52762E0C}" type="slidenum">
              <a:rPr lang="en-US" smtClean="0"/>
              <a:pPr/>
              <a:t>19</a:t>
            </a:fld>
            <a:endParaRPr lang="en-US"/>
          </a:p>
        </p:txBody>
      </p:sp>
      <p:pic>
        <p:nvPicPr>
          <p:cNvPr id="7" name="Content Placeholder 6"/>
          <p:cNvPicPr>
            <a:picLocks noGrp="1" noChangeAspect="1"/>
          </p:cNvPicPr>
          <p:nvPr>
            <p:ph idx="1"/>
          </p:nvPr>
        </p:nvPicPr>
        <p:blipFill>
          <a:blip r:embed="rId3"/>
          <a:stretch>
            <a:fillRect/>
          </a:stretch>
        </p:blipFill>
        <p:spPr>
          <a:xfrm>
            <a:off x="304800" y="2874397"/>
            <a:ext cx="8534400" cy="1261606"/>
          </a:xfrm>
          <a:prstGeom prst="rect">
            <a:avLst/>
          </a:prstGeom>
        </p:spPr>
      </p:pic>
    </p:spTree>
    <p:extLst>
      <p:ext uri="{BB962C8B-B14F-4D97-AF65-F5344CB8AC3E}">
        <p14:creationId xmlns:p14="http://schemas.microsoft.com/office/powerpoint/2010/main" val="118108359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8458200" cy="411208"/>
          </a:xfrm>
        </p:spPr>
        <p:txBody>
          <a:bodyPr/>
          <a:lstStyle/>
          <a:p>
            <a:r>
              <a:rPr lang="en-US" dirty="0" smtClean="0"/>
              <a:t>Summary of November 2020</a:t>
            </a:r>
            <a:endParaRPr lang="en-US" dirty="0"/>
          </a:p>
        </p:txBody>
      </p:sp>
      <p:sp>
        <p:nvSpPr>
          <p:cNvPr id="3" name="Content Placeholder 2"/>
          <p:cNvSpPr>
            <a:spLocks noGrp="1"/>
          </p:cNvSpPr>
          <p:nvPr>
            <p:ph idx="1"/>
          </p:nvPr>
        </p:nvSpPr>
        <p:spPr>
          <a:xfrm>
            <a:off x="492967" y="1583158"/>
            <a:ext cx="4114800" cy="4110831"/>
          </a:xfrm>
        </p:spPr>
        <p:txBody>
          <a:bodyPr/>
          <a:lstStyle/>
          <a:p>
            <a:pPr>
              <a:spcBef>
                <a:spcPts val="600"/>
              </a:spcBef>
            </a:pPr>
            <a:r>
              <a:rPr lang="en-US" sz="1800" dirty="0" smtClean="0">
                <a:solidFill>
                  <a:schemeClr val="accent2"/>
                </a:solidFill>
              </a:rPr>
              <a:t>CPS1: </a:t>
            </a:r>
            <a:r>
              <a:rPr lang="en-US" sz="1800" b="1" dirty="0" smtClean="0">
                <a:solidFill>
                  <a:schemeClr val="accent2"/>
                </a:solidFill>
              </a:rPr>
              <a:t>173.19%</a:t>
            </a:r>
            <a:endParaRPr lang="en-US" sz="1800" dirty="0" smtClean="0">
              <a:solidFill>
                <a:schemeClr val="accent2"/>
              </a:solidFill>
            </a:endParaRPr>
          </a:p>
          <a:p>
            <a:pPr>
              <a:spcBef>
                <a:spcPts val="600"/>
              </a:spcBef>
            </a:pPr>
            <a:r>
              <a:rPr lang="en-US" sz="1800" dirty="0" smtClean="0">
                <a:solidFill>
                  <a:schemeClr val="accent2"/>
                </a:solidFill>
              </a:rPr>
              <a:t>Current CPS1 12-Month </a:t>
            </a:r>
            <a:r>
              <a:rPr lang="en-US" sz="1800" dirty="0">
                <a:solidFill>
                  <a:schemeClr val="accent2"/>
                </a:solidFill>
              </a:rPr>
              <a:t>Rolling Average</a:t>
            </a:r>
            <a:r>
              <a:rPr lang="en-US" sz="1800" dirty="0" smtClean="0">
                <a:solidFill>
                  <a:schemeClr val="accent2"/>
                </a:solidFill>
              </a:rPr>
              <a:t>: </a:t>
            </a:r>
            <a:r>
              <a:rPr lang="en-US" sz="1800" b="1" dirty="0" smtClean="0">
                <a:solidFill>
                  <a:schemeClr val="accent2"/>
                </a:solidFill>
              </a:rPr>
              <a:t>171.84%</a:t>
            </a:r>
            <a:endParaRPr lang="en-US" sz="1800" dirty="0" smtClean="0">
              <a:solidFill>
                <a:schemeClr val="accent2"/>
              </a:solidFill>
            </a:endParaRPr>
          </a:p>
          <a:p>
            <a:pPr>
              <a:spcBef>
                <a:spcPts val="600"/>
              </a:spcBef>
            </a:pPr>
            <a:r>
              <a:rPr lang="en-US" sz="1800" b="1" dirty="0">
                <a:solidFill>
                  <a:schemeClr val="accent2"/>
                </a:solidFill>
              </a:rPr>
              <a:t>1</a:t>
            </a:r>
            <a:r>
              <a:rPr lang="en-US" sz="1800" dirty="0" smtClean="0">
                <a:solidFill>
                  <a:schemeClr val="accent2"/>
                </a:solidFill>
              </a:rPr>
              <a:t> BAAL Exceedance(s)</a:t>
            </a:r>
          </a:p>
          <a:p>
            <a:pPr>
              <a:spcBef>
                <a:spcPts val="600"/>
              </a:spcBef>
            </a:pPr>
            <a:r>
              <a:rPr lang="en-US" sz="1800" b="1" dirty="0" smtClean="0">
                <a:solidFill>
                  <a:schemeClr val="accent2"/>
                </a:solidFill>
              </a:rPr>
              <a:t>1 </a:t>
            </a:r>
            <a:r>
              <a:rPr lang="en-US" sz="1800" dirty="0" smtClean="0">
                <a:solidFill>
                  <a:schemeClr val="accent2"/>
                </a:solidFill>
              </a:rPr>
              <a:t>hourly CPS1 score below 100%</a:t>
            </a:r>
          </a:p>
          <a:p>
            <a:pPr>
              <a:spcBef>
                <a:spcPts val="600"/>
              </a:spcBef>
            </a:pPr>
            <a:r>
              <a:rPr lang="en-US" sz="1800" dirty="0" smtClean="0">
                <a:solidFill>
                  <a:schemeClr val="accent2"/>
                </a:solidFill>
              </a:rPr>
              <a:t>BAAL-003 Events have updated through 2019</a:t>
            </a:r>
          </a:p>
          <a:p>
            <a:pPr>
              <a:spcBef>
                <a:spcPts val="600"/>
              </a:spcBef>
            </a:pPr>
            <a:r>
              <a:rPr lang="en-US" sz="1800" dirty="0" smtClean="0">
                <a:solidFill>
                  <a:schemeClr val="accent2"/>
                </a:solidFill>
              </a:rPr>
              <a:t>2019 BAAL-003 FRM Performance: </a:t>
            </a:r>
            <a:r>
              <a:rPr lang="en-US" sz="1800" b="1" dirty="0" smtClean="0">
                <a:solidFill>
                  <a:schemeClr val="accent2"/>
                </a:solidFill>
              </a:rPr>
              <a:t>-811.14</a:t>
            </a:r>
          </a:p>
          <a:p>
            <a:endParaRPr lang="en-US" sz="1800" dirty="0" smtClean="0">
              <a:solidFill>
                <a:schemeClr val="accent2"/>
              </a:solidFill>
            </a:endParaRPr>
          </a:p>
          <a:p>
            <a:pPr marL="457200" lvl="1" indent="0">
              <a:buNone/>
            </a:pPr>
            <a:endParaRPr lang="en-US" sz="1800" dirty="0" smtClean="0">
              <a:solidFill>
                <a:schemeClr val="accent2"/>
              </a:solidFill>
            </a:endParaRPr>
          </a:p>
          <a:p>
            <a:pPr marL="457200" lvl="1" indent="0">
              <a:buNone/>
            </a:pPr>
            <a:endParaRPr lang="en-US" sz="1800" dirty="0"/>
          </a:p>
          <a:p>
            <a:pPr lvl="1"/>
            <a:endParaRPr lang="en-US" sz="1800" dirty="0" smtClean="0"/>
          </a:p>
          <a:p>
            <a:pPr lvl="1"/>
            <a:endParaRPr lang="en-US" sz="1800" dirty="0"/>
          </a:p>
          <a:p>
            <a:endParaRPr lang="en-US" sz="2400" dirty="0" smtClean="0"/>
          </a:p>
          <a:p>
            <a:endParaRPr lang="en-US" sz="2400" dirty="0"/>
          </a:p>
          <a:p>
            <a:endParaRPr lang="en-US" sz="2400" dirty="0" smtClean="0"/>
          </a:p>
          <a:p>
            <a:endParaRPr lang="en-US" sz="2400" dirty="0"/>
          </a:p>
          <a:p>
            <a:endParaRPr lang="en-US" sz="2400" dirty="0"/>
          </a:p>
        </p:txBody>
      </p:sp>
      <p:sp>
        <p:nvSpPr>
          <p:cNvPr id="4" name="Slide Number Placeholder 3"/>
          <p:cNvSpPr>
            <a:spLocks noGrp="1"/>
          </p:cNvSpPr>
          <p:nvPr>
            <p:ph type="sldNum" sz="quarter" idx="4"/>
          </p:nvPr>
        </p:nvSpPr>
        <p:spPr>
          <a:xfrm>
            <a:off x="8610600" y="6561139"/>
            <a:ext cx="457200" cy="168766"/>
          </a:xfrm>
        </p:spPr>
        <p:txBody>
          <a:bodyPr/>
          <a:lstStyle/>
          <a:p>
            <a:fld id="{1D93BD3E-1E9A-4970-A6F7-E7AC52762E0C}" type="slidenum">
              <a:rPr lang="en-US" smtClean="0"/>
              <a:pPr/>
              <a:t>2</a:t>
            </a:fld>
            <a:endParaRPr lang="en-US"/>
          </a:p>
        </p:txBody>
      </p:sp>
      <p:sp>
        <p:nvSpPr>
          <p:cNvPr id="5" name="Content Placeholder 2"/>
          <p:cNvSpPr txBox="1">
            <a:spLocks/>
          </p:cNvSpPr>
          <p:nvPr/>
        </p:nvSpPr>
        <p:spPr>
          <a:xfrm>
            <a:off x="4550979" y="1524000"/>
            <a:ext cx="4267200" cy="4110831"/>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1800" dirty="0" smtClean="0">
                <a:solidFill>
                  <a:schemeClr val="accent2"/>
                </a:solidFill>
              </a:rPr>
              <a:t>2020 RMS1 Statistics</a:t>
            </a:r>
          </a:p>
          <a:p>
            <a:pPr lvl="1"/>
            <a:r>
              <a:rPr lang="en-US" sz="1600" dirty="0">
                <a:solidFill>
                  <a:schemeClr val="accent2"/>
                </a:solidFill>
              </a:rPr>
              <a:t>Mean</a:t>
            </a:r>
            <a:r>
              <a:rPr lang="en-US" sz="1600" dirty="0" smtClean="0">
                <a:solidFill>
                  <a:schemeClr val="accent2"/>
                </a:solidFill>
              </a:rPr>
              <a:t>: 16.02 </a:t>
            </a:r>
            <a:r>
              <a:rPr lang="en-US" sz="1600" dirty="0" err="1" smtClean="0">
                <a:solidFill>
                  <a:schemeClr val="accent2"/>
                </a:solidFill>
              </a:rPr>
              <a:t>mHz</a:t>
            </a:r>
            <a:endParaRPr lang="en-US" sz="1600" dirty="0">
              <a:solidFill>
                <a:schemeClr val="accent2"/>
              </a:solidFill>
            </a:endParaRPr>
          </a:p>
          <a:p>
            <a:pPr lvl="1"/>
            <a:r>
              <a:rPr lang="en-US" sz="1600" dirty="0">
                <a:solidFill>
                  <a:schemeClr val="accent2"/>
                </a:solidFill>
              </a:rPr>
              <a:t>Min: </a:t>
            </a:r>
            <a:r>
              <a:rPr lang="en-US" sz="1600" dirty="0" smtClean="0">
                <a:solidFill>
                  <a:schemeClr val="accent2"/>
                </a:solidFill>
              </a:rPr>
              <a:t>12.25 </a:t>
            </a:r>
            <a:r>
              <a:rPr lang="en-US" sz="1600" dirty="0" err="1" smtClean="0">
                <a:solidFill>
                  <a:schemeClr val="accent2"/>
                </a:solidFill>
              </a:rPr>
              <a:t>mHz</a:t>
            </a:r>
            <a:endParaRPr lang="en-US" sz="1600" dirty="0" smtClean="0">
              <a:solidFill>
                <a:schemeClr val="accent2"/>
              </a:solidFill>
            </a:endParaRPr>
          </a:p>
          <a:p>
            <a:pPr lvl="1"/>
            <a:r>
              <a:rPr lang="en-US" sz="1600" dirty="0" smtClean="0">
                <a:solidFill>
                  <a:schemeClr val="accent2"/>
                </a:solidFill>
              </a:rPr>
              <a:t>Max: 22.6 </a:t>
            </a:r>
            <a:r>
              <a:rPr lang="en-US" sz="1600" dirty="0" err="1" smtClean="0">
                <a:solidFill>
                  <a:schemeClr val="accent2"/>
                </a:solidFill>
              </a:rPr>
              <a:t>mHz</a:t>
            </a:r>
            <a:endParaRPr lang="en-US" sz="1600" dirty="0" smtClean="0">
              <a:solidFill>
                <a:schemeClr val="accent2"/>
              </a:solidFill>
            </a:endParaRPr>
          </a:p>
          <a:p>
            <a:r>
              <a:rPr lang="en-US" sz="1800" dirty="0" smtClean="0">
                <a:solidFill>
                  <a:schemeClr val="accent2"/>
                </a:solidFill>
              </a:rPr>
              <a:t>Energy Statistics</a:t>
            </a:r>
          </a:p>
          <a:p>
            <a:pPr lvl="1"/>
            <a:r>
              <a:rPr lang="en-US" sz="1600" dirty="0" smtClean="0">
                <a:solidFill>
                  <a:schemeClr val="accent2"/>
                </a:solidFill>
              </a:rPr>
              <a:t>Total Energy: </a:t>
            </a:r>
            <a:r>
              <a:rPr lang="en-US" sz="1600" b="1" dirty="0" smtClean="0">
                <a:solidFill>
                  <a:schemeClr val="accent2"/>
                </a:solidFill>
              </a:rPr>
              <a:t>27,239,022</a:t>
            </a:r>
            <a:r>
              <a:rPr lang="en-US" sz="1600" dirty="0" smtClean="0">
                <a:solidFill>
                  <a:schemeClr val="accent2"/>
                </a:solidFill>
              </a:rPr>
              <a:t> MWh</a:t>
            </a:r>
          </a:p>
          <a:p>
            <a:pPr lvl="1"/>
            <a:r>
              <a:rPr lang="en-US" sz="1600" dirty="0" smtClean="0">
                <a:solidFill>
                  <a:schemeClr val="accent2"/>
                </a:solidFill>
              </a:rPr>
              <a:t>Wind Energy: </a:t>
            </a:r>
            <a:r>
              <a:rPr lang="en-US" sz="1600" b="1" dirty="0" smtClean="0">
                <a:solidFill>
                  <a:schemeClr val="accent2"/>
                </a:solidFill>
              </a:rPr>
              <a:t>7,527,857 </a:t>
            </a:r>
            <a:r>
              <a:rPr lang="en-US" sz="1600" dirty="0" smtClean="0">
                <a:solidFill>
                  <a:schemeClr val="accent2"/>
                </a:solidFill>
              </a:rPr>
              <a:t>MWh</a:t>
            </a:r>
          </a:p>
          <a:p>
            <a:pPr lvl="1"/>
            <a:r>
              <a:rPr lang="en-US" sz="1600" dirty="0" smtClean="0">
                <a:solidFill>
                  <a:schemeClr val="accent2"/>
                </a:solidFill>
              </a:rPr>
              <a:t>Percent Energy from Wind: </a:t>
            </a:r>
            <a:r>
              <a:rPr lang="en-US" sz="1600" b="1" dirty="0" smtClean="0">
                <a:solidFill>
                  <a:schemeClr val="accent2"/>
                </a:solidFill>
              </a:rPr>
              <a:t>27.64%</a:t>
            </a:r>
          </a:p>
          <a:p>
            <a:pPr lvl="1"/>
            <a:r>
              <a:rPr lang="en-US" sz="1600" dirty="0" smtClean="0">
                <a:solidFill>
                  <a:schemeClr val="accent2"/>
                </a:solidFill>
              </a:rPr>
              <a:t>Solar Energy: </a:t>
            </a:r>
            <a:r>
              <a:rPr lang="en-US" sz="1600" b="1" dirty="0" smtClean="0">
                <a:solidFill>
                  <a:schemeClr val="accent2"/>
                </a:solidFill>
              </a:rPr>
              <a:t>572,015 </a:t>
            </a:r>
            <a:r>
              <a:rPr lang="en-US" sz="1600" dirty="0" smtClean="0">
                <a:solidFill>
                  <a:schemeClr val="accent2"/>
                </a:solidFill>
              </a:rPr>
              <a:t>MWh</a:t>
            </a:r>
          </a:p>
          <a:p>
            <a:pPr lvl="1"/>
            <a:r>
              <a:rPr lang="en-US" sz="1600" dirty="0" smtClean="0">
                <a:solidFill>
                  <a:schemeClr val="accent2"/>
                </a:solidFill>
              </a:rPr>
              <a:t>Percent Energy from Solar: </a:t>
            </a:r>
            <a:r>
              <a:rPr lang="en-US" sz="1600" b="1" dirty="0" smtClean="0">
                <a:solidFill>
                  <a:schemeClr val="accent2"/>
                </a:solidFill>
              </a:rPr>
              <a:t>2.10%</a:t>
            </a:r>
            <a:endParaRPr lang="en-US" sz="1600" b="1" dirty="0">
              <a:solidFill>
                <a:schemeClr val="accent2"/>
              </a:solidFill>
            </a:endParaRPr>
          </a:p>
          <a:p>
            <a:r>
              <a:rPr lang="en-US" sz="1800" dirty="0" smtClean="0">
                <a:solidFill>
                  <a:schemeClr val="accent2"/>
                </a:solidFill>
              </a:rPr>
              <a:t>Minimum System Inertia</a:t>
            </a:r>
          </a:p>
          <a:p>
            <a:pPr lvl="1"/>
            <a:r>
              <a:rPr lang="en-US" sz="1600" dirty="0" smtClean="0">
                <a:solidFill>
                  <a:schemeClr val="accent2"/>
                </a:solidFill>
              </a:rPr>
              <a:t>Mean: </a:t>
            </a:r>
            <a:r>
              <a:rPr lang="en-US" sz="1600" b="1" dirty="0" smtClean="0">
                <a:solidFill>
                  <a:schemeClr val="accent2"/>
                </a:solidFill>
              </a:rPr>
              <a:t>160,502 MW*s</a:t>
            </a:r>
            <a:endParaRPr lang="en-US" sz="1600" b="1" dirty="0">
              <a:solidFill>
                <a:schemeClr val="accent2"/>
              </a:solidFill>
            </a:endParaRPr>
          </a:p>
          <a:p>
            <a:pPr lvl="1"/>
            <a:r>
              <a:rPr lang="en-US" sz="1600" dirty="0" smtClean="0">
                <a:solidFill>
                  <a:schemeClr val="accent2"/>
                </a:solidFill>
              </a:rPr>
              <a:t>Max: </a:t>
            </a:r>
            <a:r>
              <a:rPr lang="en-US" sz="1600" b="1" dirty="0" smtClean="0">
                <a:solidFill>
                  <a:schemeClr val="accent2"/>
                </a:solidFill>
              </a:rPr>
              <a:t>196,633 MW*s </a:t>
            </a:r>
            <a:r>
              <a:rPr lang="en-US" sz="1600" b="1" dirty="0">
                <a:solidFill>
                  <a:schemeClr val="accent2"/>
                </a:solidFill>
              </a:rPr>
              <a:t>on </a:t>
            </a:r>
            <a:r>
              <a:rPr lang="en-US" sz="1600" b="1" dirty="0" smtClean="0">
                <a:solidFill>
                  <a:schemeClr val="accent2"/>
                </a:solidFill>
              </a:rPr>
              <a:t>Nov 21st</a:t>
            </a:r>
          </a:p>
          <a:p>
            <a:pPr lvl="1"/>
            <a:r>
              <a:rPr lang="en-US" sz="1600" dirty="0" smtClean="0">
                <a:solidFill>
                  <a:schemeClr val="accent2"/>
                </a:solidFill>
              </a:rPr>
              <a:t>Min: </a:t>
            </a:r>
            <a:r>
              <a:rPr lang="en-US" sz="1600" b="1" dirty="0">
                <a:solidFill>
                  <a:schemeClr val="accent2"/>
                </a:solidFill>
              </a:rPr>
              <a:t>133,395 </a:t>
            </a:r>
            <a:r>
              <a:rPr lang="en-US" sz="1600" b="1" dirty="0" smtClean="0">
                <a:solidFill>
                  <a:schemeClr val="accent2"/>
                </a:solidFill>
              </a:rPr>
              <a:t>MW*s on Nov 8th</a:t>
            </a:r>
            <a:endParaRPr lang="en-US" sz="1600" b="1" dirty="0">
              <a:solidFill>
                <a:schemeClr val="accent2"/>
              </a:solidFill>
            </a:endParaRPr>
          </a:p>
          <a:p>
            <a:pPr lvl="1"/>
            <a:endParaRPr lang="en-US" sz="1600" dirty="0">
              <a:solidFill>
                <a:schemeClr val="accent2"/>
              </a:solidFill>
            </a:endParaRPr>
          </a:p>
          <a:p>
            <a:pPr marL="457200" lvl="1" indent="0">
              <a:buFont typeface="Arial" panose="020B0604020202020204" pitchFamily="34" charset="0"/>
              <a:buNone/>
            </a:pPr>
            <a:endParaRPr lang="en-US" sz="1800" dirty="0" smtClean="0"/>
          </a:p>
          <a:p>
            <a:pPr lvl="1"/>
            <a:endParaRPr lang="en-US" sz="1800" dirty="0" smtClean="0"/>
          </a:p>
          <a:p>
            <a:pPr lvl="1"/>
            <a:endParaRPr lang="en-US" sz="1800" dirty="0" smtClean="0"/>
          </a:p>
          <a:p>
            <a:endParaRPr lang="en-US" sz="2400" dirty="0" smtClean="0"/>
          </a:p>
          <a:p>
            <a:endParaRPr lang="en-US" sz="2400" dirty="0" smtClean="0"/>
          </a:p>
          <a:p>
            <a:endParaRPr lang="en-US" sz="2400" dirty="0" smtClean="0"/>
          </a:p>
          <a:p>
            <a:endParaRPr lang="en-US" sz="2400" dirty="0" smtClean="0"/>
          </a:p>
          <a:p>
            <a:endParaRPr lang="en-US" sz="2400" dirty="0"/>
          </a:p>
        </p:txBody>
      </p:sp>
    </p:spTree>
    <p:extLst>
      <p:ext uri="{BB962C8B-B14F-4D97-AF65-F5344CB8AC3E}">
        <p14:creationId xmlns:p14="http://schemas.microsoft.com/office/powerpoint/2010/main" val="11259640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ERCOT Energy Statistics</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127521020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Total Energy</a:t>
            </a:r>
            <a:endParaRPr lang="en-US" dirty="0"/>
          </a:p>
        </p:txBody>
      </p:sp>
      <p:sp>
        <p:nvSpPr>
          <p:cNvPr id="4" name="Slide Number Placeholder 3"/>
          <p:cNvSpPr>
            <a:spLocks noGrp="1"/>
          </p:cNvSpPr>
          <p:nvPr>
            <p:ph type="sldNum" sz="quarter" idx="4"/>
          </p:nvPr>
        </p:nvSpPr>
        <p:spPr/>
        <p:txBody>
          <a:bodyPr/>
          <a:lstStyle/>
          <a:p>
            <a:fld id="{1D93BD3E-1E9A-4970-A6F7-E7AC52762E0C}" type="slidenum">
              <a:rPr lang="en-US" smtClean="0"/>
              <a:pPr/>
              <a:t>21</a:t>
            </a:fld>
            <a:endParaRPr lang="en-US"/>
          </a:p>
        </p:txBody>
      </p:sp>
      <p:pic>
        <p:nvPicPr>
          <p:cNvPr id="5" name="Picture 4"/>
          <p:cNvPicPr>
            <a:picLocks noChangeAspect="1"/>
          </p:cNvPicPr>
          <p:nvPr/>
        </p:nvPicPr>
        <p:blipFill>
          <a:blip r:embed="rId3"/>
          <a:stretch>
            <a:fillRect/>
          </a:stretch>
        </p:blipFill>
        <p:spPr>
          <a:xfrm>
            <a:off x="966216" y="781455"/>
            <a:ext cx="7287768" cy="5295539"/>
          </a:xfrm>
          <a:prstGeom prst="rect">
            <a:avLst/>
          </a:prstGeom>
        </p:spPr>
      </p:pic>
    </p:spTree>
    <p:extLst>
      <p:ext uri="{BB962C8B-B14F-4D97-AF65-F5344CB8AC3E}">
        <p14:creationId xmlns:p14="http://schemas.microsoft.com/office/powerpoint/2010/main" val="263022930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Total Energy from Wind Generation</a:t>
            </a:r>
            <a:endParaRPr lang="en-US" dirty="0"/>
          </a:p>
        </p:txBody>
      </p:sp>
      <p:sp>
        <p:nvSpPr>
          <p:cNvPr id="4" name="Slide Number Placeholder 3"/>
          <p:cNvSpPr>
            <a:spLocks noGrp="1"/>
          </p:cNvSpPr>
          <p:nvPr>
            <p:ph type="sldNum" sz="quarter" idx="4"/>
          </p:nvPr>
        </p:nvSpPr>
        <p:spPr/>
        <p:txBody>
          <a:bodyPr/>
          <a:lstStyle/>
          <a:p>
            <a:fld id="{1D93BD3E-1E9A-4970-A6F7-E7AC52762E0C}" type="slidenum">
              <a:rPr lang="en-US" smtClean="0"/>
              <a:pPr/>
              <a:t>22</a:t>
            </a:fld>
            <a:endParaRPr lang="en-US"/>
          </a:p>
        </p:txBody>
      </p:sp>
      <p:pic>
        <p:nvPicPr>
          <p:cNvPr id="5" name="Picture 4"/>
          <p:cNvPicPr>
            <a:picLocks noChangeAspect="1"/>
          </p:cNvPicPr>
          <p:nvPr/>
        </p:nvPicPr>
        <p:blipFill>
          <a:blip r:embed="rId3"/>
          <a:stretch>
            <a:fillRect/>
          </a:stretch>
        </p:blipFill>
        <p:spPr>
          <a:xfrm>
            <a:off x="966216" y="795130"/>
            <a:ext cx="7287768" cy="5297864"/>
          </a:xfrm>
          <a:prstGeom prst="rect">
            <a:avLst/>
          </a:prstGeom>
        </p:spPr>
      </p:pic>
    </p:spTree>
    <p:extLst>
      <p:ext uri="{BB962C8B-B14F-4D97-AF65-F5344CB8AC3E}">
        <p14:creationId xmlns:p14="http://schemas.microsoft.com/office/powerpoint/2010/main" val="400569451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Energy from Wind Generation</a:t>
            </a:r>
            <a:endParaRPr lang="en-US" dirty="0"/>
          </a:p>
        </p:txBody>
      </p:sp>
      <p:sp>
        <p:nvSpPr>
          <p:cNvPr id="4" name="Slide Number Placeholder 3"/>
          <p:cNvSpPr>
            <a:spLocks noGrp="1"/>
          </p:cNvSpPr>
          <p:nvPr>
            <p:ph type="sldNum" sz="quarter" idx="4"/>
          </p:nvPr>
        </p:nvSpPr>
        <p:spPr/>
        <p:txBody>
          <a:bodyPr/>
          <a:lstStyle/>
          <a:p>
            <a:fld id="{1D93BD3E-1E9A-4970-A6F7-E7AC52762E0C}" type="slidenum">
              <a:rPr lang="en-US" smtClean="0"/>
              <a:pPr/>
              <a:t>23</a:t>
            </a:fld>
            <a:endParaRPr lang="en-US"/>
          </a:p>
        </p:txBody>
      </p:sp>
      <p:pic>
        <p:nvPicPr>
          <p:cNvPr id="3" name="Picture 2"/>
          <p:cNvPicPr>
            <a:picLocks noChangeAspect="1"/>
          </p:cNvPicPr>
          <p:nvPr/>
        </p:nvPicPr>
        <p:blipFill>
          <a:blip r:embed="rId3"/>
          <a:stretch>
            <a:fillRect/>
          </a:stretch>
        </p:blipFill>
        <p:spPr>
          <a:xfrm>
            <a:off x="966216" y="762000"/>
            <a:ext cx="7287768" cy="5297864"/>
          </a:xfrm>
          <a:prstGeom prst="rect">
            <a:avLst/>
          </a:prstGeom>
        </p:spPr>
      </p:pic>
    </p:spTree>
    <p:extLst>
      <p:ext uri="{BB962C8B-B14F-4D97-AF65-F5344CB8AC3E}">
        <p14:creationId xmlns:p14="http://schemas.microsoft.com/office/powerpoint/2010/main" val="292870002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Total Energy From Solar Generation</a:t>
            </a:r>
            <a:endParaRPr lang="en-US" dirty="0"/>
          </a:p>
        </p:txBody>
      </p:sp>
      <p:sp>
        <p:nvSpPr>
          <p:cNvPr id="4" name="Slide Number Placeholder 3"/>
          <p:cNvSpPr>
            <a:spLocks noGrp="1"/>
          </p:cNvSpPr>
          <p:nvPr>
            <p:ph type="sldNum" sz="quarter" idx="4"/>
          </p:nvPr>
        </p:nvSpPr>
        <p:spPr/>
        <p:txBody>
          <a:bodyPr/>
          <a:lstStyle/>
          <a:p>
            <a:fld id="{1D93BD3E-1E9A-4970-A6F7-E7AC52762E0C}" type="slidenum">
              <a:rPr lang="en-US" smtClean="0"/>
              <a:pPr/>
              <a:t>24</a:t>
            </a:fld>
            <a:endParaRPr lang="en-US"/>
          </a:p>
        </p:txBody>
      </p:sp>
      <p:pic>
        <p:nvPicPr>
          <p:cNvPr id="5" name="Picture 4"/>
          <p:cNvPicPr>
            <a:picLocks noChangeAspect="1"/>
          </p:cNvPicPr>
          <p:nvPr/>
        </p:nvPicPr>
        <p:blipFill>
          <a:blip r:embed="rId3"/>
          <a:stretch>
            <a:fillRect/>
          </a:stretch>
        </p:blipFill>
        <p:spPr>
          <a:xfrm>
            <a:off x="966216" y="785191"/>
            <a:ext cx="7287768" cy="5297864"/>
          </a:xfrm>
          <a:prstGeom prst="rect">
            <a:avLst/>
          </a:prstGeom>
        </p:spPr>
      </p:pic>
    </p:spTree>
    <p:extLst>
      <p:ext uri="{BB962C8B-B14F-4D97-AF65-F5344CB8AC3E}">
        <p14:creationId xmlns:p14="http://schemas.microsoft.com/office/powerpoint/2010/main" val="168072318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Energy from Solar Generation</a:t>
            </a:r>
            <a:endParaRPr lang="en-US" dirty="0"/>
          </a:p>
        </p:txBody>
      </p:sp>
      <p:sp>
        <p:nvSpPr>
          <p:cNvPr id="4" name="Slide Number Placeholder 3"/>
          <p:cNvSpPr>
            <a:spLocks noGrp="1"/>
          </p:cNvSpPr>
          <p:nvPr>
            <p:ph type="sldNum" sz="quarter" idx="4"/>
          </p:nvPr>
        </p:nvSpPr>
        <p:spPr/>
        <p:txBody>
          <a:bodyPr/>
          <a:lstStyle/>
          <a:p>
            <a:fld id="{1D93BD3E-1E9A-4970-A6F7-E7AC52762E0C}" type="slidenum">
              <a:rPr lang="en-US" smtClean="0"/>
              <a:pPr/>
              <a:t>25</a:t>
            </a:fld>
            <a:endParaRPr lang="en-US"/>
          </a:p>
        </p:txBody>
      </p:sp>
      <p:pic>
        <p:nvPicPr>
          <p:cNvPr id="3" name="Picture 2"/>
          <p:cNvPicPr>
            <a:picLocks noChangeAspect="1"/>
          </p:cNvPicPr>
          <p:nvPr/>
        </p:nvPicPr>
        <p:blipFill>
          <a:blip r:embed="rId3"/>
          <a:stretch>
            <a:fillRect/>
          </a:stretch>
        </p:blipFill>
        <p:spPr>
          <a:xfrm>
            <a:off x="966216" y="762000"/>
            <a:ext cx="7287768" cy="5295539"/>
          </a:xfrm>
          <a:prstGeom prst="rect">
            <a:avLst/>
          </a:prstGeom>
        </p:spPr>
      </p:pic>
    </p:spTree>
    <p:extLst>
      <p:ext uri="{BB962C8B-B14F-4D97-AF65-F5344CB8AC3E}">
        <p14:creationId xmlns:p14="http://schemas.microsoft.com/office/powerpoint/2010/main" val="292751301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ERCOT System Inertia</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300394497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Daily Minimum System Inertia</a:t>
            </a:r>
            <a:endParaRPr lang="en-US" dirty="0"/>
          </a:p>
        </p:txBody>
      </p:sp>
      <p:sp>
        <p:nvSpPr>
          <p:cNvPr id="4" name="Slide Number Placeholder 3"/>
          <p:cNvSpPr>
            <a:spLocks noGrp="1"/>
          </p:cNvSpPr>
          <p:nvPr>
            <p:ph type="sldNum" sz="quarter" idx="4"/>
          </p:nvPr>
        </p:nvSpPr>
        <p:spPr/>
        <p:txBody>
          <a:bodyPr/>
          <a:lstStyle/>
          <a:p>
            <a:fld id="{1D93BD3E-1E9A-4970-A6F7-E7AC52762E0C}" type="slidenum">
              <a:rPr lang="en-US" smtClean="0"/>
              <a:pPr/>
              <a:t>27</a:t>
            </a:fld>
            <a:endParaRPr lang="en-US"/>
          </a:p>
        </p:txBody>
      </p:sp>
      <p:pic>
        <p:nvPicPr>
          <p:cNvPr id="5" name="Picture 4"/>
          <p:cNvPicPr>
            <a:picLocks noChangeAspect="1"/>
          </p:cNvPicPr>
          <p:nvPr/>
        </p:nvPicPr>
        <p:blipFill>
          <a:blip r:embed="rId3"/>
          <a:stretch>
            <a:fillRect/>
          </a:stretch>
        </p:blipFill>
        <p:spPr>
          <a:xfrm>
            <a:off x="966216" y="762000"/>
            <a:ext cx="7287768" cy="5295539"/>
          </a:xfrm>
          <a:prstGeom prst="rect">
            <a:avLst/>
          </a:prstGeom>
        </p:spPr>
      </p:pic>
    </p:spTree>
    <p:extLst>
      <p:ext uri="{BB962C8B-B14F-4D97-AF65-F5344CB8AC3E}">
        <p14:creationId xmlns:p14="http://schemas.microsoft.com/office/powerpoint/2010/main" val="261436488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chor="ctr"/>
          <a:lstStyle/>
          <a:p>
            <a:r>
              <a:rPr lang="en-US" dirty="0" smtClean="0"/>
              <a:t>Questions?</a:t>
            </a:r>
            <a:endParaRPr lang="en-US" dirty="0"/>
          </a:p>
        </p:txBody>
      </p:sp>
      <p:sp>
        <p:nvSpPr>
          <p:cNvPr id="3" name="Subtitle 2"/>
          <p:cNvSpPr>
            <a:spLocks noGrp="1"/>
          </p:cNvSpPr>
          <p:nvPr>
            <p:ph type="subTitle" idx="1"/>
          </p:nvPr>
        </p:nvSpPr>
        <p:spPr/>
        <p:txBody>
          <a:bodyPr anchor="ctr"/>
          <a:lstStyle/>
          <a:p>
            <a:r>
              <a:rPr lang="en-US" dirty="0" smtClean="0"/>
              <a:t>Thank you!</a:t>
            </a:r>
            <a:endParaRPr lang="en-US" dirty="0"/>
          </a:p>
        </p:txBody>
      </p:sp>
    </p:spTree>
    <p:extLst>
      <p:ext uri="{BB962C8B-B14F-4D97-AF65-F5344CB8AC3E}">
        <p14:creationId xmlns:p14="http://schemas.microsoft.com/office/powerpoint/2010/main" val="277766965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Frequency Control</a:t>
            </a:r>
            <a:endParaRPr lang="en-US" dirty="0"/>
          </a:p>
        </p:txBody>
      </p:sp>
      <p:sp>
        <p:nvSpPr>
          <p:cNvPr id="3" name="Subtitle 2"/>
          <p:cNvSpPr>
            <a:spLocks noGrp="1"/>
          </p:cNvSpPr>
          <p:nvPr>
            <p:ph type="subTitle" idx="1"/>
          </p:nvPr>
        </p:nvSpPr>
        <p:spPr/>
        <p:txBody>
          <a:bodyPr/>
          <a:lstStyle/>
          <a:p>
            <a:r>
              <a:rPr lang="en-US" dirty="0" smtClean="0"/>
              <a:t>CPS1, BAAL, &amp; RMS1</a:t>
            </a:r>
            <a:endParaRPr lang="en-US" dirty="0"/>
          </a:p>
        </p:txBody>
      </p:sp>
    </p:spTree>
    <p:extLst>
      <p:ext uri="{BB962C8B-B14F-4D97-AF65-F5344CB8AC3E}">
        <p14:creationId xmlns:p14="http://schemas.microsoft.com/office/powerpoint/2010/main" val="333074915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966216" y="762000"/>
            <a:ext cx="7287768" cy="5295539"/>
          </a:xfrm>
          <a:prstGeom prst="rect">
            <a:avLst/>
          </a:prstGeom>
        </p:spPr>
      </p:pic>
      <p:sp>
        <p:nvSpPr>
          <p:cNvPr id="2" name="Title 1"/>
          <p:cNvSpPr>
            <a:spLocks noGrp="1"/>
          </p:cNvSpPr>
          <p:nvPr>
            <p:ph type="title"/>
          </p:nvPr>
        </p:nvSpPr>
        <p:spPr/>
        <p:txBody>
          <a:bodyPr/>
          <a:lstStyle/>
          <a:p>
            <a:r>
              <a:rPr lang="en-US" dirty="0" smtClean="0"/>
              <a:t>Hourly CPS1 by Day</a:t>
            </a:r>
            <a:endParaRPr lang="en-US" dirty="0"/>
          </a:p>
        </p:txBody>
      </p:sp>
      <p:sp>
        <p:nvSpPr>
          <p:cNvPr id="4" name="Slide Number Placeholder 3"/>
          <p:cNvSpPr>
            <a:spLocks noGrp="1"/>
          </p:cNvSpPr>
          <p:nvPr>
            <p:ph type="sldNum" sz="quarter" idx="4"/>
          </p:nvPr>
        </p:nvSpPr>
        <p:spPr/>
        <p:txBody>
          <a:bodyPr/>
          <a:lstStyle/>
          <a:p>
            <a:fld id="{1D93BD3E-1E9A-4970-A6F7-E7AC52762E0C}" type="slidenum">
              <a:rPr lang="en-US" smtClean="0"/>
              <a:pPr/>
              <a:t>4</a:t>
            </a:fld>
            <a:endParaRPr lang="en-US"/>
          </a:p>
        </p:txBody>
      </p:sp>
      <p:sp>
        <p:nvSpPr>
          <p:cNvPr id="5" name="TextBox 4"/>
          <p:cNvSpPr txBox="1"/>
          <p:nvPr/>
        </p:nvSpPr>
        <p:spPr>
          <a:xfrm>
            <a:off x="5388839" y="5654454"/>
            <a:ext cx="2800767"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rtlCol="0">
            <a:spAutoFit/>
          </a:bodyPr>
          <a:lstStyle/>
          <a:p>
            <a:r>
              <a:rPr lang="en-US" dirty="0" smtClean="0"/>
              <a:t>Oct-20 CPS1 (%): 173.19</a:t>
            </a:r>
            <a:endParaRPr lang="en-US" dirty="0"/>
          </a:p>
        </p:txBody>
      </p:sp>
    </p:spTree>
    <p:extLst>
      <p:ext uri="{BB962C8B-B14F-4D97-AF65-F5344CB8AC3E}">
        <p14:creationId xmlns:p14="http://schemas.microsoft.com/office/powerpoint/2010/main" val="78846503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BAAL Exceedances</a:t>
            </a:r>
            <a:r>
              <a:rPr lang="en-US" dirty="0"/>
              <a:t> </a:t>
            </a:r>
            <a:r>
              <a:rPr lang="en-US" dirty="0" smtClean="0"/>
              <a:t>&amp; Violations</a:t>
            </a:r>
            <a:endParaRPr lang="en-US" dirty="0"/>
          </a:p>
        </p:txBody>
      </p:sp>
      <p:sp>
        <p:nvSpPr>
          <p:cNvPr id="3" name="Content Placeholder 2"/>
          <p:cNvSpPr>
            <a:spLocks noGrp="1"/>
          </p:cNvSpPr>
          <p:nvPr>
            <p:ph idx="1"/>
          </p:nvPr>
        </p:nvSpPr>
        <p:spPr/>
        <p:txBody>
          <a:bodyPr/>
          <a:lstStyle/>
          <a:p>
            <a:r>
              <a:rPr lang="en-US" sz="2400" dirty="0" smtClean="0"/>
              <a:t>There was 1 BAAL exceedance(s) in Nov</a:t>
            </a:r>
            <a:endParaRPr lang="en-US" sz="1600" dirty="0"/>
          </a:p>
          <a:p>
            <a:pPr lvl="1"/>
            <a:endParaRPr lang="en-US" sz="2000" dirty="0" smtClean="0"/>
          </a:p>
        </p:txBody>
      </p:sp>
      <p:sp>
        <p:nvSpPr>
          <p:cNvPr id="4" name="Slide Number Placeholder 3"/>
          <p:cNvSpPr>
            <a:spLocks noGrp="1"/>
          </p:cNvSpPr>
          <p:nvPr>
            <p:ph type="sldNum" sz="quarter" idx="4"/>
          </p:nvPr>
        </p:nvSpPr>
        <p:spPr/>
        <p:txBody>
          <a:bodyPr/>
          <a:lstStyle/>
          <a:p>
            <a:fld id="{1D93BD3E-1E9A-4970-A6F7-E7AC52762E0C}" type="slidenum">
              <a:rPr lang="en-US" smtClean="0"/>
              <a:pPr/>
              <a:t>5</a:t>
            </a:fld>
            <a:endParaRPr lang="en-US"/>
          </a:p>
        </p:txBody>
      </p:sp>
    </p:spTree>
    <p:extLst>
      <p:ext uri="{BB962C8B-B14F-4D97-AF65-F5344CB8AC3E}">
        <p14:creationId xmlns:p14="http://schemas.microsoft.com/office/powerpoint/2010/main" val="126513416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966216" y="806952"/>
            <a:ext cx="7287768" cy="5295539"/>
          </a:xfrm>
          <a:prstGeom prst="rect">
            <a:avLst/>
          </a:prstGeom>
        </p:spPr>
      </p:pic>
      <p:sp>
        <p:nvSpPr>
          <p:cNvPr id="2" name="Title 1"/>
          <p:cNvSpPr>
            <a:spLocks noGrp="1"/>
          </p:cNvSpPr>
          <p:nvPr>
            <p:ph type="title"/>
          </p:nvPr>
        </p:nvSpPr>
        <p:spPr/>
        <p:txBody>
          <a:bodyPr/>
          <a:lstStyle/>
          <a:p>
            <a:r>
              <a:rPr lang="en-US" dirty="0"/>
              <a:t>15-Minute Average CPS1%</a:t>
            </a:r>
          </a:p>
        </p:txBody>
      </p:sp>
      <p:sp>
        <p:nvSpPr>
          <p:cNvPr id="4" name="Slide Number Placeholder 3"/>
          <p:cNvSpPr>
            <a:spLocks noGrp="1"/>
          </p:cNvSpPr>
          <p:nvPr>
            <p:ph type="sldNum" sz="quarter" idx="4"/>
          </p:nvPr>
        </p:nvSpPr>
        <p:spPr/>
        <p:txBody>
          <a:bodyPr/>
          <a:lstStyle/>
          <a:p>
            <a:fld id="{1D93BD3E-1E9A-4970-A6F7-E7AC52762E0C}" type="slidenum">
              <a:rPr lang="en-US" smtClean="0"/>
              <a:pPr/>
              <a:t>6</a:t>
            </a:fld>
            <a:endParaRPr lang="en-US"/>
          </a:p>
        </p:txBody>
      </p:sp>
      <p:sp>
        <p:nvSpPr>
          <p:cNvPr id="6" name="TextBox 5"/>
          <p:cNvSpPr txBox="1"/>
          <p:nvPr/>
        </p:nvSpPr>
        <p:spPr>
          <a:xfrm>
            <a:off x="5398683" y="797224"/>
            <a:ext cx="2800767"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rtlCol="0">
            <a:spAutoFit/>
          </a:bodyPr>
          <a:lstStyle/>
          <a:p>
            <a:r>
              <a:rPr lang="en-US" dirty="0" smtClean="0"/>
              <a:t>Oct-20 </a:t>
            </a:r>
            <a:r>
              <a:rPr lang="en-US" dirty="0"/>
              <a:t>CPS1 (%): </a:t>
            </a:r>
            <a:r>
              <a:rPr lang="en-US" dirty="0" smtClean="0"/>
              <a:t>173.19</a:t>
            </a:r>
            <a:endParaRPr lang="en-US" dirty="0"/>
          </a:p>
        </p:txBody>
      </p:sp>
    </p:spTree>
    <p:extLst>
      <p:ext uri="{BB962C8B-B14F-4D97-AF65-F5344CB8AC3E}">
        <p14:creationId xmlns:p14="http://schemas.microsoft.com/office/powerpoint/2010/main" val="32493426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1015651" y="919264"/>
            <a:ext cx="7287768" cy="5290418"/>
          </a:xfrm>
          <a:prstGeom prst="rect">
            <a:avLst/>
          </a:prstGeom>
        </p:spPr>
      </p:pic>
      <p:sp>
        <p:nvSpPr>
          <p:cNvPr id="2" name="Title 1"/>
          <p:cNvSpPr>
            <a:spLocks noGrp="1"/>
          </p:cNvSpPr>
          <p:nvPr>
            <p:ph type="title"/>
          </p:nvPr>
        </p:nvSpPr>
        <p:spPr/>
        <p:txBody>
          <a:bodyPr/>
          <a:lstStyle/>
          <a:p>
            <a:r>
              <a:rPr lang="en-US" dirty="0" smtClean="0"/>
              <a:t>12-Month Rolling Average CPS1</a:t>
            </a:r>
            <a:endParaRPr lang="en-US" dirty="0"/>
          </a:p>
        </p:txBody>
      </p:sp>
      <p:sp>
        <p:nvSpPr>
          <p:cNvPr id="4" name="Slide Number Placeholder 3"/>
          <p:cNvSpPr>
            <a:spLocks noGrp="1"/>
          </p:cNvSpPr>
          <p:nvPr>
            <p:ph type="sldNum" sz="quarter" idx="4"/>
          </p:nvPr>
        </p:nvSpPr>
        <p:spPr/>
        <p:txBody>
          <a:bodyPr/>
          <a:lstStyle/>
          <a:p>
            <a:fld id="{1D93BD3E-1E9A-4970-A6F7-E7AC52762E0C}" type="slidenum">
              <a:rPr lang="en-US" smtClean="0"/>
              <a:pPr/>
              <a:t>7</a:t>
            </a:fld>
            <a:endParaRPr lang="en-US"/>
          </a:p>
        </p:txBody>
      </p:sp>
      <p:sp>
        <p:nvSpPr>
          <p:cNvPr id="5" name="TextBox 4"/>
          <p:cNvSpPr txBox="1"/>
          <p:nvPr/>
        </p:nvSpPr>
        <p:spPr>
          <a:xfrm>
            <a:off x="4610100" y="914400"/>
            <a:ext cx="3693319" cy="30777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rtlCol="0">
            <a:spAutoFit/>
          </a:bodyPr>
          <a:lstStyle/>
          <a:p>
            <a:r>
              <a:rPr lang="en-US" sz="1400" dirty="0" smtClean="0"/>
              <a:t>Current 12-Month Rolling Average: </a:t>
            </a:r>
            <a:r>
              <a:rPr lang="en-US" sz="1400" dirty="0" smtClean="0"/>
              <a:t>171.84%</a:t>
            </a:r>
            <a:endParaRPr lang="en-US" sz="1400" dirty="0"/>
          </a:p>
        </p:txBody>
      </p:sp>
    </p:spTree>
    <p:extLst>
      <p:ext uri="{BB962C8B-B14F-4D97-AF65-F5344CB8AC3E}">
        <p14:creationId xmlns:p14="http://schemas.microsoft.com/office/powerpoint/2010/main" val="12966010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Daily RMS1 of ERCOT Frequency by </a:t>
            </a:r>
            <a:r>
              <a:rPr lang="en-US" dirty="0" smtClean="0"/>
              <a:t>Year</a:t>
            </a:r>
            <a:endParaRPr lang="en-US" dirty="0"/>
          </a:p>
        </p:txBody>
      </p:sp>
      <p:sp>
        <p:nvSpPr>
          <p:cNvPr id="4" name="Slide Number Placeholder 3"/>
          <p:cNvSpPr>
            <a:spLocks noGrp="1"/>
          </p:cNvSpPr>
          <p:nvPr>
            <p:ph type="sldNum" sz="quarter" idx="4"/>
          </p:nvPr>
        </p:nvSpPr>
        <p:spPr/>
        <p:txBody>
          <a:bodyPr/>
          <a:lstStyle/>
          <a:p>
            <a:fld id="{1D93BD3E-1E9A-4970-A6F7-E7AC52762E0C}" type="slidenum">
              <a:rPr lang="en-US" smtClean="0"/>
              <a:pPr/>
              <a:t>8</a:t>
            </a:fld>
            <a:endParaRPr lang="en-US"/>
          </a:p>
        </p:txBody>
      </p:sp>
      <p:pic>
        <p:nvPicPr>
          <p:cNvPr id="3" name="Picture 2"/>
          <p:cNvPicPr>
            <a:picLocks noChangeAspect="1"/>
          </p:cNvPicPr>
          <p:nvPr/>
        </p:nvPicPr>
        <p:blipFill>
          <a:blip r:embed="rId3"/>
          <a:stretch>
            <a:fillRect/>
          </a:stretch>
        </p:blipFill>
        <p:spPr>
          <a:xfrm>
            <a:off x="966216" y="762000"/>
            <a:ext cx="7287768" cy="5295539"/>
          </a:xfrm>
          <a:prstGeom prst="rect">
            <a:avLst/>
          </a:prstGeom>
        </p:spPr>
      </p:pic>
    </p:spTree>
    <p:extLst>
      <p:ext uri="{BB962C8B-B14F-4D97-AF65-F5344CB8AC3E}">
        <p14:creationId xmlns:p14="http://schemas.microsoft.com/office/powerpoint/2010/main" val="280304767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Daily RMS1 of ERCOT Frequency by Month</a:t>
            </a:r>
            <a:endParaRPr lang="en-US" dirty="0"/>
          </a:p>
        </p:txBody>
      </p:sp>
      <p:sp>
        <p:nvSpPr>
          <p:cNvPr id="4" name="Slide Number Placeholder 3"/>
          <p:cNvSpPr>
            <a:spLocks noGrp="1"/>
          </p:cNvSpPr>
          <p:nvPr>
            <p:ph type="sldNum" sz="quarter" idx="4"/>
          </p:nvPr>
        </p:nvSpPr>
        <p:spPr/>
        <p:txBody>
          <a:bodyPr/>
          <a:lstStyle/>
          <a:p>
            <a:fld id="{1D93BD3E-1E9A-4970-A6F7-E7AC52762E0C}" type="slidenum">
              <a:rPr lang="en-US" smtClean="0"/>
              <a:pPr/>
              <a:t>9</a:t>
            </a:fld>
            <a:endParaRPr lang="en-US"/>
          </a:p>
        </p:txBody>
      </p:sp>
      <p:pic>
        <p:nvPicPr>
          <p:cNvPr id="3" name="Picture 2"/>
          <p:cNvPicPr>
            <a:picLocks noChangeAspect="1"/>
          </p:cNvPicPr>
          <p:nvPr/>
        </p:nvPicPr>
        <p:blipFill>
          <a:blip r:embed="rId3"/>
          <a:stretch>
            <a:fillRect/>
          </a:stretch>
        </p:blipFill>
        <p:spPr>
          <a:xfrm>
            <a:off x="911352" y="781455"/>
            <a:ext cx="7397496" cy="5373849"/>
          </a:xfrm>
          <a:prstGeom prst="rect">
            <a:avLst/>
          </a:prstGeom>
        </p:spPr>
      </p:pic>
    </p:spTree>
    <p:extLst>
      <p:ext uri="{BB962C8B-B14F-4D97-AF65-F5344CB8AC3E}">
        <p14:creationId xmlns:p14="http://schemas.microsoft.com/office/powerpoint/2010/main" val="1165769110"/>
      </p:ext>
    </p:extLst>
  </p:cSld>
  <p:clrMapOvr>
    <a:masterClrMapping/>
  </p:clrMapOvr>
  <p:timing>
    <p:tnLst>
      <p:par>
        <p:cTn id="1" dur="indefinite" restart="never" nodeType="tmRoot"/>
      </p:par>
    </p:tnLst>
  </p:timing>
</p:sld>
</file>

<file path=ppt/theme/theme1.xml><?xml version="1.0" encoding="utf-8"?>
<a:theme xmlns:a="http://schemas.openxmlformats.org/drawingml/2006/main" name="1_Custom Design">
  <a:themeElements>
    <a:clrScheme name="ERCOT Identity">
      <a:dk1>
        <a:sysClr val="windowText" lastClr="000000"/>
      </a:dk1>
      <a:lt1>
        <a:srgbClr val="FFFFFF"/>
      </a:lt1>
      <a:dk2>
        <a:srgbClr val="5B6770"/>
      </a:dk2>
      <a:lt2>
        <a:srgbClr val="FFFFFF"/>
      </a:lt2>
      <a:accent1>
        <a:srgbClr val="00ACC8"/>
      </a:accent1>
      <a:accent2>
        <a:srgbClr val="5B6770"/>
      </a:accent2>
      <a:accent3>
        <a:srgbClr val="00CE7D"/>
      </a:accent3>
      <a:accent4>
        <a:srgbClr val="003764"/>
      </a:accent4>
      <a:accent5>
        <a:srgbClr val="6650B1"/>
      </a:accent5>
      <a:accent6>
        <a:srgbClr val="910258"/>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ERCOT Identity">
      <a:dk1>
        <a:sysClr val="windowText" lastClr="000000"/>
      </a:dk1>
      <a:lt1>
        <a:srgbClr val="FFFFFF"/>
      </a:lt1>
      <a:dk2>
        <a:srgbClr val="5B6770"/>
      </a:dk2>
      <a:lt2>
        <a:srgbClr val="FFFFFF"/>
      </a:lt2>
      <a:accent1>
        <a:srgbClr val="00ACC8"/>
      </a:accent1>
      <a:accent2>
        <a:srgbClr val="5B6770"/>
      </a:accent2>
      <a:accent3>
        <a:srgbClr val="00CE7D"/>
      </a:accent3>
      <a:accent4>
        <a:srgbClr val="003764"/>
      </a:accent4>
      <a:accent5>
        <a:srgbClr val="6650B1"/>
      </a:accent5>
      <a:accent6>
        <a:srgbClr val="910258"/>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Design">
  <a:themeElements>
    <a:clrScheme name="ERCOT Identity">
      <a:dk1>
        <a:sysClr val="windowText" lastClr="000000"/>
      </a:dk1>
      <a:lt1>
        <a:srgbClr val="FFFFFF"/>
      </a:lt1>
      <a:dk2>
        <a:srgbClr val="5B6770"/>
      </a:dk2>
      <a:lt2>
        <a:srgbClr val="FFFFFF"/>
      </a:lt2>
      <a:accent1>
        <a:srgbClr val="00ACC8"/>
      </a:accent1>
      <a:accent2>
        <a:srgbClr val="5B6770"/>
      </a:accent2>
      <a:accent3>
        <a:srgbClr val="00CE7D"/>
      </a:accent3>
      <a:accent4>
        <a:srgbClr val="003764"/>
      </a:accent4>
      <a:accent5>
        <a:srgbClr val="6650B1"/>
      </a:accent5>
      <a:accent6>
        <a:srgbClr val="910258"/>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Information_x0020_Classification xmlns="c34af464-7aa1-4edd-9be4-83dffc1cb926">ERCOT Limited</Information_x0020_Classification>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2E2BDB63875B034C8B32518C6496ADD1" ma:contentTypeVersion="0" ma:contentTypeDescription="Create a new document." ma:contentTypeScope="" ma:versionID="2e49056469cb591c67c33c10da96a071">
  <xsd:schema xmlns:xsd="http://www.w3.org/2001/XMLSchema" xmlns:xs="http://www.w3.org/2001/XMLSchema" xmlns:p="http://schemas.microsoft.com/office/2006/metadata/properties" xmlns:ns2="c34af464-7aa1-4edd-9be4-83dffc1cb926" targetNamespace="http://schemas.microsoft.com/office/2006/metadata/properties" ma:root="true" ma:fieldsID="3a653c66fd0ce9b40621f227f901e684" ns2:_="">
    <xsd:import namespace="c34af464-7aa1-4edd-9be4-83dffc1cb926"/>
    <xsd:element name="properties">
      <xsd:complexType>
        <xsd:sequence>
          <xsd:element name="documentManagement">
            <xsd:complexType>
              <xsd:all>
                <xsd:element ref="ns2:Information_x0020_Classification"/>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34af464-7aa1-4edd-9be4-83dffc1cb926" elementFormDefault="qualified">
    <xsd:import namespace="http://schemas.microsoft.com/office/2006/documentManagement/types"/>
    <xsd:import namespace="http://schemas.microsoft.com/office/infopath/2007/PartnerControls"/>
    <xsd:element name="Information_x0020_Classification" ma:index="8" ma:displayName="Information Classification" ma:default="ERCOT Limited" ma:description="ERCOT Information Classification" ma:format="Dropdown" ma:internalName="Information_x0020_Classification">
      <xsd:simpleType>
        <xsd:restriction base="dms:Choice">
          <xsd:enumeration value="Public"/>
          <xsd:enumeration value="ERCOT Limited"/>
          <xsd:enumeration value="ERCOT Confidential"/>
          <xsd:enumeration value="ERCOT Restricted"/>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0884B7F-5407-4A7E-885F-D19D0E5ED726}">
  <ds:schemaRefs>
    <ds:schemaRef ds:uri="http://schemas.microsoft.com/sharepoint/v3/contenttype/forms"/>
  </ds:schemaRefs>
</ds:datastoreItem>
</file>

<file path=customXml/itemProps2.xml><?xml version="1.0" encoding="utf-8"?>
<ds:datastoreItem xmlns:ds="http://schemas.openxmlformats.org/officeDocument/2006/customXml" ds:itemID="{B248F63C-08AC-4CDD-B36F-0851B11853CB}">
  <ds:schemaRefs>
    <ds:schemaRef ds:uri="http://purl.org/dc/elements/1.1/"/>
    <ds:schemaRef ds:uri="http://schemas.microsoft.com/office/2006/metadata/properties"/>
    <ds:schemaRef ds:uri="http://purl.org/dc/terms/"/>
    <ds:schemaRef ds:uri="http://schemas.openxmlformats.org/package/2006/metadata/core-properties"/>
    <ds:schemaRef ds:uri="http://schemas.microsoft.com/office/2006/documentManagement/types"/>
    <ds:schemaRef ds:uri="c34af464-7aa1-4edd-9be4-83dffc1cb926"/>
    <ds:schemaRef ds:uri="http://schemas.microsoft.com/office/infopath/2007/PartnerControls"/>
    <ds:schemaRef ds:uri="http://www.w3.org/XML/1998/namespace"/>
    <ds:schemaRef ds:uri="http://purl.org/dc/dcmitype/"/>
  </ds:schemaRefs>
</ds:datastoreItem>
</file>

<file path=customXml/itemProps3.xml><?xml version="1.0" encoding="utf-8"?>
<ds:datastoreItem xmlns:ds="http://schemas.openxmlformats.org/officeDocument/2006/customXml" ds:itemID="{686AC9E6-93EC-408A-81EA-765D121FF0C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34af464-7aa1-4edd-9be4-83dffc1cb92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58401</TotalTime>
  <Words>605</Words>
  <Application>Microsoft Office PowerPoint</Application>
  <PresentationFormat>On-screen Show (4:3)</PresentationFormat>
  <Paragraphs>154</Paragraphs>
  <Slides>28</Slides>
  <Notes>19</Notes>
  <HiddenSlides>0</HiddenSlides>
  <MMClips>0</MMClips>
  <ScaleCrop>false</ScaleCrop>
  <HeadingPairs>
    <vt:vector size="6" baseType="variant">
      <vt:variant>
        <vt:lpstr>Fonts Used</vt:lpstr>
      </vt:variant>
      <vt:variant>
        <vt:i4>2</vt:i4>
      </vt:variant>
      <vt:variant>
        <vt:lpstr>Theme</vt:lpstr>
      </vt:variant>
      <vt:variant>
        <vt:i4>3</vt:i4>
      </vt:variant>
      <vt:variant>
        <vt:lpstr>Slide Titles</vt:lpstr>
      </vt:variant>
      <vt:variant>
        <vt:i4>28</vt:i4>
      </vt:variant>
    </vt:vector>
  </HeadingPairs>
  <TitlesOfParts>
    <vt:vector size="33" baseType="lpstr">
      <vt:lpstr>Arial</vt:lpstr>
      <vt:lpstr>Calibri</vt:lpstr>
      <vt:lpstr>1_Custom Design</vt:lpstr>
      <vt:lpstr>Office Theme</vt:lpstr>
      <vt:lpstr>Custom Design</vt:lpstr>
      <vt:lpstr>PowerPoint Presentation</vt:lpstr>
      <vt:lpstr>Summary of November 2020</vt:lpstr>
      <vt:lpstr>Frequency Control</vt:lpstr>
      <vt:lpstr>Hourly CPS1 by Day</vt:lpstr>
      <vt:lpstr>BAAL Exceedances &amp; Violations</vt:lpstr>
      <vt:lpstr>15-Minute Average CPS1%</vt:lpstr>
      <vt:lpstr>12-Month Rolling Average CPS1</vt:lpstr>
      <vt:lpstr>Daily RMS1 of ERCOT Frequency by Year</vt:lpstr>
      <vt:lpstr>Daily RMS1 of ERCOT Frequency by Month</vt:lpstr>
      <vt:lpstr>Daily RMS1 of ERCOT Frequency by Month</vt:lpstr>
      <vt:lpstr>Frequency Profile Comparison</vt:lpstr>
      <vt:lpstr>Frequency Profile Comparison</vt:lpstr>
      <vt:lpstr>Frequency Profile Comparison</vt:lpstr>
      <vt:lpstr>Time Error Correction</vt:lpstr>
      <vt:lpstr>ERCOT Daily Time Error</vt:lpstr>
      <vt:lpstr>Time Error Corrections Log Summary</vt:lpstr>
      <vt:lpstr>BAL-003 Performance</vt:lpstr>
      <vt:lpstr>Op. Year 2019 BAL-003 Selected Events – Update</vt:lpstr>
      <vt:lpstr>Op. Year 2018 BAL-003 FRM Performance - Update</vt:lpstr>
      <vt:lpstr>ERCOT Energy Statistics</vt:lpstr>
      <vt:lpstr>Total Energy</vt:lpstr>
      <vt:lpstr>Total Energy from Wind Generation</vt:lpstr>
      <vt:lpstr>% Energy from Wind Generation</vt:lpstr>
      <vt:lpstr>Total Energy From Solar Generation</vt:lpstr>
      <vt:lpstr>% Energy from Solar Generation</vt:lpstr>
      <vt:lpstr>ERCOT System Inertia</vt:lpstr>
      <vt:lpstr>Daily Minimum System Inertia</vt:lpstr>
      <vt:lpstr>Questions?</vt:lpstr>
    </vt:vector>
  </TitlesOfParts>
  <Company>The Electric Reliability Council of Texas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Pysh, Danya</dc:creator>
  <cp:lastModifiedBy>Gonzalez, Emmanuel</cp:lastModifiedBy>
  <cp:revision>897</cp:revision>
  <cp:lastPrinted>2016-01-21T20:53:15Z</cp:lastPrinted>
  <dcterms:created xsi:type="dcterms:W3CDTF">2016-01-21T15:20:31Z</dcterms:created>
  <dcterms:modified xsi:type="dcterms:W3CDTF">2020-12-10T15:39:54Z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0x0101002E2BDB63875B034C8B32518C6496ADD1</vt:lpwstr>
  </property>
</Properties>
</file>