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5"/>
  </p:notesMasterIdLst>
  <p:handoutMasterIdLst>
    <p:handoutMasterId r:id="rId16"/>
  </p:handoutMasterIdLst>
  <p:sldIdLst>
    <p:sldId id="260" r:id="rId6"/>
    <p:sldId id="267" r:id="rId7"/>
    <p:sldId id="283" r:id="rId8"/>
    <p:sldId id="290" r:id="rId9"/>
    <p:sldId id="284" r:id="rId10"/>
    <p:sldId id="285" r:id="rId11"/>
    <p:sldId id="291" r:id="rId12"/>
    <p:sldId id="292" r:id="rId13"/>
    <p:sldId id="293" r:id="rId1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623" autoAdjust="0"/>
  </p:normalViewPr>
  <p:slideViewPr>
    <p:cSldViewPr showGuides="1">
      <p:cViewPr varScale="1">
        <p:scale>
          <a:sx n="78" d="100"/>
          <a:sy n="78" d="100"/>
        </p:scale>
        <p:origin x="126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4467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6321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6586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913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678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6970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7964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58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is.ercot.com/public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is.ercot.com/public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NSA Constraints Reports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Chad Thompson, ERCOT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Sr. Manager, Operations Support &amp; Engineering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CMWG Meeting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December 17 2020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NPRR951 added MVA ratings and flows to the NSA Active and Inactive Constraints reports</a:t>
            </a:r>
          </a:p>
          <a:p>
            <a:r>
              <a:rPr lang="en-US" dirty="0" smtClean="0"/>
              <a:t>The reports were updated during the system release on August 7</a:t>
            </a:r>
          </a:p>
          <a:p>
            <a:pPr lvl="1"/>
            <a:r>
              <a:rPr lang="en-US" dirty="0" smtClean="0"/>
              <a:t>Market Notice M-A072820-1 NPRR, issued July 28</a:t>
            </a:r>
          </a:p>
          <a:p>
            <a:endParaRPr lang="en-US" dirty="0" smtClean="0"/>
          </a:p>
          <a:p>
            <a:r>
              <a:rPr lang="en-US" dirty="0" smtClean="0"/>
              <a:t>The new values reflect the desired ask in NPRR951, but there is some ambiguity these, and other, values, which could be cleaned up</a:t>
            </a:r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Issues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SCED Rating in MW takes two things into account simultaneously</a:t>
            </a:r>
          </a:p>
          <a:p>
            <a:pPr lvl="1"/>
            <a:r>
              <a:rPr lang="en-US" dirty="0" smtClean="0"/>
              <a:t>MVA -&gt; MW data conversion</a:t>
            </a:r>
          </a:p>
          <a:p>
            <a:pPr lvl="1"/>
            <a:r>
              <a:rPr lang="en-US" dirty="0"/>
              <a:t>System Operator discount to the ratings being sent </a:t>
            </a:r>
            <a:r>
              <a:rPr lang="en-US" dirty="0" smtClean="0"/>
              <a:t>to SCED</a:t>
            </a:r>
          </a:p>
          <a:p>
            <a:pPr lvl="1"/>
            <a:r>
              <a:rPr lang="en-US" dirty="0" smtClean="0"/>
              <a:t>What can’t be seen is how much of the enforced MW limit is due to each of these items individually.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Percent Violation column doesn’t specify what value that column is calculating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column headings in the report do not clearly communicate the data contained within those columns</a:t>
            </a:r>
          </a:p>
        </p:txBody>
      </p:sp>
    </p:spTree>
    <p:extLst>
      <p:ext uri="{BB962C8B-B14F-4D97-AF65-F5344CB8AC3E}">
        <p14:creationId xmlns:p14="http://schemas.microsoft.com/office/powerpoint/2010/main" val="23612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MVA to MW Conversion Example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50 MVA Line limit </a:t>
            </a:r>
            <a:r>
              <a:rPr lang="en-US" dirty="0" smtClean="0"/>
              <a:t>with 30 MW of flow and </a:t>
            </a:r>
            <a:r>
              <a:rPr lang="en-US" dirty="0" smtClean="0">
                <a:solidFill>
                  <a:srgbClr val="FFC000"/>
                </a:solidFill>
              </a:rPr>
              <a:t>54 MVA of flow </a:t>
            </a:r>
          </a:p>
          <a:p>
            <a:r>
              <a:rPr lang="en-US" dirty="0" smtClean="0"/>
              <a:t>Loading is 54 / 50 = 108% in RTCA</a:t>
            </a:r>
          </a:p>
          <a:p>
            <a:r>
              <a:rPr lang="en-US" dirty="0" smtClean="0"/>
              <a:t>SCED Limit is 30 MW</a:t>
            </a:r>
          </a:p>
          <a:p>
            <a:r>
              <a:rPr lang="en-US" dirty="0" smtClean="0"/>
              <a:t>Operator constraining to 90%</a:t>
            </a:r>
          </a:p>
          <a:p>
            <a:r>
              <a:rPr lang="en-US" dirty="0" smtClean="0"/>
              <a:t>Actual SCED Limit enforced (and posted) is 27 MW</a:t>
            </a:r>
          </a:p>
          <a:p>
            <a:endParaRPr lang="en-US" dirty="0" smtClean="0"/>
          </a:p>
          <a:p>
            <a:r>
              <a:rPr lang="en-US" dirty="0" smtClean="0"/>
              <a:t>The report shows:</a:t>
            </a:r>
          </a:p>
          <a:p>
            <a:pPr lvl="1"/>
            <a:r>
              <a:rPr lang="en-US" dirty="0" smtClean="0"/>
              <a:t>50 MVA limit</a:t>
            </a:r>
          </a:p>
          <a:p>
            <a:pPr lvl="1"/>
            <a:r>
              <a:rPr lang="en-US" dirty="0" smtClean="0"/>
              <a:t>54 MVA flow</a:t>
            </a:r>
          </a:p>
          <a:p>
            <a:pPr lvl="1"/>
            <a:r>
              <a:rPr lang="en-US" dirty="0" smtClean="0"/>
              <a:t>27 MW limit</a:t>
            </a:r>
          </a:p>
        </p:txBody>
      </p:sp>
    </p:spTree>
    <p:extLst>
      <p:ext uri="{BB962C8B-B14F-4D97-AF65-F5344CB8AC3E}">
        <p14:creationId xmlns:p14="http://schemas.microsoft.com/office/powerpoint/2010/main" val="123986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Violation Percentage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06400" y="990600"/>
            <a:ext cx="11379200" cy="5052222"/>
          </a:xfrm>
        </p:spPr>
        <p:txBody>
          <a:bodyPr/>
          <a:lstStyle/>
          <a:p>
            <a:r>
              <a:rPr lang="en-US" dirty="0" smtClean="0"/>
              <a:t>The violation percentage in the report is based on RTCA loading in MVA, not the values being enforced in SCED.</a:t>
            </a:r>
          </a:p>
          <a:p>
            <a:r>
              <a:rPr lang="en-US" dirty="0" smtClean="0"/>
              <a:t>While the RTCA overload percentage in MVA is valuable, so is </a:t>
            </a:r>
            <a:r>
              <a:rPr lang="en-US" smtClean="0"/>
              <a:t>knowing the </a:t>
            </a:r>
            <a:r>
              <a:rPr lang="en-US" dirty="0" smtClean="0"/>
              <a:t>percentage in MW, as that determines how violated the constraint is prior to SCED re-dispatching the system</a:t>
            </a:r>
          </a:p>
          <a:p>
            <a:r>
              <a:rPr lang="en-US" dirty="0" smtClean="0"/>
              <a:t>Using the previous example:</a:t>
            </a:r>
          </a:p>
          <a:p>
            <a:pPr lvl="1"/>
            <a:r>
              <a:rPr lang="en-US" dirty="0" smtClean="0"/>
              <a:t>54 MVA flow / 50 MVA limit = 108%</a:t>
            </a:r>
          </a:p>
          <a:p>
            <a:pPr lvl="1"/>
            <a:r>
              <a:rPr lang="en-US" dirty="0" smtClean="0"/>
              <a:t>30 MW flow / 27 MW limit = 111%</a:t>
            </a:r>
          </a:p>
        </p:txBody>
      </p:sp>
    </p:spTree>
    <p:extLst>
      <p:ext uri="{BB962C8B-B14F-4D97-AF65-F5344CB8AC3E}">
        <p14:creationId xmlns:p14="http://schemas.microsoft.com/office/powerpoint/2010/main" val="298377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Column Headings</a:t>
            </a:r>
            <a:endParaRPr lang="en-US" dirty="0"/>
          </a:p>
        </p:txBody>
      </p:sp>
      <p:graphicFrame>
        <p:nvGraphicFramePr>
          <p:cNvPr id="7" name="Content Placehold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9777255"/>
              </p:ext>
            </p:extLst>
          </p:nvPr>
        </p:nvGraphicFramePr>
        <p:xfrm>
          <a:off x="355599" y="1143000"/>
          <a:ext cx="11379201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0001"/>
                <a:gridCol w="4267200"/>
                <a:gridCol w="457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Report</a:t>
                      </a:r>
                      <a:r>
                        <a:rPr lang="en-US" baseline="0" dirty="0" smtClean="0"/>
                        <a:t> Column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 Element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SCEDRatingMW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RTCA -&gt; SCED conversion of the MVA rating to a MW rating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This includes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any discount factor applied by the System Operator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SCEDRatingMVA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RTCA rating in MVA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Added with</a:t>
                      </a:r>
                      <a:r>
                        <a:rPr lang="en-US" baseline="0" dirty="0" smtClean="0"/>
                        <a:t> NPRR951</a:t>
                      </a:r>
                    </a:p>
                    <a:p>
                      <a:r>
                        <a:rPr lang="en-US" baseline="0" dirty="0" smtClean="0"/>
                        <a:t>For GTCs this is the VSAT / static table limit 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in MW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PostCTGFlowMW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RTCA -&gt; SCED conversion of the MVA flow to a MW flow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PostCTGFlowMVA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RTCA</a:t>
                      </a:r>
                      <a:r>
                        <a:rPr lang="en-US" baseline="0" dirty="0" smtClean="0"/>
                        <a:t> flow in MVA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Added with NPRR951</a:t>
                      </a:r>
                    </a:p>
                    <a:p>
                      <a:r>
                        <a:rPr lang="en-US" dirty="0" smtClean="0"/>
                        <a:t>For GTCs this is the flow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in MW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, and should be the same as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PostCTGFlowMW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PercentViolation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PostCTGFlowMVA</a:t>
                      </a:r>
                      <a:r>
                        <a:rPr lang="en-US" dirty="0" smtClean="0"/>
                        <a:t> / </a:t>
                      </a:r>
                      <a:r>
                        <a:rPr lang="en-US" dirty="0" err="1" smtClean="0"/>
                        <a:t>SCEDRatingMVA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Percentage of loading as indicated in RTCA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98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for Consideration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MVA to MW Conversion</a:t>
            </a:r>
          </a:p>
          <a:p>
            <a:pPr lvl="1"/>
            <a:r>
              <a:rPr lang="en-US" dirty="0" smtClean="0"/>
              <a:t>Is there interest in posting just the MVA to MW conversion?</a:t>
            </a:r>
            <a:endParaRPr lang="en-US" dirty="0"/>
          </a:p>
          <a:p>
            <a:pPr lvl="1"/>
            <a:r>
              <a:rPr lang="en-US" dirty="0" smtClean="0"/>
              <a:t>Is there value in posting the conversion and system operator discount separately?</a:t>
            </a:r>
          </a:p>
          <a:p>
            <a:r>
              <a:rPr lang="en-US" dirty="0" smtClean="0"/>
              <a:t>Percent Violation Record</a:t>
            </a:r>
          </a:p>
          <a:p>
            <a:pPr lvl="1"/>
            <a:r>
              <a:rPr lang="en-US" dirty="0" smtClean="0"/>
              <a:t>Is this value clear, or is a change needed?</a:t>
            </a:r>
          </a:p>
          <a:p>
            <a:r>
              <a:rPr lang="en-US" dirty="0" smtClean="0"/>
              <a:t>Column Headings</a:t>
            </a:r>
          </a:p>
          <a:p>
            <a:pPr lvl="1"/>
            <a:r>
              <a:rPr lang="en-US" dirty="0" smtClean="0"/>
              <a:t>Is there interest in making the column headers more descriptive?</a:t>
            </a:r>
          </a:p>
          <a:p>
            <a:pPr lvl="1"/>
            <a:r>
              <a:rPr lang="en-US" dirty="0" smtClean="0"/>
              <a:t>Is there interest in a “User Guide?”</a:t>
            </a:r>
          </a:p>
        </p:txBody>
      </p:sp>
    </p:spTree>
    <p:extLst>
      <p:ext uri="{BB962C8B-B14F-4D97-AF65-F5344CB8AC3E}">
        <p14:creationId xmlns:p14="http://schemas.microsoft.com/office/powerpoint/2010/main" val="212068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MIS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https://mis.ercot.com/public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9200" y="1537822"/>
            <a:ext cx="9257527" cy="45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54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MIS Public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https://mis.ercot.com/public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7905" y="1405190"/>
            <a:ext cx="10676190" cy="40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45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1066</TotalTime>
  <Words>497</Words>
  <Application>Microsoft Office PowerPoint</Application>
  <PresentationFormat>Widescreen</PresentationFormat>
  <Paragraphs>88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PowerPoint Presentation</vt:lpstr>
      <vt:lpstr>Background</vt:lpstr>
      <vt:lpstr>Potential Issues</vt:lpstr>
      <vt:lpstr>MVA to MW Conversion Example</vt:lpstr>
      <vt:lpstr>Violation Percentage</vt:lpstr>
      <vt:lpstr>Column Headings</vt:lpstr>
      <vt:lpstr>Questions for Consideration</vt:lpstr>
      <vt:lpstr>New MIS</vt:lpstr>
      <vt:lpstr>New MIS Public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Thompson, Chad</cp:lastModifiedBy>
  <cp:revision>107</cp:revision>
  <cp:lastPrinted>2016-01-21T20:53:15Z</cp:lastPrinted>
  <dcterms:created xsi:type="dcterms:W3CDTF">2016-01-21T15:20:31Z</dcterms:created>
  <dcterms:modified xsi:type="dcterms:W3CDTF">2020-12-09T17:26:51Z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