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368" r:id="rId7"/>
    <p:sldId id="741" r:id="rId8"/>
    <p:sldId id="750" r:id="rId9"/>
    <p:sldId id="748" r:id="rId10"/>
    <p:sldId id="751" r:id="rId11"/>
    <p:sldId id="752" r:id="rId12"/>
    <p:sldId id="753" r:id="rId13"/>
    <p:sldId id="754" r:id="rId14"/>
    <p:sldId id="755" r:id="rId15"/>
    <p:sldId id="75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  <p:cmAuthor id="3" name="Gonzalez, Emmanuel" initials="GE" lastIdx="9" clrIdx="2">
    <p:extLst>
      <p:ext uri="{19B8F6BF-5375-455C-9EA6-DF929625EA0E}">
        <p15:presenceInfo xmlns:p15="http://schemas.microsoft.com/office/powerpoint/2012/main" userId="S-1-5-21-639947351-343809578-3807592339-638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C00000"/>
    <a:srgbClr val="FFFFFF"/>
    <a:srgbClr val="00ACC8"/>
    <a:srgbClr val="B8DCF4"/>
    <a:srgbClr val="FFD100"/>
    <a:srgbClr val="FF8200"/>
    <a:srgbClr val="003865"/>
    <a:srgbClr val="5F8642"/>
    <a:srgbClr val="74B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78408" autoAdjust="0"/>
  </p:normalViewPr>
  <p:slideViewPr>
    <p:cSldViewPr showGuides="1">
      <p:cViewPr varScale="1">
        <p:scale>
          <a:sx n="98" d="100"/>
          <a:sy n="98" d="100"/>
        </p:scale>
        <p:origin x="96" y="1824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Looking at CTs and CCs</a:t>
            </a:r>
            <a:r>
              <a:rPr lang="en-US" baseline="0" dirty="0" smtClean="0"/>
              <a:t> that carried RRS during the 2020 FMEs:</a:t>
            </a:r>
          </a:p>
          <a:p>
            <a:pPr lvl="1"/>
            <a:r>
              <a:rPr lang="en-US" baseline="0" dirty="0" smtClean="0"/>
              <a:t>Passed Both: 410 units (88%)</a:t>
            </a:r>
          </a:p>
          <a:p>
            <a:pPr lvl="1"/>
            <a:r>
              <a:rPr lang="en-US" baseline="0" dirty="0" smtClean="0"/>
              <a:t>Failed Both: 31 units (7%)</a:t>
            </a:r>
          </a:p>
          <a:p>
            <a:pPr lvl="1"/>
            <a:r>
              <a:rPr lang="en-US" baseline="0" dirty="0" smtClean="0"/>
              <a:t>Passed Initial, Failed Sustained: 9 (2%)</a:t>
            </a:r>
          </a:p>
          <a:p>
            <a:pPr lvl="1"/>
            <a:r>
              <a:rPr lang="en-US" baseline="0" dirty="0" smtClean="0"/>
              <a:t>Failed Initial, Passed Sustained: 14 (3%)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1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change is that the resources that scored between 0.3 and 0.75 during the initial period</a:t>
            </a:r>
            <a:r>
              <a:rPr lang="en-US" baseline="0" dirty="0" smtClean="0"/>
              <a:t> scored less than 0.3 during the sustained period (8/22 and 9/19 FMEs).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5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performance was an outlier. In 12 other events,</a:t>
            </a:r>
            <a:r>
              <a:rPr lang="en-US" baseline="0" dirty="0" smtClean="0"/>
              <a:t> the resource has passed with only two other instances where the resource scored below a 1 for either the initial and sustained periods.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52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Resource</a:t>
            </a:r>
            <a:r>
              <a:rPr lang="en-US" baseline="0" dirty="0" smtClean="0"/>
              <a:t> was receiving a base point to charge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51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Initial: </a:t>
            </a:r>
          </a:p>
          <a:p>
            <a:r>
              <a:rPr lang="en-US" dirty="0" smtClean="0"/>
              <a:t>Sustained:</a:t>
            </a:r>
          </a:p>
          <a:p>
            <a:endParaRPr lang="en-US" dirty="0" smtClean="0"/>
          </a:p>
          <a:p>
            <a:r>
              <a:rPr lang="en-US" dirty="0" smtClean="0"/>
              <a:t>This resource has scored above 1.25 for both initial and sustained</a:t>
            </a:r>
            <a:r>
              <a:rPr lang="en-US" baseline="0" dirty="0" smtClean="0"/>
              <a:t> periods after communication with ERCOT to ensure they were responding as expected.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92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51920" y="1916832"/>
            <a:ext cx="5112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Storage Resource FME Performance while Carrying RRS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9, 2020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534400" cy="128749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There has been a notable increase of Energy Storage Resources that are interconnecting to ERCOT and also qualifying for RRS</a:t>
            </a:r>
          </a:p>
          <a:p>
            <a:pPr lvl="0">
              <a:spcBef>
                <a:spcPts val="60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In recent PDCWG meetings, there has been a growing interest pertaining to how these resources have been performing during FMEs</a:t>
            </a:r>
          </a:p>
          <a:p>
            <a:pPr lvl="0">
              <a:spcBef>
                <a:spcPts val="60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At the time of the analysis, there were 7 Energy Storage Resources that were qualified for </a:t>
            </a:r>
            <a:r>
              <a:rPr lang="en-US" sz="2000" dirty="0" smtClean="0">
                <a:solidFill>
                  <a:schemeClr val="tx2"/>
                </a:solidFill>
              </a:rPr>
              <a:t>RRS</a:t>
            </a:r>
          </a:p>
          <a:p>
            <a:pPr lvl="0">
              <a:spcBef>
                <a:spcPts val="60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Initial </a:t>
            </a:r>
            <a:r>
              <a:rPr lang="en-US" sz="2000" dirty="0" smtClean="0">
                <a:solidFill>
                  <a:schemeClr val="tx2"/>
                </a:solidFill>
              </a:rPr>
              <a:t>and Sustained per unit values were identified for the 7 resources while they were carrying RRS during each of the 2020 </a:t>
            </a:r>
            <a:r>
              <a:rPr lang="en-US" sz="2000" dirty="0" smtClean="0">
                <a:solidFill>
                  <a:schemeClr val="tx2"/>
                </a:solidFill>
              </a:rPr>
              <a:t>FMEs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solidFill>
                  <a:schemeClr val="tx2"/>
                </a:solidFill>
              </a:rPr>
              <a:t>5 resources had their expected PFR calculated using a 1% droop setting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solidFill>
                  <a:schemeClr val="tx2"/>
                </a:solidFill>
              </a:rPr>
              <a:t>Remaining 2 resources had their expected PFR calculated using a 1.01% and 1.02% droop setting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solidFill>
                  <a:schemeClr val="tx2"/>
                </a:solidFill>
              </a:rPr>
              <a:t>Telemetered HSL ranged from 7.5 MW to 9.9 MW (majority telemetered 9.9 MW</a:t>
            </a:r>
            <a:r>
              <a:rPr lang="en-US" sz="1800" dirty="0" smtClean="0">
                <a:solidFill>
                  <a:schemeClr val="tx2"/>
                </a:solidFill>
              </a:rPr>
              <a:t>)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Note: Not all resources were qualified for RRS to begin the year. This means that not all resources were capable of providing RRS during each of the FMEs</a:t>
            </a:r>
          </a:p>
          <a:p>
            <a:pPr lvl="0">
              <a:spcBef>
                <a:spcPts val="600"/>
              </a:spcBef>
            </a:pPr>
            <a:endParaRPr lang="en-US" sz="1600" dirty="0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PUPFR vs PUSPFR for ESRs while Carrying RRS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1053" y="1088740"/>
            <a:ext cx="7558094" cy="48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63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8579"/>
            <a:ext cx="8458200" cy="521022"/>
          </a:xfrm>
        </p:spPr>
        <p:txBody>
          <a:bodyPr/>
          <a:lstStyle/>
          <a:p>
            <a:r>
              <a:rPr lang="en-US" dirty="0" smtClean="0"/>
              <a:t>Distribution of Scores during the Initial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14" y="1016732"/>
            <a:ext cx="7839772" cy="493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8579"/>
            <a:ext cx="8458200" cy="521022"/>
          </a:xfrm>
        </p:spPr>
        <p:txBody>
          <a:bodyPr/>
          <a:lstStyle/>
          <a:p>
            <a:r>
              <a:rPr lang="en-US" dirty="0" smtClean="0"/>
              <a:t>Distribution of Scores during the Sustained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96" y="1016732"/>
            <a:ext cx="7836408" cy="494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8/22/2020 23:46:53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9747" y="1592796"/>
            <a:ext cx="7700706" cy="442725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9747" y="942800"/>
            <a:ext cx="4427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PUPFR: 0.352, PUSPFR: 0.295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Reason for failure is still under investigation</a:t>
            </a:r>
            <a:endParaRPr lang="en-US" sz="16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77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9/19/2020 16:02:03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0476" y="1594873"/>
            <a:ext cx="7699248" cy="442641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83668" y="3952591"/>
            <a:ext cx="172819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91680" y="3247627"/>
            <a:ext cx="17281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Ramp Magnitude: </a:t>
            </a:r>
          </a:p>
          <a:p>
            <a:r>
              <a:rPr lang="en-US" sz="1200" dirty="0" smtClean="0">
                <a:solidFill>
                  <a:srgbClr val="5B6770"/>
                </a:solidFill>
              </a:rPr>
              <a:t>+0.3 MW (initial), +0.42 MW (sustained)</a:t>
            </a:r>
            <a:endParaRPr lang="en-US" sz="1200" dirty="0">
              <a:solidFill>
                <a:srgbClr val="5B677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12" y="951465"/>
            <a:ext cx="7159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PUPFR: 0.591, PUSPFR: 0.273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Resource performance was reduced due to ramp component</a:t>
            </a:r>
            <a:endParaRPr lang="en-US" sz="16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9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10/13/2020 17:13:40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0476" y="833807"/>
            <a:ext cx="7699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PUPFR: 0.001, PUSPFR: 0.023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Control system was incorrectly implemented for instances when resource was carrying RRS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5631" y="1664804"/>
            <a:ext cx="7699248" cy="442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7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11/16/2020 09:51:37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476" y="1630877"/>
            <a:ext cx="7699248" cy="44264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0476" y="924004"/>
            <a:ext cx="7699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PUPFR: 0.618, PUSPFR: 0.697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B6770"/>
                </a:solidFill>
              </a:rPr>
              <a:t>Performance is still under investigation </a:t>
            </a:r>
            <a:endParaRPr lang="en-US" sz="16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3041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64C7B50-9071-4454-BFDA-9AA252788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37479C-5C6A-48BF-A6EB-A96397C4A0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F52101-2002-453C-B5E4-FFADB4DAD408}">
  <ds:schemaRefs>
    <ds:schemaRef ds:uri="http://purl.org/dc/elements/1.1/"/>
    <ds:schemaRef ds:uri="c34af464-7aa1-4edd-9be4-83dffc1cb926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34551</TotalTime>
  <Words>445</Words>
  <Application>Microsoft Office PowerPoint</Application>
  <PresentationFormat>On-screen Show (4:3)</PresentationFormat>
  <Paragraphs>58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1_Custom Design</vt:lpstr>
      <vt:lpstr>Office Theme</vt:lpstr>
      <vt:lpstr>Custom Design</vt:lpstr>
      <vt:lpstr>PowerPoint Presentation</vt:lpstr>
      <vt:lpstr>Introduction</vt:lpstr>
      <vt:lpstr>PUPFR vs PUSPFR for ESRs while Carrying RRS</vt:lpstr>
      <vt:lpstr>Distribution of Scores during the Initial Period</vt:lpstr>
      <vt:lpstr>Distribution of Scores during the Sustained Period</vt:lpstr>
      <vt:lpstr>8/22/2020 23:46:53</vt:lpstr>
      <vt:lpstr>9/19/2020 16:02:03</vt:lpstr>
      <vt:lpstr>10/13/2020 17:13:40</vt:lpstr>
      <vt:lpstr>11/16/2020 09:51:37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Emmanuel</cp:lastModifiedBy>
  <cp:revision>955</cp:revision>
  <cp:lastPrinted>2019-09-30T17:18:38Z</cp:lastPrinted>
  <dcterms:created xsi:type="dcterms:W3CDTF">2016-01-21T15:20:31Z</dcterms:created>
  <dcterms:modified xsi:type="dcterms:W3CDTF">2020-12-10T16:05:07Z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