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8"/>
  </p:notesMasterIdLst>
  <p:handoutMasterIdLst>
    <p:handoutMasterId r:id="rId9"/>
  </p:handoutMasterIdLst>
  <p:sldIdLst>
    <p:sldId id="267" r:id="rId6"/>
    <p:sldId id="268" r:id="rId7"/>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70" d="100"/>
          <a:sy n="70" d="100"/>
        </p:scale>
        <p:origin x="714" y="72"/>
      </p:cViewPr>
      <p:guideLst>
        <p:guide orient="horz" pos="2160"/>
        <p:guide pos="384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viewProps" Target="viewProps.xml"/><Relationship Id="rId5" Type="http://schemas.openxmlformats.org/officeDocument/2006/relationships/slideMaster" Target="slideMasters/slideMaster2.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12/9/2020</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12/9/2020</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a:p>
        </p:txBody>
      </p:sp>
    </p:spTree>
    <p:extLst>
      <p:ext uri="{BB962C8B-B14F-4D97-AF65-F5344CB8AC3E}">
        <p14:creationId xmlns:p14="http://schemas.microsoft.com/office/powerpoint/2010/main" val="28893434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42565054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406400" y="990601"/>
            <a:ext cx="113792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Footer Placeholder 4"/>
          <p:cNvSpPr>
            <a:spLocks noGrp="1"/>
          </p:cNvSpPr>
          <p:nvPr>
            <p:ph type="ftr" sz="quarter" idx="11"/>
          </p:nvPr>
        </p:nvSpPr>
        <p:spPr>
          <a:xfrm>
            <a:off x="3657600" y="6553200"/>
            <a:ext cx="5384800" cy="228600"/>
          </a:xfrm>
        </p:spPr>
        <p:txBody>
          <a:bodyPr/>
          <a:lstStyle/>
          <a:p>
            <a:r>
              <a:rPr lang="en-US" smtClean="0"/>
              <a:t>Footer text goes here.</a:t>
            </a:r>
            <a:endParaRPr lang="en-US"/>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smtClean="0"/>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838200" y="990601"/>
            <a:ext cx="51816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6172200" y="990601"/>
            <a:ext cx="51816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4673600" y="0"/>
            <a:ext cx="75184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33349" y="2876278"/>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3657600" y="6553200"/>
            <a:ext cx="53848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cxnSp>
        <p:nvCxnSpPr>
          <p:cNvPr id="7" name="Straight Connector 6"/>
          <p:cNvCxnSpPr/>
          <p:nvPr userDrawn="1"/>
        </p:nvCxnSpPr>
        <p:spPr>
          <a:xfrm>
            <a:off x="101600" y="6477000"/>
            <a:ext cx="100584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667000" y="6477001"/>
            <a:ext cx="950976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332734" y="6248400"/>
            <a:ext cx="1181866" cy="457200"/>
          </a:xfrm>
          <a:prstGeom prst="rect">
            <a:avLst/>
          </a:prstGeom>
        </p:spPr>
      </p:pic>
      <p:sp>
        <p:nvSpPr>
          <p:cNvPr id="9" name="TextBox 8"/>
          <p:cNvSpPr txBox="1"/>
          <p:nvPr userDrawn="1"/>
        </p:nvSpPr>
        <p:spPr>
          <a:xfrm>
            <a:off x="72901" y="6553200"/>
            <a:ext cx="943100"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1</a:t>
            </a:fld>
            <a:endParaRPr lang="en-US"/>
          </a:p>
        </p:txBody>
      </p:sp>
      <p:sp>
        <p:nvSpPr>
          <p:cNvPr id="5" name="Title 4"/>
          <p:cNvSpPr>
            <a:spLocks noGrp="1"/>
          </p:cNvSpPr>
          <p:nvPr>
            <p:ph type="title"/>
          </p:nvPr>
        </p:nvSpPr>
        <p:spPr>
          <a:xfrm>
            <a:off x="406400" y="243682"/>
            <a:ext cx="11785600" cy="518318"/>
          </a:xfrm>
        </p:spPr>
        <p:txBody>
          <a:bodyPr/>
          <a:lstStyle/>
          <a:p>
            <a:r>
              <a:rPr lang="en-US" dirty="0" smtClean="0"/>
              <a:t>PRS – December 10, 2020 - Proposed Combined Ballot Methodology</a:t>
            </a:r>
            <a:endParaRPr lang="en-US" dirty="0"/>
          </a:p>
        </p:txBody>
      </p:sp>
      <p:sp>
        <p:nvSpPr>
          <p:cNvPr id="6" name="Content Placeholder 5"/>
          <p:cNvSpPr>
            <a:spLocks noGrp="1"/>
          </p:cNvSpPr>
          <p:nvPr>
            <p:ph idx="1"/>
          </p:nvPr>
        </p:nvSpPr>
        <p:spPr>
          <a:xfrm>
            <a:off x="406400" y="914400"/>
            <a:ext cx="11379200" cy="5943600"/>
          </a:xfrm>
        </p:spPr>
        <p:txBody>
          <a:bodyPr/>
          <a:lstStyle/>
          <a:p>
            <a:pPr marL="0" indent="0">
              <a:buNone/>
            </a:pPr>
            <a:r>
              <a:rPr lang="en-US" sz="2000" dirty="0">
                <a:solidFill>
                  <a:schemeClr val="tx1"/>
                </a:solidFill>
              </a:rPr>
              <a:t>I</a:t>
            </a:r>
            <a:r>
              <a:rPr lang="en-US" sz="2000" dirty="0" smtClean="0">
                <a:solidFill>
                  <a:schemeClr val="tx1"/>
                </a:solidFill>
              </a:rPr>
              <a:t>n </a:t>
            </a:r>
            <a:r>
              <a:rPr lang="en-US" sz="2000" dirty="0">
                <a:solidFill>
                  <a:schemeClr val="tx1"/>
                </a:solidFill>
              </a:rPr>
              <a:t>an effort to minimize the number of roll-call </a:t>
            </a:r>
            <a:r>
              <a:rPr lang="en-US" sz="2000" dirty="0" smtClean="0">
                <a:solidFill>
                  <a:schemeClr val="tx1"/>
                </a:solidFill>
              </a:rPr>
              <a:t>votes, PRS Leadership and ERCOT Market Rules would like to propose a combined ballot for NPRRs/SCRs meeting one of the following criteria:</a:t>
            </a:r>
            <a:endParaRPr lang="en-US" sz="2000" strike="sngStrike" dirty="0" smtClean="0">
              <a:solidFill>
                <a:schemeClr val="tx1"/>
              </a:solidFill>
            </a:endParaRPr>
          </a:p>
          <a:p>
            <a:r>
              <a:rPr lang="en-US" sz="2000" dirty="0" smtClean="0">
                <a:solidFill>
                  <a:schemeClr val="tx1"/>
                </a:solidFill>
              </a:rPr>
              <a:t>Impact Analyses votes on SCRs/NPRRs with unopposed language votes at earlier PRS meetings</a:t>
            </a:r>
          </a:p>
          <a:p>
            <a:r>
              <a:rPr lang="en-US" sz="2000" dirty="0" smtClean="0">
                <a:solidFill>
                  <a:schemeClr val="tx1"/>
                </a:solidFill>
              </a:rPr>
              <a:t>Language votes with endorsements from another subcommittee (ex: PRS tabled an NPRR and referred the issue to WMS, and WMS has now sent back an endorsement of some version of that NPRR)</a:t>
            </a:r>
          </a:p>
          <a:p>
            <a:pPr marL="0" indent="0">
              <a:buNone/>
            </a:pPr>
            <a:endParaRPr lang="en-US" sz="800" dirty="0" smtClean="0">
              <a:solidFill>
                <a:schemeClr val="tx1"/>
              </a:solidFill>
            </a:endParaRPr>
          </a:p>
          <a:p>
            <a:pPr marL="0" indent="0">
              <a:buNone/>
            </a:pPr>
            <a:endParaRPr lang="en-US" sz="800" dirty="0">
              <a:solidFill>
                <a:schemeClr val="tx1"/>
              </a:solidFill>
            </a:endParaRPr>
          </a:p>
          <a:p>
            <a:pPr marL="0" indent="0">
              <a:buNone/>
            </a:pPr>
            <a:endParaRPr lang="en-US" sz="800" dirty="0">
              <a:solidFill>
                <a:schemeClr val="tx1"/>
              </a:solidFill>
            </a:endParaRPr>
          </a:p>
          <a:p>
            <a:pPr marL="0" indent="0">
              <a:buNone/>
            </a:pPr>
            <a:r>
              <a:rPr lang="en-US" sz="2000" dirty="0" smtClean="0">
                <a:solidFill>
                  <a:schemeClr val="tx1"/>
                </a:solidFill>
              </a:rPr>
              <a:t>For the NPRRs not listed on the combined ballot on the following slide, the sponsors will introduce them individually if they are up for initial language review at PRS; participants can discuss the NPRRs and provide input on desired motions, in the hopes of rolling those into the combined ballot.  Individual ballots should be expected for any remaining items that are not on the “Remain Tabled” list.  If comments have been submitted on an NPRR that is expected to remain tabled, those may also be discussed, if desired.</a:t>
            </a:r>
            <a:endParaRPr lang="en-US" sz="2000" dirty="0">
              <a:solidFill>
                <a:schemeClr val="tx1"/>
              </a:solidFill>
            </a:endParaRPr>
          </a:p>
        </p:txBody>
      </p:sp>
    </p:spTree>
    <p:extLst>
      <p:ext uri="{BB962C8B-B14F-4D97-AF65-F5344CB8AC3E}">
        <p14:creationId xmlns:p14="http://schemas.microsoft.com/office/powerpoint/2010/main" val="31909273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
        <p:nvSpPr>
          <p:cNvPr id="5" name="Title 4"/>
          <p:cNvSpPr>
            <a:spLocks noGrp="1"/>
          </p:cNvSpPr>
          <p:nvPr>
            <p:ph type="title"/>
          </p:nvPr>
        </p:nvSpPr>
        <p:spPr/>
        <p:txBody>
          <a:bodyPr/>
          <a:lstStyle/>
          <a:p>
            <a:r>
              <a:rPr lang="en-US" dirty="0" smtClean="0"/>
              <a:t>PRS – December 10, 2020 – Combined Ballot</a:t>
            </a:r>
            <a:endParaRPr lang="en-US" dirty="0"/>
          </a:p>
        </p:txBody>
      </p:sp>
      <p:sp>
        <p:nvSpPr>
          <p:cNvPr id="6" name="Content Placeholder 5"/>
          <p:cNvSpPr>
            <a:spLocks noGrp="1"/>
          </p:cNvSpPr>
          <p:nvPr>
            <p:ph idx="1"/>
          </p:nvPr>
        </p:nvSpPr>
        <p:spPr>
          <a:xfrm>
            <a:off x="76200" y="815178"/>
            <a:ext cx="12115800" cy="4976022"/>
          </a:xfrm>
        </p:spPr>
        <p:txBody>
          <a:bodyPr/>
          <a:lstStyle/>
          <a:p>
            <a:pPr lvl="0"/>
            <a:r>
              <a:rPr lang="en-US" sz="2000" dirty="0" smtClean="0">
                <a:solidFill>
                  <a:schemeClr val="tx1"/>
                </a:solidFill>
              </a:rPr>
              <a:t>To approve the November 11, 2020 Meeting Minutes as presented</a:t>
            </a:r>
          </a:p>
          <a:p>
            <a:pPr lvl="0"/>
            <a:r>
              <a:rPr lang="en-US" sz="2000" dirty="0">
                <a:solidFill>
                  <a:schemeClr val="tx1"/>
                </a:solidFill>
              </a:rPr>
              <a:t>To endorse and forward to TAC the 11/11/20 PRS Report and Impact Analysis for </a:t>
            </a:r>
            <a:r>
              <a:rPr lang="en-US" sz="2000" b="1" dirty="0">
                <a:solidFill>
                  <a:schemeClr val="tx1"/>
                </a:solidFill>
              </a:rPr>
              <a:t>NPRR994</a:t>
            </a:r>
          </a:p>
          <a:p>
            <a:pPr lvl="0"/>
            <a:r>
              <a:rPr lang="en-US" sz="2000" dirty="0">
                <a:solidFill>
                  <a:schemeClr val="tx1"/>
                </a:solidFill>
              </a:rPr>
              <a:t>To table </a:t>
            </a:r>
            <a:r>
              <a:rPr lang="en-US" sz="2000" b="1" dirty="0">
                <a:solidFill>
                  <a:schemeClr val="tx1"/>
                </a:solidFill>
              </a:rPr>
              <a:t>NPRR995</a:t>
            </a:r>
          </a:p>
          <a:p>
            <a:pPr lvl="0"/>
            <a:r>
              <a:rPr lang="en-US" sz="2000" dirty="0">
                <a:solidFill>
                  <a:schemeClr val="tx1"/>
                </a:solidFill>
              </a:rPr>
              <a:t>To endorse and forward to TAC the 11/11/20 PRS Report and Impact Analysis for </a:t>
            </a:r>
            <a:r>
              <a:rPr lang="en-US" sz="2000" b="1" dirty="0">
                <a:solidFill>
                  <a:schemeClr val="tx1"/>
                </a:solidFill>
              </a:rPr>
              <a:t>NPRR1034</a:t>
            </a:r>
            <a:r>
              <a:rPr lang="en-US" sz="2000" dirty="0">
                <a:solidFill>
                  <a:schemeClr val="tx1"/>
                </a:solidFill>
              </a:rPr>
              <a:t> with a recommended priority of 2021 and rank of 3280</a:t>
            </a:r>
          </a:p>
          <a:p>
            <a:pPr lvl="0"/>
            <a:r>
              <a:rPr lang="en-US" sz="2000" dirty="0">
                <a:solidFill>
                  <a:schemeClr val="tx1"/>
                </a:solidFill>
              </a:rPr>
              <a:t>To endorse and forward to TAC the 11/11/20 PRS Report and Impact Analysis for </a:t>
            </a:r>
            <a:r>
              <a:rPr lang="en-US" sz="2000" b="1" dirty="0">
                <a:solidFill>
                  <a:schemeClr val="tx1"/>
                </a:solidFill>
              </a:rPr>
              <a:t>NPRR1048</a:t>
            </a:r>
          </a:p>
          <a:p>
            <a:pPr lvl="0"/>
            <a:r>
              <a:rPr lang="en-US" sz="2000" dirty="0">
                <a:solidFill>
                  <a:schemeClr val="tx1"/>
                </a:solidFill>
              </a:rPr>
              <a:t>To endorse and forward to TAC the 11/11/20 PRS Report and Impact Analysis for </a:t>
            </a:r>
            <a:r>
              <a:rPr lang="en-US" sz="2000" b="1" dirty="0">
                <a:solidFill>
                  <a:schemeClr val="tx1"/>
                </a:solidFill>
              </a:rPr>
              <a:t>NPRR1049</a:t>
            </a:r>
          </a:p>
          <a:p>
            <a:pPr lvl="0"/>
            <a:r>
              <a:rPr lang="en-US" sz="2000" dirty="0">
                <a:solidFill>
                  <a:schemeClr val="tx1"/>
                </a:solidFill>
              </a:rPr>
              <a:t>To endorse and forward to TAC the 11/11/20 PRS Report and Impact Analysis for </a:t>
            </a:r>
            <a:r>
              <a:rPr lang="en-US" sz="2000" b="1" dirty="0">
                <a:solidFill>
                  <a:schemeClr val="tx1"/>
                </a:solidFill>
              </a:rPr>
              <a:t>NPRR1050</a:t>
            </a:r>
          </a:p>
          <a:p>
            <a:pPr lvl="0"/>
            <a:r>
              <a:rPr lang="en-US" sz="2000" dirty="0">
                <a:solidFill>
                  <a:schemeClr val="tx1"/>
                </a:solidFill>
              </a:rPr>
              <a:t>To endorse and forward to TAC the 11/11/20 PRS Report and Impact Analysis for </a:t>
            </a:r>
            <a:r>
              <a:rPr lang="en-US" sz="2000" b="1" dirty="0">
                <a:solidFill>
                  <a:schemeClr val="tx1"/>
                </a:solidFill>
              </a:rPr>
              <a:t>NPRR1051</a:t>
            </a:r>
            <a:r>
              <a:rPr lang="en-US" sz="2000" dirty="0">
                <a:solidFill>
                  <a:schemeClr val="tx1"/>
                </a:solidFill>
              </a:rPr>
              <a:t> with a recommended priority of 2021 and rank of 2705</a:t>
            </a:r>
          </a:p>
          <a:p>
            <a:pPr lvl="0"/>
            <a:r>
              <a:rPr lang="en-US" sz="2000" dirty="0">
                <a:solidFill>
                  <a:schemeClr val="tx1"/>
                </a:solidFill>
              </a:rPr>
              <a:t>To endorse and forward to TAC the 11/11/20 PRS Report and Impact Analysis for </a:t>
            </a:r>
            <a:r>
              <a:rPr lang="en-US" sz="2000" b="1" dirty="0">
                <a:solidFill>
                  <a:schemeClr val="tx1"/>
                </a:solidFill>
              </a:rPr>
              <a:t>NPRR1052</a:t>
            </a:r>
          </a:p>
          <a:p>
            <a:pPr lvl="0"/>
            <a:r>
              <a:rPr lang="en-US" sz="2000" dirty="0">
                <a:solidFill>
                  <a:schemeClr val="tx1"/>
                </a:solidFill>
              </a:rPr>
              <a:t>To recommend approval of </a:t>
            </a:r>
            <a:r>
              <a:rPr lang="en-US" sz="2000" b="1" dirty="0">
                <a:solidFill>
                  <a:schemeClr val="tx1"/>
                </a:solidFill>
              </a:rPr>
              <a:t>NPRR1024</a:t>
            </a:r>
            <a:r>
              <a:rPr lang="en-US" sz="2000" dirty="0">
                <a:solidFill>
                  <a:schemeClr val="tx1"/>
                </a:solidFill>
              </a:rPr>
              <a:t> as amended by the 11/9/20 ERCOT </a:t>
            </a:r>
            <a:r>
              <a:rPr lang="en-US" sz="2000" dirty="0" smtClean="0">
                <a:solidFill>
                  <a:schemeClr val="tx1"/>
                </a:solidFill>
              </a:rPr>
              <a:t>comments </a:t>
            </a:r>
            <a:endParaRPr lang="en-US" sz="2000" dirty="0">
              <a:solidFill>
                <a:schemeClr val="tx1"/>
              </a:solidFill>
            </a:endParaRPr>
          </a:p>
          <a:p>
            <a:pPr lvl="0"/>
            <a:r>
              <a:rPr lang="en-US" sz="2000" dirty="0">
                <a:solidFill>
                  <a:schemeClr val="tx1"/>
                </a:solidFill>
              </a:rPr>
              <a:t>To recommend approval of </a:t>
            </a:r>
            <a:r>
              <a:rPr lang="en-US" sz="2000" b="1" dirty="0">
                <a:solidFill>
                  <a:schemeClr val="tx1"/>
                </a:solidFill>
              </a:rPr>
              <a:t>NPRR1040</a:t>
            </a:r>
            <a:r>
              <a:rPr lang="en-US" sz="2000" dirty="0">
                <a:solidFill>
                  <a:schemeClr val="tx1"/>
                </a:solidFill>
              </a:rPr>
              <a:t> as amended by the 12/3/20 Luminant comments</a:t>
            </a:r>
          </a:p>
          <a:p>
            <a:pPr lvl="0"/>
            <a:r>
              <a:rPr lang="en-US" sz="2000" dirty="0">
                <a:solidFill>
                  <a:schemeClr val="tx1"/>
                </a:solidFill>
              </a:rPr>
              <a:t>To recommend approval of </a:t>
            </a:r>
            <a:r>
              <a:rPr lang="en-US" sz="2000" b="1" dirty="0">
                <a:solidFill>
                  <a:schemeClr val="tx1"/>
                </a:solidFill>
              </a:rPr>
              <a:t>NPRR1044</a:t>
            </a:r>
            <a:r>
              <a:rPr lang="en-US" sz="2000" dirty="0">
                <a:solidFill>
                  <a:schemeClr val="tx1"/>
                </a:solidFill>
              </a:rPr>
              <a:t> as amended by the 11/23/20 ERCOT comments</a:t>
            </a:r>
            <a:endParaRPr lang="en-US" sz="2000" dirty="0" smtClean="0">
              <a:solidFill>
                <a:schemeClr val="tx1"/>
              </a:solidFill>
            </a:endParaRPr>
          </a:p>
          <a:p>
            <a:pPr lvl="0"/>
            <a:endParaRPr lang="en-US" sz="2000" dirty="0" smtClean="0">
              <a:solidFill>
                <a:schemeClr val="tx1"/>
              </a:solidFill>
            </a:endParaRPr>
          </a:p>
          <a:p>
            <a:pPr marL="0" indent="0">
              <a:buNone/>
            </a:pPr>
            <a:endParaRPr lang="en-US" sz="1600" dirty="0">
              <a:solidFill>
                <a:schemeClr val="tx1"/>
              </a:solidFill>
            </a:endParaRPr>
          </a:p>
        </p:txBody>
      </p:sp>
    </p:spTree>
    <p:extLst>
      <p:ext uri="{BB962C8B-B14F-4D97-AF65-F5344CB8AC3E}">
        <p14:creationId xmlns:p14="http://schemas.microsoft.com/office/powerpoint/2010/main" val="2216050230"/>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0E9AA12-8AF9-4AA6-90FE-24669859CDF3}">
  <ds:schemaRefs>
    <ds:schemaRef ds:uri="http://schemas.microsoft.com/office/2006/metadata/properties"/>
    <ds:schemaRef ds:uri="http://schemas.microsoft.com/office/2006/documentManagement/types"/>
    <ds:schemaRef ds:uri="http://purl.org/dc/elements/1.1/"/>
    <ds:schemaRef ds:uri="http://purl.org/dc/dcmitype/"/>
    <ds:schemaRef ds:uri="c34af464-7aa1-4edd-9be4-83dffc1cb926"/>
    <ds:schemaRef ds:uri="http://schemas.microsoft.com/office/infopath/2007/PartnerControls"/>
    <ds:schemaRef ds:uri="http://schemas.openxmlformats.org/package/2006/metadata/core-properties"/>
    <ds:schemaRef ds:uri="http://www.w3.org/XML/1998/namespace"/>
    <ds:schemaRef ds:uri="http://purl.org/dc/terms/"/>
  </ds:schemaRefs>
</ds:datastoreItem>
</file>

<file path=docProps/app.xml><?xml version="1.0" encoding="utf-8"?>
<Properties xmlns="http://schemas.openxmlformats.org/officeDocument/2006/extended-properties" xmlns:vt="http://schemas.openxmlformats.org/officeDocument/2006/docPropsVTypes">
  <Template/>
  <TotalTime>689</TotalTime>
  <Words>379</Words>
  <Application>Microsoft Office PowerPoint</Application>
  <PresentationFormat>Widescreen</PresentationFormat>
  <Paragraphs>25</Paragraphs>
  <Slides>2</Slides>
  <Notes>2</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2</vt:i4>
      </vt:variant>
    </vt:vector>
  </HeadingPairs>
  <TitlesOfParts>
    <vt:vector size="6" baseType="lpstr">
      <vt:lpstr>Arial</vt:lpstr>
      <vt:lpstr>Calibri</vt:lpstr>
      <vt:lpstr>1_Custom Design</vt:lpstr>
      <vt:lpstr>Office Theme</vt:lpstr>
      <vt:lpstr>PRS – December 10, 2020 - Proposed Combined Ballot Methodology</vt:lpstr>
      <vt:lpstr>PRS – December 10, 2020 – Combined Ballot</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ERCOT</cp:lastModifiedBy>
  <cp:revision>88</cp:revision>
  <cp:lastPrinted>2016-01-21T20:53:15Z</cp:lastPrinted>
  <dcterms:created xsi:type="dcterms:W3CDTF">2016-01-21T15:20:31Z</dcterms:created>
  <dcterms:modified xsi:type="dcterms:W3CDTF">2020-12-09T17:37:33Z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