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344" r:id="rId10"/>
    <p:sldId id="345" r:id="rId11"/>
    <p:sldId id="346" r:id="rId12"/>
    <p:sldId id="342" r:id="rId13"/>
    <p:sldId id="29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67" autoAdjust="0"/>
    <p:restoredTop sz="98752" autoAdjust="0"/>
  </p:normalViewPr>
  <p:slideViewPr>
    <p:cSldViewPr showGuides="1">
      <p:cViewPr varScale="1">
        <p:scale>
          <a:sx n="119" d="100"/>
          <a:sy n="119" d="100"/>
        </p:scale>
        <p:origin x="102" y="2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36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December </a:t>
            </a:r>
            <a:r>
              <a:rPr lang="en-US" sz="1000" dirty="0" smtClean="0"/>
              <a:t>2020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December 10,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7244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2021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ESR and DGR Pre-Passport Projects</a:t>
            </a:r>
          </a:p>
          <a:p>
            <a:pPr lvl="1"/>
            <a:r>
              <a:rPr lang="en-US" sz="1800" dirty="0" smtClean="0"/>
              <a:t>2020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Priority/Rank </a:t>
            </a:r>
            <a:r>
              <a:rPr lang="en-US" sz="1800" dirty="0"/>
              <a:t>Options for Revision Requests with </a:t>
            </a:r>
            <a:r>
              <a:rPr lang="en-US" sz="1800" dirty="0" smtClean="0"/>
              <a:t>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990600"/>
            <a:ext cx="8949560" cy="4980216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</a:t>
            </a:r>
            <a:r>
              <a:rPr lang="en-US" sz="1800" dirty="0"/>
              <a:t>November Release – Off-Cycle	</a:t>
            </a:r>
            <a:r>
              <a:rPr lang="en-US" sz="1800" i="1" dirty="0">
                <a:solidFill>
                  <a:srgbClr val="00B050"/>
                </a:solidFill>
              </a:rPr>
              <a:t>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8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strike="sngStrike" dirty="0"/>
              <a:t>SCR804 – ERCOT </a:t>
            </a:r>
            <a:r>
              <a:rPr lang="en-US" sz="1400" strike="sngStrike" dirty="0" err="1"/>
              <a:t>GridGeo</a:t>
            </a:r>
            <a:r>
              <a:rPr lang="en-US" sz="1400" strike="sngStrike" dirty="0"/>
              <a:t> Access for Transmission </a:t>
            </a:r>
            <a:r>
              <a:rPr lang="en-US" sz="1400" strike="sngStrike" dirty="0" smtClean="0"/>
              <a:t>Operators – 11/12/2020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/>
              <a:t>RIOO – RARF Replacement – View/Update – Follow-Up </a:t>
            </a:r>
            <a:r>
              <a:rPr lang="en-US" sz="1400" dirty="0" smtClean="0"/>
              <a:t>Release – </a:t>
            </a:r>
            <a:r>
              <a:rPr lang="en-US" sz="1400" dirty="0" smtClean="0"/>
              <a:t>11/13/2020</a:t>
            </a:r>
            <a:endParaRPr lang="en-US" sz="1400" dirty="0" smtClean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Enterprise Content Management System (ECMS) Phase 2 – 11/16/2020</a:t>
            </a:r>
            <a:endParaRPr lang="en-US" sz="14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strike="sngStrike" dirty="0"/>
              <a:t>2020 </a:t>
            </a:r>
            <a:r>
              <a:rPr lang="en-US" sz="1800" strike="sngStrike" dirty="0" smtClean="0"/>
              <a:t>December </a:t>
            </a:r>
            <a:r>
              <a:rPr lang="en-US" sz="1800" strike="sngStrike" dirty="0"/>
              <a:t>Release – Off-Cycle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  <a:endParaRPr lang="en-US" sz="18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>
                <a:solidFill>
                  <a:srgbClr val="FF0000"/>
                </a:solidFill>
              </a:rPr>
              <a:t>MMS/OS Tech Refresh – </a:t>
            </a:r>
            <a:r>
              <a:rPr lang="en-US" sz="1400" dirty="0" smtClean="0">
                <a:solidFill>
                  <a:srgbClr val="FF0000"/>
                </a:solidFill>
              </a:rPr>
              <a:t>reschedule in progress (see 12/8/2020 Market Notice)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dirty="0" smtClean="0"/>
              <a:t>December </a:t>
            </a:r>
            <a:r>
              <a:rPr lang="en-US" sz="1800" dirty="0"/>
              <a:t>Release – </a:t>
            </a:r>
            <a:r>
              <a:rPr lang="en-US" sz="1800" dirty="0" smtClean="0"/>
              <a:t>R6 </a:t>
            </a:r>
            <a:r>
              <a:rPr lang="en-US" sz="1800" dirty="0"/>
              <a:t>– </a:t>
            </a:r>
            <a:r>
              <a:rPr lang="en-US" sz="1800" dirty="0" smtClean="0"/>
              <a:t>12/8/2020 </a:t>
            </a:r>
            <a:r>
              <a:rPr lang="en-US" sz="1800" dirty="0"/>
              <a:t>– </a:t>
            </a:r>
            <a:r>
              <a:rPr lang="en-US" sz="1800" dirty="0" smtClean="0"/>
              <a:t>12/10/2020</a:t>
            </a:r>
            <a:r>
              <a:rPr lang="en-US" sz="1800" i="1" dirty="0">
                <a:solidFill>
                  <a:srgbClr val="00B050"/>
                </a:solidFill>
              </a:rPr>
              <a:t>	 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SCR806 </a:t>
            </a:r>
            <a:r>
              <a:rPr lang="en-US" sz="1400" dirty="0"/>
              <a:t>– Adding QSE and DME Information to Disclosure </a:t>
            </a:r>
            <a:r>
              <a:rPr lang="en-US" sz="1400" dirty="0" smtClean="0"/>
              <a:t>Reports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NPRR978</a:t>
            </a:r>
            <a:r>
              <a:rPr lang="en-US" sz="1200" dirty="0"/>
              <a:t>(b)</a:t>
            </a:r>
            <a:r>
              <a:rPr lang="en-US" sz="1400" dirty="0" smtClean="0"/>
              <a:t> – </a:t>
            </a:r>
            <a:r>
              <a:rPr lang="en-US" sz="1400" dirty="0"/>
              <a:t>Alignment with Amendments to PUCT Substantive Rule </a:t>
            </a:r>
            <a:r>
              <a:rPr lang="en-US" sz="1400" dirty="0" smtClean="0"/>
              <a:t>25.505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 smtClean="0"/>
              <a:t>Non-Forecast Zone scope</a:t>
            </a:r>
            <a:endParaRPr lang="en-US" sz="1200" dirty="0" smtClean="0"/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2021 February Release </a:t>
            </a:r>
            <a:r>
              <a:rPr lang="en-US" sz="1800" dirty="0"/>
              <a:t>– </a:t>
            </a:r>
            <a:r>
              <a:rPr lang="en-US" sz="1800" dirty="0" smtClean="0"/>
              <a:t>R1 </a:t>
            </a:r>
            <a:r>
              <a:rPr lang="en-US" sz="1800" dirty="0"/>
              <a:t>– </a:t>
            </a:r>
            <a:r>
              <a:rPr lang="en-US" sz="1800" dirty="0" smtClean="0"/>
              <a:t>2/6/2020 </a:t>
            </a:r>
            <a:r>
              <a:rPr lang="en-US" sz="1800" dirty="0"/>
              <a:t>– </a:t>
            </a:r>
            <a:r>
              <a:rPr lang="en-US" sz="1800" dirty="0" smtClean="0"/>
              <a:t>2/8/2020</a:t>
            </a:r>
            <a:r>
              <a:rPr lang="en-US" sz="1800" i="1" dirty="0">
                <a:solidFill>
                  <a:srgbClr val="00B050"/>
                </a:solidFill>
              </a:rPr>
              <a:t>	 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NPRR974 </a:t>
            </a:r>
            <a:r>
              <a:rPr lang="en-US" sz="1400" dirty="0"/>
              <a:t>– Capacity Insufficiency Operating Condition Notice (OCN) Transparency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NPRR978</a:t>
            </a:r>
            <a:r>
              <a:rPr lang="en-US" sz="1200" dirty="0" smtClean="0"/>
              <a:t>(c)</a:t>
            </a:r>
            <a:r>
              <a:rPr lang="en-US" sz="1400" dirty="0" smtClean="0"/>
              <a:t> </a:t>
            </a:r>
            <a:r>
              <a:rPr lang="en-US" sz="1400" dirty="0"/>
              <a:t>– Alignment with Amendments to PUCT Substantive Rule </a:t>
            </a:r>
            <a:r>
              <a:rPr lang="en-US" sz="1400" dirty="0" smtClean="0"/>
              <a:t>25.505</a:t>
            </a:r>
            <a:endParaRPr lang="en-US" sz="12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 smtClean="0"/>
              <a:t>Forecast Zone scope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NOGRR195 – </a:t>
            </a:r>
            <a:r>
              <a:rPr lang="en-US" sz="1400" dirty="0"/>
              <a:t>Generator Voltage Control Tolerance Band</a:t>
            </a:r>
            <a:endParaRPr lang="en-US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34938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80658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3493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2289134"/>
              </p:ext>
            </p:extLst>
          </p:nvPr>
        </p:nvGraphicFramePr>
        <p:xfrm>
          <a:off x="160280" y="798446"/>
          <a:ext cx="8839200" cy="4262008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EMIL Web Interface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FFR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NPRR977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Go-Live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RIOO R2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33400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90496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277254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NPRR930(a) – O&amp;M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NPRR935(a) – Sections 4.2.2 (1) (6), 4.2.5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NPRR935(b) – Sections 2.1, 2.2, 4.2.3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NPRR978(a) – Initial report decommissions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NPRR978(b) </a:t>
            </a:r>
            <a:r>
              <a:rPr lang="en-US" sz="800" b="0" kern="0" dirty="0"/>
              <a:t>– </a:t>
            </a:r>
            <a:r>
              <a:rPr lang="en-US" sz="800" b="0" kern="0" dirty="0" smtClean="0">
                <a:solidFill>
                  <a:srgbClr val="FF0000"/>
                </a:solidFill>
              </a:rPr>
              <a:t>Non-Forecast Zone scope</a:t>
            </a:r>
            <a:endParaRPr lang="en-US" sz="800" b="0" kern="0" dirty="0" smtClean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</a:t>
            </a:r>
            <a:r>
              <a:rPr lang="en-US" sz="800" b="0" kern="0" dirty="0"/>
              <a:t>) – View / Edit </a:t>
            </a:r>
            <a:r>
              <a:rPr lang="en-US" sz="800" b="0" kern="0" dirty="0" smtClean="0"/>
              <a:t>capability</a:t>
            </a: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1586742" y="4797042"/>
            <a:ext cx="2977306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8" y="4800446"/>
            <a:ext cx="4422805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6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latin typeface="Wingdings" panose="05000000000000000000" pitchFamily="2" charset="2"/>
              </a:rPr>
              <a:t>ü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3067331"/>
            <a:ext cx="1435608" cy="40011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/>
              <a:t>December</a:t>
            </a:r>
            <a:endParaRPr lang="en-US" sz="90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1902106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35" name="TextBox 34"/>
          <p:cNvSpPr txBox="1"/>
          <p:nvPr/>
        </p:nvSpPr>
        <p:spPr>
          <a:xfrm>
            <a:off x="8638633" y="1358689"/>
            <a:ext cx="37054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9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7209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1/19</a:t>
            </a:r>
            <a:endParaRPr lang="en-US" sz="1200" kern="0" dirty="0"/>
          </a:p>
        </p:txBody>
      </p:sp>
      <p:sp>
        <p:nvSpPr>
          <p:cNvPr id="41" name="TextBox 40"/>
          <p:cNvSpPr txBox="1"/>
          <p:nvPr/>
        </p:nvSpPr>
        <p:spPr>
          <a:xfrm>
            <a:off x="7192934" y="3454097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0090" y="2229464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286994" y="302833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680588" y="2475144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2a</a:t>
            </a:r>
            <a:endParaRPr lang="en-US" sz="1000" i="1" dirty="0"/>
          </a:p>
        </p:txBody>
      </p:sp>
      <p:sp>
        <p:nvSpPr>
          <p:cNvPr id="45" name="Left Brace 44"/>
          <p:cNvSpPr/>
          <p:nvPr/>
        </p:nvSpPr>
        <p:spPr>
          <a:xfrm>
            <a:off x="3337858" y="2235909"/>
            <a:ext cx="153463" cy="6786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33044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1/30</a:t>
            </a:r>
            <a:endParaRPr lang="en-US" sz="1200" kern="0" dirty="0"/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3125537" y="405381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8/1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6022848" y="19812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November</a:t>
            </a:r>
            <a:endParaRPr lang="en-US" sz="1200" kern="0" dirty="0"/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4488291" y="3717679"/>
            <a:ext cx="1683909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9/3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Go-Live - View/Update</a:t>
            </a:r>
            <a:endParaRPr lang="en-US" sz="900" b="0" kern="0" dirty="0"/>
          </a:p>
        </p:txBody>
      </p:sp>
      <p:sp>
        <p:nvSpPr>
          <p:cNvPr id="58" name="TextBox 57"/>
          <p:cNvSpPr txBox="1"/>
          <p:nvPr/>
        </p:nvSpPr>
        <p:spPr>
          <a:xfrm>
            <a:off x="1293429" y="4206145"/>
            <a:ext cx="3705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778095" y="1357405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1590676" y="3906683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2807981" y="42061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/>
          <p:cNvSpPr txBox="1">
            <a:spLocks noChangeArrowheads="1"/>
          </p:cNvSpPr>
          <p:nvPr/>
        </p:nvSpPr>
        <p:spPr bwMode="auto">
          <a:xfrm>
            <a:off x="3120074" y="3238212"/>
            <a:ext cx="14519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7/1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4272610" y="1346426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278454" y="2462630"/>
            <a:ext cx="3705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224084" y="3566683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704481" y="1381119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221480" y="4323695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670464" y="4124992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67272" y="235451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</a:t>
            </a:r>
            <a:endParaRPr lang="en-US" sz="1200" kern="0" dirty="0"/>
          </a:p>
        </p:txBody>
      </p:sp>
      <p:sp>
        <p:nvSpPr>
          <p:cNvPr id="59" name="TextBox 58"/>
          <p:cNvSpPr txBox="1"/>
          <p:nvPr/>
        </p:nvSpPr>
        <p:spPr>
          <a:xfrm>
            <a:off x="5698767" y="2624308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 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7132676" y="2551672"/>
            <a:ext cx="1822093" cy="209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167006" y="2241353"/>
            <a:ext cx="3705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 smtClean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 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038052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2/6 – 2/8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4/3 – 4/5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5/29 – 5/31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8/7 – 8/9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 – 12/14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NPRR978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(c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94178" y="5606014"/>
            <a:ext cx="248539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NPRR978(c) </a:t>
            </a:r>
            <a:r>
              <a:rPr lang="en-US" sz="800" b="0" kern="0" dirty="0"/>
              <a:t>– </a:t>
            </a:r>
            <a:r>
              <a:rPr lang="en-US" sz="800" b="0" kern="0" dirty="0" smtClean="0">
                <a:solidFill>
                  <a:srgbClr val="FF0000"/>
                </a:solidFill>
              </a:rPr>
              <a:t>Forecast Zone scope</a:t>
            </a:r>
            <a:endParaRPr lang="en-US" sz="800" b="0" kern="0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“Add” capability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29806"/>
              </p:ext>
            </p:extLst>
          </p:nvPr>
        </p:nvGraphicFramePr>
        <p:xfrm>
          <a:off x="176358" y="5047856"/>
          <a:ext cx="8803212" cy="464820"/>
        </p:xfrm>
        <a:graphic>
          <a:graphicData uri="http://schemas.openxmlformats.org/drawingml/2006/table">
            <a:tbl>
              <a:tblPr firstRow="1" bandRow="1"/>
              <a:tblGrid>
                <a:gridCol w="1002739"/>
                <a:gridCol w="1993803"/>
                <a:gridCol w="5806670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 / 2020 / 2021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RRs: 826, 857, 879, 885, 918, 935(b), 936, 939, 941,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962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965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1020, 1030, PGRR066, SCR799, SCR800, SCR805</a:t>
                      </a:r>
                      <a:endParaRPr lang="en-US" sz="8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271547" y="1356405"/>
            <a:ext cx="3705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1749" y="1355698"/>
            <a:ext cx="37054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98047" y="135569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P</a:t>
            </a:r>
            <a:endParaRPr lang="en-US" sz="105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E</a:t>
            </a:r>
            <a:endParaRPr lang="en-US" sz="105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37594" y="2703742"/>
            <a:ext cx="5139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On Hold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467095" y="4122332"/>
            <a:ext cx="15166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2024 Go-Lives</a:t>
            </a:r>
            <a:endParaRPr lang="en-US" sz="1200" b="0" kern="0" dirty="0"/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5779911" y="3541910"/>
            <a:ext cx="1964247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Q4 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Add Functionality Go-Live</a:t>
            </a:r>
            <a:endParaRPr lang="en-US" sz="900" b="0" kern="0" dirty="0"/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7467095" y="27710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TBD Go-Live</a:t>
            </a:r>
            <a:endParaRPr lang="en-US" sz="1200" b="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7162800" y="3988713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36621" y="1736558"/>
            <a:ext cx="22860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435486" y="2617563"/>
            <a:ext cx="2968488" cy="7540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399674" y="1487905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64501" y="3200400"/>
            <a:ext cx="1426464" cy="600164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SCR804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0" dirty="0" smtClean="0">
                <a:solidFill>
                  <a:srgbClr val="FF0000"/>
                </a:solidFill>
              </a:rPr>
              <a:t>Go-Live – </a:t>
            </a:r>
            <a:r>
              <a:rPr lang="en-US" sz="1050" b="0" dirty="0" smtClean="0">
                <a:solidFill>
                  <a:srgbClr val="FF0000"/>
                </a:solidFill>
              </a:rPr>
              <a:t>3/18/2021</a:t>
            </a:r>
            <a:endParaRPr lang="en-US" sz="1050" b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0" kern="0" dirty="0" smtClean="0">
                <a:solidFill>
                  <a:srgbClr val="FF0000"/>
                </a:solidFill>
              </a:rPr>
              <a:t>TO training in Feb.</a:t>
            </a:r>
            <a:endParaRPr lang="en-US" sz="1050" b="0" kern="0" dirty="0">
              <a:solidFill>
                <a:srgbClr val="FF0000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237614" y="1889794"/>
            <a:ext cx="187064" cy="79497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343400" y="1487905"/>
            <a:ext cx="1981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118545" y="135569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I</a:t>
            </a:r>
            <a:endParaRPr lang="en-US" sz="105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sz="105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6" name="TextBox 13"/>
          <p:cNvSpPr txBox="1">
            <a:spLocks noChangeArrowheads="1"/>
          </p:cNvSpPr>
          <p:nvPr/>
        </p:nvSpPr>
        <p:spPr bwMode="auto">
          <a:xfrm>
            <a:off x="742687" y="4189957"/>
            <a:ext cx="2853790" cy="400110"/>
          </a:xfrm>
          <a:prstGeom prst="rect">
            <a:avLst/>
          </a:prstGeom>
          <a:solidFill>
            <a:srgbClr val="A1D8F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Impacts of the MMS/OS Tech Refresh delay on other projects is being evaluated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47" name="Straight Arrow Connector 46"/>
          <p:cNvCxnSpPr>
            <a:endCxn id="19" idx="1"/>
          </p:cNvCxnSpPr>
          <p:nvPr/>
        </p:nvCxnSpPr>
        <p:spPr>
          <a:xfrm flipH="1" flipV="1">
            <a:off x="4261749" y="2402139"/>
            <a:ext cx="790146" cy="30160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5046849" y="2703742"/>
            <a:ext cx="808116" cy="2226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1600183" y="2912821"/>
            <a:ext cx="1517904" cy="969496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ECMS – </a:t>
            </a:r>
            <a:r>
              <a:rPr lang="en-US" sz="1200" dirty="0" smtClean="0">
                <a:solidFill>
                  <a:srgbClr val="FF0000"/>
                </a:solidFill>
              </a:rPr>
              <a:t>May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>
                <a:solidFill>
                  <a:srgbClr val="FF0000"/>
                </a:solidFill>
              </a:rPr>
              <a:t>Market Info &amp; Grid Info to new platform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>
                <a:solidFill>
                  <a:srgbClr val="FF0000"/>
                </a:solidFill>
              </a:rPr>
              <a:t>Improved dashboards and displays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>
                <a:solidFill>
                  <a:srgbClr val="FF0000"/>
                </a:solidFill>
              </a:rPr>
              <a:t>Replace </a:t>
            </a:r>
            <a:r>
              <a:rPr lang="en-US" sz="900" b="0" dirty="0" err="1" smtClean="0">
                <a:solidFill>
                  <a:srgbClr val="FF0000"/>
                </a:solidFill>
              </a:rPr>
              <a:t>NoticeBuilder</a:t>
            </a:r>
            <a:endParaRPr lang="en-US" sz="900" b="0" kern="0" dirty="0">
              <a:solidFill>
                <a:srgbClr val="FF0000"/>
              </a:solidFill>
            </a:endParaRPr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7471035" y="1872748"/>
            <a:ext cx="1508760" cy="83099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ECMS – Dec. 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>
                <a:solidFill>
                  <a:srgbClr val="FF0000"/>
                </a:solidFill>
              </a:rPr>
              <a:t>Combine ERCOT.com and MIS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>
                <a:solidFill>
                  <a:srgbClr val="FF0000"/>
                </a:solidFill>
              </a:rPr>
              <a:t>Improved search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>
                <a:solidFill>
                  <a:srgbClr val="FF0000"/>
                </a:solidFill>
              </a:rPr>
              <a:t>New navigation</a:t>
            </a:r>
            <a:endParaRPr lang="en-US" sz="900" b="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ESR and DGR Pre-Passport Projects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50" y="778740"/>
            <a:ext cx="8949560" cy="5485025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On 10/16/2020, ERCOT initiated two projects to deliver several Revision Requests relating to ESR and DGR</a:t>
            </a:r>
            <a:endParaRPr lang="en-US" sz="1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PR353-01  BES Combo Model Implementation </a:t>
            </a:r>
            <a:r>
              <a:rPr lang="en-US" sz="1600" dirty="0" smtClean="0"/>
              <a:t>Strategy   </a:t>
            </a:r>
            <a:r>
              <a:rPr lang="en-US" sz="1400" dirty="0" smtClean="0">
                <a:solidFill>
                  <a:srgbClr val="FF0000"/>
                </a:solidFill>
              </a:rPr>
              <a:t>(now in Planning phase)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NPRR963 	– </a:t>
            </a:r>
            <a:r>
              <a:rPr lang="en-US" sz="1200" dirty="0"/>
              <a:t>Base Point Deviation Settlement </a:t>
            </a:r>
            <a:r>
              <a:rPr lang="en-US" sz="1200" dirty="0" smtClean="0"/>
              <a:t>&amp; Deployment Performance </a:t>
            </a:r>
            <a:r>
              <a:rPr lang="en-US" sz="1200" dirty="0"/>
              <a:t>Metrics for </a:t>
            </a:r>
            <a:r>
              <a:rPr lang="en-US" sz="1200" dirty="0" smtClean="0"/>
              <a:t>ESRs </a:t>
            </a:r>
            <a:r>
              <a:rPr lang="en-US" sz="1200" dirty="0"/>
              <a:t>(Combo Model)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NPRR987	– </a:t>
            </a:r>
            <a:r>
              <a:rPr lang="en-US" sz="1100" dirty="0"/>
              <a:t>BESTF-3 </a:t>
            </a:r>
            <a:r>
              <a:rPr lang="en-US" sz="1100" dirty="0" smtClean="0"/>
              <a:t>ESR </a:t>
            </a:r>
            <a:r>
              <a:rPr lang="en-US" sz="1100" dirty="0"/>
              <a:t>Contribution to Physical Responsive Capability and </a:t>
            </a:r>
            <a:r>
              <a:rPr lang="en-US" sz="1100" dirty="0" smtClean="0"/>
              <a:t>RT </a:t>
            </a:r>
            <a:r>
              <a:rPr lang="en-US" sz="1100" dirty="0"/>
              <a:t>On-Line Reserve Capacity </a:t>
            </a:r>
            <a:r>
              <a:rPr lang="en-US" sz="1100" dirty="0" err="1" smtClean="0"/>
              <a:t>Calcs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NPRR989</a:t>
            </a:r>
            <a:r>
              <a:rPr lang="en-US" sz="1200" dirty="0" smtClean="0"/>
              <a:t>	– </a:t>
            </a:r>
            <a:r>
              <a:rPr lang="en-US" sz="1200" dirty="0"/>
              <a:t>BESTF-1 </a:t>
            </a:r>
            <a:r>
              <a:rPr lang="en-US" sz="1200" dirty="0" smtClean="0"/>
              <a:t>ESR </a:t>
            </a:r>
            <a:r>
              <a:rPr lang="en-US" sz="1200" dirty="0"/>
              <a:t>Technical Requirements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NPRR1002</a:t>
            </a:r>
            <a:r>
              <a:rPr lang="en-US" sz="1200" dirty="0" smtClean="0"/>
              <a:t>	– </a:t>
            </a:r>
            <a:r>
              <a:rPr lang="en-US" sz="1200" dirty="0"/>
              <a:t>BESTF-5 </a:t>
            </a:r>
            <a:r>
              <a:rPr lang="en-US" sz="1200" dirty="0" smtClean="0"/>
              <a:t>ESR </a:t>
            </a:r>
            <a:r>
              <a:rPr lang="en-US" sz="1200" dirty="0"/>
              <a:t>Single Model Registration and Charging Restrictions in Emergency Conditions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NPRR1026</a:t>
            </a:r>
            <a:r>
              <a:rPr lang="en-US" sz="1200" dirty="0" smtClean="0"/>
              <a:t>	– BESTF-7 </a:t>
            </a:r>
            <a:r>
              <a:rPr lang="en-US" sz="1200" dirty="0"/>
              <a:t>Self-Limiting Facilities and Self-Limiting </a:t>
            </a:r>
            <a:r>
              <a:rPr lang="en-US" sz="1200" dirty="0" smtClean="0"/>
              <a:t>Resources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NPRR1038</a:t>
            </a:r>
            <a:r>
              <a:rPr lang="en-US" sz="1200" dirty="0" smtClean="0"/>
              <a:t>	– </a:t>
            </a:r>
            <a:r>
              <a:rPr lang="en-US" sz="1200" dirty="0"/>
              <a:t>BESTF-8 Limited Exemption from Reactive Power Requirements for Certain </a:t>
            </a:r>
            <a:r>
              <a:rPr lang="en-US" sz="1200" dirty="0" smtClean="0"/>
              <a:t>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NOGRR204</a:t>
            </a:r>
            <a:r>
              <a:rPr lang="en-US" sz="1200" dirty="0" smtClean="0"/>
              <a:t>	– </a:t>
            </a:r>
            <a:r>
              <a:rPr lang="en-US" sz="1200" dirty="0"/>
              <a:t>Related to NPRR989, </a:t>
            </a:r>
            <a:r>
              <a:rPr lang="en-US" sz="1200" dirty="0" smtClean="0"/>
              <a:t>BESTF-1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NOGRR208</a:t>
            </a:r>
            <a:r>
              <a:rPr lang="en-US" sz="1200" dirty="0" smtClean="0"/>
              <a:t>	– </a:t>
            </a:r>
            <a:r>
              <a:rPr lang="en-US" sz="1200" dirty="0"/>
              <a:t>Related to NPRR1002, </a:t>
            </a:r>
            <a:r>
              <a:rPr lang="en-US" sz="1200" dirty="0" smtClean="0"/>
              <a:t>BESTF-5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OBDRR017</a:t>
            </a:r>
            <a:r>
              <a:rPr lang="en-US" sz="1200" dirty="0" smtClean="0"/>
              <a:t>	– </a:t>
            </a:r>
            <a:r>
              <a:rPr lang="en-US" sz="1200" dirty="0"/>
              <a:t>Related to NPRR987, </a:t>
            </a:r>
            <a:r>
              <a:rPr lang="en-US" sz="1200" dirty="0" smtClean="0"/>
              <a:t>BESTF-3</a:t>
            </a:r>
            <a:endParaRPr lang="en-US" sz="12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PGRR081</a:t>
            </a:r>
            <a:r>
              <a:rPr lang="en-US" sz="1200" dirty="0"/>
              <a:t>	</a:t>
            </a:r>
            <a:r>
              <a:rPr lang="en-US" sz="1200" dirty="0" smtClean="0"/>
              <a:t>– </a:t>
            </a:r>
            <a:r>
              <a:rPr lang="en-US" sz="1200" dirty="0"/>
              <a:t>Related </a:t>
            </a:r>
            <a:r>
              <a:rPr lang="en-US" sz="1200" dirty="0" smtClean="0"/>
              <a:t>to NPRR1026, </a:t>
            </a:r>
            <a:r>
              <a:rPr lang="en-US" sz="1200" dirty="0" smtClean="0"/>
              <a:t>BESTF-7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RRGRR023</a:t>
            </a:r>
            <a:r>
              <a:rPr lang="en-US" sz="1200" dirty="0" smtClean="0"/>
              <a:t>	– Related </a:t>
            </a:r>
            <a:r>
              <a:rPr lang="en-US" sz="1200" dirty="0"/>
              <a:t>to NPRR1002, </a:t>
            </a:r>
            <a:r>
              <a:rPr lang="en-US" sz="1200" dirty="0" smtClean="0"/>
              <a:t>BESTF-5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endParaRPr lang="en-US" sz="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PR354-01  DGR/DESR </a:t>
            </a:r>
            <a:r>
              <a:rPr lang="en-US" sz="1600" dirty="0"/>
              <a:t>Implementation </a:t>
            </a:r>
            <a:r>
              <a:rPr lang="en-US" sz="1600" dirty="0" smtClean="0"/>
              <a:t>Strategy   </a:t>
            </a:r>
            <a:r>
              <a:rPr lang="en-US" sz="1400" dirty="0" smtClean="0">
                <a:solidFill>
                  <a:srgbClr val="FF0000"/>
                </a:solidFill>
              </a:rPr>
              <a:t>(now in Planning phase)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NPRR917	– </a:t>
            </a:r>
            <a:r>
              <a:rPr lang="en-US" sz="1200" dirty="0" smtClean="0"/>
              <a:t>Nodal </a:t>
            </a:r>
            <a:r>
              <a:rPr lang="en-US" sz="1200" dirty="0"/>
              <a:t>Pricing for </a:t>
            </a:r>
            <a:r>
              <a:rPr lang="en-US" sz="1200" dirty="0" smtClean="0"/>
              <a:t>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NPRR1016	– </a:t>
            </a:r>
            <a:r>
              <a:rPr lang="en-US" sz="1200" dirty="0"/>
              <a:t>Clarify Requirements for </a:t>
            </a:r>
            <a:r>
              <a:rPr lang="en-US" sz="1200" dirty="0" smtClean="0"/>
              <a:t>DGRs </a:t>
            </a:r>
            <a:r>
              <a:rPr lang="en-US" sz="1200" dirty="0"/>
              <a:t>and Distribution Energy Storage Resources (DESRs)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PGRR082	– </a:t>
            </a:r>
            <a:r>
              <a:rPr lang="en-US" sz="1200" dirty="0"/>
              <a:t>Revise Section 5 and Establish Small Generation Interconnection </a:t>
            </a:r>
            <a:r>
              <a:rPr lang="en-US" sz="1200" dirty="0" smtClean="0"/>
              <a:t>Process *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RRGRR026	– </a:t>
            </a:r>
            <a:r>
              <a:rPr lang="en-US" sz="1200" dirty="0"/>
              <a:t>Related to NPRR1016, Clarify Requirements for </a:t>
            </a:r>
            <a:r>
              <a:rPr lang="en-US" sz="1200" dirty="0" smtClean="0"/>
              <a:t>DGRs and DESRs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4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 smtClean="0"/>
              <a:t>Since these projects are merging multiple RRs, it will take a few months before </a:t>
            </a:r>
            <a:r>
              <a:rPr lang="en-US" sz="1600" dirty="0" smtClean="0"/>
              <a:t>target </a:t>
            </a:r>
            <a:r>
              <a:rPr lang="en-US" sz="1600" dirty="0" smtClean="0"/>
              <a:t>go-live dates </a:t>
            </a:r>
            <a:r>
              <a:rPr lang="en-US" sz="1600" dirty="0" smtClean="0"/>
              <a:t>are established for </a:t>
            </a:r>
            <a:r>
              <a:rPr lang="en-US" sz="1600" dirty="0" smtClean="0"/>
              <a:t>these two </a:t>
            </a:r>
            <a:r>
              <a:rPr lang="en-US" sz="1600" dirty="0" smtClean="0"/>
              <a:t>projects  </a:t>
            </a:r>
            <a:r>
              <a:rPr lang="en-US" sz="1400" dirty="0" smtClean="0">
                <a:solidFill>
                  <a:srgbClr val="FF0000"/>
                </a:solidFill>
              </a:rPr>
              <a:t>(gate to Execution target is February 2021)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BES: Battery Energy Storage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ESR: Energy Storage Resource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701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2020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2020 PPL Budget  =  $29.0M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89" y="816950"/>
            <a:ext cx="9014353" cy="510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540147"/>
              </p:ext>
            </p:extLst>
          </p:nvPr>
        </p:nvGraphicFramePr>
        <p:xfrm>
          <a:off x="141139" y="958807"/>
          <a:ext cx="8850460" cy="5468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461"/>
                <a:gridCol w="2971800"/>
                <a:gridCol w="762000"/>
                <a:gridCol w="685800"/>
                <a:gridCol w="3200399"/>
              </a:tblGrid>
              <a:tr h="501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8050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NPRR995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RTF-6 Create Definition and Terms for Settlement Only Energy Storage</a:t>
                      </a:r>
                      <a:endParaRPr lang="en-US" sz="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smtClean="0"/>
                        <a:t>Additional time requested</a:t>
                      </a:r>
                      <a:r>
                        <a:rPr lang="en-US" sz="1200" i="0" baseline="0" dirty="0" smtClean="0"/>
                        <a:t> to complete 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Expect to post IA for review at January PRS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NPRR1034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Frequency-Based Limits on DC Tie Imports or Exports</a:t>
                      </a:r>
                      <a:endParaRPr lang="da-DK" sz="11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3280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$35k–$55k, 4–6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Areas: Grid Displays,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NoticeBuilder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Reporting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MIS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 to end of 2021 list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(funded by Southern Cross – work into the plan at a time consistent with conditions outlined in the IA [similar to NPRR857])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NPRR1050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to the Summer Commercial Operations Date Deadline for Including Planned Generation Capacity in Reports on the CDR</a:t>
                      </a:r>
                      <a:endParaRPr lang="en-US" sz="105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&lt;$5k O&amp;M – no project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required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NPRR1051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Removal of the Price Floor Applied to Day-Ahead Settlement Point Prices</a:t>
                      </a:r>
                      <a:endParaRPr lang="en-US" sz="11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2705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$10k–$20k, 3–5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Areas: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Risk of conflicts with RTC/BES/DGR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Rank 2705 puts this NPRR in the “High” range of the “Consider When Resources are Available” prioritization category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718738" y="6299528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2021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3280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320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585969"/>
              </p:ext>
            </p:extLst>
          </p:nvPr>
        </p:nvGraphicFramePr>
        <p:xfrm>
          <a:off x="4235824" y="73392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219845</TotalTime>
  <Words>974</Words>
  <Application>Microsoft Office PowerPoint</Application>
  <PresentationFormat>On-screen Show (4:3)</PresentationFormat>
  <Paragraphs>513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2020 Release Targets – Board Approved NPRRs / SCRs / xGRRs </vt:lpstr>
      <vt:lpstr>2021 Release Targets – Board Approved NPRRs / SCRs / xGRRs </vt:lpstr>
      <vt:lpstr>ESR and DGR Pre-Passport Projects</vt:lpstr>
      <vt:lpstr>2020 Project Spending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2362</cp:revision>
  <cp:lastPrinted>2020-02-05T17:47:59Z</cp:lastPrinted>
  <dcterms:created xsi:type="dcterms:W3CDTF">2016-01-21T15:20:31Z</dcterms:created>
  <dcterms:modified xsi:type="dcterms:W3CDTF">2020-12-09T16:26:24Z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