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00" r:id="rId8"/>
    <p:sldId id="301" r:id="rId9"/>
    <p:sldId id="302" r:id="rId10"/>
    <p:sldId id="303" r:id="rId11"/>
    <p:sldId id="304" r:id="rId12"/>
    <p:sldId id="305" r:id="rId13"/>
    <p:sldId id="26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69060" autoAdjust="0"/>
  </p:normalViewPr>
  <p:slideViewPr>
    <p:cSldViewPr showGuides="1">
      <p:cViewPr varScale="1">
        <p:scale>
          <a:sx n="95" d="100"/>
          <a:sy n="95" d="100"/>
        </p:scale>
        <p:origin x="78" y="141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Resource experienced a run back while carrying around 393 MW. Loss of 349 MW when the resource completely tripped offline.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59.9750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Minimum Frequency: </a:t>
            </a:r>
            <a:r>
              <a:rPr lang="en-US" baseline="0" dirty="0" smtClean="0"/>
              <a:t>59.9020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5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Time: </a:t>
            </a:r>
            <a:r>
              <a:rPr lang="en-US" baseline="0" dirty="0" smtClean="0"/>
              <a:t>4 </a:t>
            </a:r>
            <a:r>
              <a:rPr lang="en-US" baseline="0" dirty="0" smtClean="0"/>
              <a:t>minutes and </a:t>
            </a:r>
            <a:r>
              <a:rPr lang="en-US" baseline="0" dirty="0" smtClean="0"/>
              <a:t>15 </a:t>
            </a:r>
            <a:r>
              <a:rPr lang="en-US" baseline="0" dirty="0" smtClean="0"/>
              <a:t>seconds (90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 is 7 minutes and </a:t>
            </a:r>
            <a:r>
              <a:rPr lang="en-US" baseline="0" dirty="0" smtClean="0"/>
              <a:t>12 </a:t>
            </a:r>
            <a:r>
              <a:rPr lang="en-US" baseline="0" dirty="0" smtClean="0"/>
              <a:t>seconds)</a:t>
            </a:r>
          </a:p>
          <a:p>
            <a:r>
              <a:rPr lang="en-US" baseline="0" dirty="0" smtClean="0"/>
              <a:t>RRS Deployed: </a:t>
            </a:r>
            <a:r>
              <a:rPr lang="en-US" baseline="0" dirty="0" smtClean="0"/>
              <a:t>506 MW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Trip Reason</a:t>
            </a:r>
            <a:r>
              <a:rPr lang="en-US" baseline="0" dirty="0" smtClean="0"/>
              <a:t>: Resource was forced out of service due to issues with turbine vibration.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Contextual Information: Regulation down was exhausted prior to the event and was being recalled prior to the event. No manual offset was applied.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Selection Reason: </a:t>
            </a:r>
            <a:r>
              <a:rPr lang="en-US" baseline="0" dirty="0" smtClean="0"/>
              <a:t>Resource was experiencing a run back which caused frequency to drag and fall below the lower dead-band. The eventual loss of MW that led to the significant frequency decline was only 349 MW which is well below the 550 MW that is usually used as a selection criteria.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Resource</a:t>
            </a:r>
            <a:r>
              <a:rPr lang="en-US" baseline="0" dirty="0" smtClean="0"/>
              <a:t> tripped offline while carrying 338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60.0020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Maximum Frequency: </a:t>
            </a:r>
            <a:r>
              <a:rPr lang="en-US" baseline="0" dirty="0" smtClean="0"/>
              <a:t>59.9100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5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3 minutes and </a:t>
            </a:r>
            <a:r>
              <a:rPr lang="en-US" baseline="0" dirty="0" smtClean="0"/>
              <a:t>49 </a:t>
            </a:r>
            <a:r>
              <a:rPr lang="en-US" baseline="0" dirty="0" smtClean="0"/>
              <a:t>seconds (90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 is 7 minutes and </a:t>
            </a:r>
            <a:r>
              <a:rPr lang="en-US" baseline="0" dirty="0" smtClean="0"/>
              <a:t>12 </a:t>
            </a:r>
            <a:r>
              <a:rPr lang="en-US" baseline="0" dirty="0" smtClean="0"/>
              <a:t>seconds)</a:t>
            </a:r>
          </a:p>
          <a:p>
            <a:r>
              <a:rPr lang="en-US" baseline="0" dirty="0" smtClean="0"/>
              <a:t>RRS Deployed: 0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No information available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Contextual Information: Manual offset of 200 MW applied at 09:20:13. About a 100 MW increase in Solar near the end of the frequency event over a period of 1 minute. Regulation Up was being recalled at the time of the event and was at 134 MW at the start of the event.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Selection Reason: Measured Loss of load was too low</a:t>
            </a:r>
            <a:r>
              <a:rPr lang="en-US" baseline="0" dirty="0" smtClean="0"/>
              <a:t>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Resource tripped offline while</a:t>
            </a:r>
            <a:r>
              <a:rPr lang="en-US" baseline="0" dirty="0" smtClean="0"/>
              <a:t> carrying 474 MW.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59.9950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Maximum Frequency: </a:t>
            </a:r>
            <a:r>
              <a:rPr lang="en-US" baseline="0" dirty="0" smtClean="0"/>
              <a:t>59.8910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5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3 minutes and </a:t>
            </a:r>
            <a:r>
              <a:rPr lang="en-US" baseline="0" dirty="0" smtClean="0"/>
              <a:t>40 </a:t>
            </a:r>
            <a:r>
              <a:rPr lang="en-US" baseline="0" dirty="0" smtClean="0"/>
              <a:t>seconds (90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 is 7 minutes and </a:t>
            </a:r>
            <a:r>
              <a:rPr lang="en-US" baseline="0" dirty="0" smtClean="0"/>
              <a:t>12 </a:t>
            </a:r>
            <a:r>
              <a:rPr lang="en-US" baseline="0" dirty="0" smtClean="0"/>
              <a:t>seconds)</a:t>
            </a:r>
          </a:p>
          <a:p>
            <a:r>
              <a:rPr lang="en-US" baseline="0" dirty="0" smtClean="0"/>
              <a:t>RRS Deployed: </a:t>
            </a:r>
            <a:r>
              <a:rPr lang="en-US" baseline="0" dirty="0" smtClean="0"/>
              <a:t>596.38 </a:t>
            </a:r>
            <a:r>
              <a:rPr lang="en-US" baseline="0" dirty="0" smtClean="0"/>
              <a:t>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baseline="0" dirty="0" smtClean="0"/>
              <a:t>Due to Lighting Arrestor Failure on Ring Bus causing Breaker Failure Tripping Breakers/Units. ( Transmission Lines out of BRAUNIG Tripped. )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Contextual Information: Manual Offset of 350 MW applied at 18:06:40.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Loss of</a:t>
            </a:r>
            <a:r>
              <a:rPr lang="en-US" baseline="0" dirty="0" smtClean="0"/>
              <a:t> load of 579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60.0170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Maximum Frequency: </a:t>
            </a:r>
            <a:r>
              <a:rPr lang="en-US" baseline="0" dirty="0" smtClean="0"/>
              <a:t>60.1120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3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3 minutes and </a:t>
            </a:r>
            <a:r>
              <a:rPr lang="en-US" baseline="0" dirty="0" smtClean="0"/>
              <a:t>58 </a:t>
            </a:r>
            <a:r>
              <a:rPr lang="en-US" baseline="0" dirty="0" smtClean="0"/>
              <a:t>seconds (90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 is 7 minutes and </a:t>
            </a:r>
            <a:r>
              <a:rPr lang="en-US" baseline="0" dirty="0" smtClean="0"/>
              <a:t>12 </a:t>
            </a:r>
            <a:r>
              <a:rPr lang="en-US" baseline="0" dirty="0" smtClean="0"/>
              <a:t>seconds)</a:t>
            </a:r>
          </a:p>
          <a:p>
            <a:r>
              <a:rPr lang="en-US" baseline="0" dirty="0" smtClean="0"/>
              <a:t>RRS Deployed: 0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baseline="0" dirty="0" smtClean="0"/>
              <a:t>Industrial load lost due Motors tripping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51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15 Resources were tripped offline</a:t>
            </a:r>
            <a:r>
              <a:rPr lang="en-US" baseline="0" dirty="0" smtClean="0"/>
              <a:t> due to operator action while carrying 1020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Starting </a:t>
            </a:r>
            <a:r>
              <a:rPr lang="en-US" baseline="0" dirty="0" smtClean="0"/>
              <a:t>Frequency: </a:t>
            </a:r>
            <a:r>
              <a:rPr lang="en-US" baseline="0" dirty="0" smtClean="0"/>
              <a:t>59.9940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Maximum Frequency: </a:t>
            </a:r>
            <a:r>
              <a:rPr lang="en-US" baseline="0" dirty="0" smtClean="0"/>
              <a:t>59.7970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5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</a:t>
            </a:r>
            <a:r>
              <a:rPr lang="en-US" baseline="0" dirty="0" smtClean="0"/>
              <a:t>7 </a:t>
            </a:r>
            <a:r>
              <a:rPr lang="en-US" baseline="0" dirty="0" smtClean="0"/>
              <a:t>minutes and </a:t>
            </a:r>
            <a:r>
              <a:rPr lang="en-US" baseline="0" dirty="0" smtClean="0"/>
              <a:t>56 </a:t>
            </a:r>
            <a:r>
              <a:rPr lang="en-US" baseline="0" dirty="0" smtClean="0"/>
              <a:t>seconds (90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 is 7 minutes and </a:t>
            </a:r>
            <a:r>
              <a:rPr lang="en-US" baseline="0" dirty="0" smtClean="0"/>
              <a:t>12 </a:t>
            </a:r>
            <a:r>
              <a:rPr lang="en-US" baseline="0" dirty="0" smtClean="0"/>
              <a:t>seconds)</a:t>
            </a:r>
          </a:p>
          <a:p>
            <a:r>
              <a:rPr lang="en-US" baseline="0" dirty="0" smtClean="0"/>
              <a:t>RRS Deployed: </a:t>
            </a:r>
            <a:r>
              <a:rPr lang="en-US" baseline="0" dirty="0" smtClean="0"/>
              <a:t>1163 </a:t>
            </a:r>
            <a:r>
              <a:rPr lang="en-US" baseline="0" dirty="0" smtClean="0"/>
              <a:t>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 MCCAMY IROL loading was mitigated by opening CBs, which de-energized transmission for the above units. Other contributing outages to the event include planned outages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Contextual Information: Wind was on a down ramp during the event (decrease of 742 MW).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9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Resource tripped offline</a:t>
            </a:r>
            <a:r>
              <a:rPr lang="en-US" baseline="0" dirty="0" smtClean="0"/>
              <a:t> while carrying 734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59.9940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Maximum Frequency: </a:t>
            </a:r>
            <a:r>
              <a:rPr lang="en-US" baseline="0" dirty="0" smtClean="0"/>
              <a:t>59.829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5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</a:t>
            </a:r>
            <a:r>
              <a:rPr lang="en-US" baseline="0" dirty="0" smtClean="0"/>
              <a:t>5 </a:t>
            </a:r>
            <a:r>
              <a:rPr lang="en-US" baseline="0" dirty="0" smtClean="0"/>
              <a:t>minutes and </a:t>
            </a:r>
            <a:r>
              <a:rPr lang="en-US" baseline="0" dirty="0" smtClean="0"/>
              <a:t>29 </a:t>
            </a:r>
            <a:r>
              <a:rPr lang="en-US" baseline="0" dirty="0" smtClean="0"/>
              <a:t>seconds (90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 is 7 minutes and </a:t>
            </a:r>
            <a:r>
              <a:rPr lang="en-US" baseline="0" dirty="0" smtClean="0"/>
              <a:t>12 </a:t>
            </a:r>
            <a:r>
              <a:rPr lang="en-US" baseline="0" dirty="0" smtClean="0"/>
              <a:t>seconds)</a:t>
            </a:r>
          </a:p>
          <a:p>
            <a:r>
              <a:rPr lang="en-US" baseline="0" dirty="0" smtClean="0"/>
              <a:t>RRS Deployed: </a:t>
            </a:r>
            <a:r>
              <a:rPr lang="en-US" baseline="0" dirty="0" smtClean="0"/>
              <a:t>1235 </a:t>
            </a:r>
            <a:r>
              <a:rPr lang="en-US" baseline="0" dirty="0" smtClean="0"/>
              <a:t>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baseline="0" dirty="0" smtClean="0"/>
              <a:t>Loss of air flow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88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</a:rPr>
              <a:t>ERCOT </a:t>
            </a:r>
            <a:r>
              <a:rPr lang="en-US" b="1" dirty="0" smtClean="0">
                <a:solidFill>
                  <a:srgbClr val="5B6770"/>
                </a:solidFill>
              </a:rPr>
              <a:t>Frequency </a:t>
            </a:r>
            <a:r>
              <a:rPr lang="en-US" b="1" dirty="0" smtClean="0">
                <a:solidFill>
                  <a:srgbClr val="5B6770"/>
                </a:solidFill>
              </a:rPr>
              <a:t>Events</a:t>
            </a:r>
          </a:p>
          <a:p>
            <a:r>
              <a:rPr lang="en-US" b="1" dirty="0" smtClean="0">
                <a:solidFill>
                  <a:srgbClr val="5B6770"/>
                </a:solidFill>
              </a:rPr>
              <a:t>November 2020</a:t>
            </a:r>
            <a:endParaRPr lang="en-US" b="1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ERCOT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Operations Planning</a:t>
            </a:r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PDCWG | </a:t>
            </a:r>
            <a:r>
              <a:rPr lang="en-US" dirty="0" smtClean="0">
                <a:solidFill>
                  <a:srgbClr val="5B6770"/>
                </a:solidFill>
              </a:rPr>
              <a:t>December 9</a:t>
            </a:r>
            <a:r>
              <a:rPr lang="en-US" baseline="30000" dirty="0" smtClean="0">
                <a:solidFill>
                  <a:srgbClr val="5B6770"/>
                </a:solidFill>
              </a:rPr>
              <a:t>th</a:t>
            </a:r>
            <a:r>
              <a:rPr lang="en-US" dirty="0" smtClean="0">
                <a:solidFill>
                  <a:srgbClr val="5B6770"/>
                </a:solidFill>
              </a:rPr>
              <a:t>, 2020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11/22/2020 12:35:10 (Non-FME)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0966"/>
            <a:ext cx="9144000" cy="443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11/27/2020 09:19:29 (Non-FME)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01020"/>
            <a:ext cx="9144000" cy="445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11/7/2020 18:05:14 (FME)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61661"/>
            <a:ext cx="9144000" cy="413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11/15/2020 10:47:36 (FME)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75521"/>
            <a:ext cx="9144000" cy="4306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58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11/16/2020 09:51:37 (FME)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08652"/>
            <a:ext cx="9144000" cy="424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51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11/21/2020 00:20:06 (FME)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55035"/>
            <a:ext cx="9144000" cy="414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73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37356</TotalTime>
  <Words>645</Words>
  <Application>Microsoft Office PowerPoint</Application>
  <PresentationFormat>On-screen Show (4:3)</PresentationFormat>
  <Paragraphs>93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11/22/2020 12:35:10 (Non-FME) </vt:lpstr>
      <vt:lpstr>11/27/2020 09:19:29 (Non-FME) </vt:lpstr>
      <vt:lpstr>11/7/2020 18:05:14 (FME) </vt:lpstr>
      <vt:lpstr>11/15/2020 10:47:36 (FME) </vt:lpstr>
      <vt:lpstr>11/16/2020 09:51:37 (FME) </vt:lpstr>
      <vt:lpstr>11/21/2020 00:20:06 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Emmanuel</cp:lastModifiedBy>
  <cp:revision>593</cp:revision>
  <cp:lastPrinted>2016-01-21T20:53:15Z</cp:lastPrinted>
  <dcterms:created xsi:type="dcterms:W3CDTF">2016-01-21T15:20:31Z</dcterms:created>
  <dcterms:modified xsi:type="dcterms:W3CDTF">2020-12-09T01:00:19Z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