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7" r:id="rId7"/>
    <p:sldId id="308" r:id="rId8"/>
    <p:sldId id="311" r:id="rId9"/>
    <p:sldId id="320" r:id="rId10"/>
    <p:sldId id="286" r:id="rId11"/>
    <p:sldId id="316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e, Leo" initials="AL" lastIdx="2" clrIdx="0">
    <p:extLst>
      <p:ext uri="{19B8F6BF-5375-455C-9EA6-DF929625EA0E}">
        <p15:presenceInfo xmlns:p15="http://schemas.microsoft.com/office/powerpoint/2012/main" userId="S-1-5-21-639947351-343809578-3807592339-1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59" autoAdjust="0"/>
  </p:normalViewPr>
  <p:slideViewPr>
    <p:cSldViewPr showGuides="1">
      <p:cViewPr varScale="1">
        <p:scale>
          <a:sx n="72" d="100"/>
          <a:sy n="72" d="100"/>
        </p:scale>
        <p:origin x="1075" y="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5E192-70E8-4683-9AD9-C2AFDFE60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2B19937-7DE9-4F64-9ABB-943CB2BB0C0D}">
      <dgm:prSet phldrT="[Text]"/>
      <dgm:spPr/>
      <dgm:t>
        <a:bodyPr/>
        <a:lstStyle/>
        <a:p>
          <a:r>
            <a:rPr lang="en-US" dirty="0" smtClean="0"/>
            <a:t>EMIL Web Interface Release</a:t>
          </a:r>
        </a:p>
      </dgm:t>
    </dgm:pt>
    <dgm:pt modelId="{1B57865D-2DDC-4E93-8273-A53FFA1B6E4B}" type="parTrans" cxnId="{52EEE157-B46D-4A40-BA34-478E2F148211}">
      <dgm:prSet/>
      <dgm:spPr/>
      <dgm:t>
        <a:bodyPr/>
        <a:lstStyle/>
        <a:p>
          <a:endParaRPr lang="en-US"/>
        </a:p>
      </dgm:t>
    </dgm:pt>
    <dgm:pt modelId="{3B0C0A3E-0D4B-4AAE-B30F-F853D86F8687}" type="sibTrans" cxnId="{52EEE157-B46D-4A40-BA34-478E2F148211}">
      <dgm:prSet/>
      <dgm:spPr/>
      <dgm:t>
        <a:bodyPr/>
        <a:lstStyle/>
        <a:p>
          <a:endParaRPr lang="en-US"/>
        </a:p>
      </dgm:t>
    </dgm:pt>
    <dgm:pt modelId="{2DCAC677-4C19-4901-A0ED-C2896411859A}">
      <dgm:prSet phldrT="[Text]"/>
      <dgm:spPr/>
      <dgm:t>
        <a:bodyPr/>
        <a:lstStyle/>
        <a:p>
          <a:r>
            <a:rPr lang="en-US" dirty="0" smtClean="0"/>
            <a:t>Sandbox Version New MIS</a:t>
          </a:r>
          <a:endParaRPr lang="en-US" dirty="0"/>
        </a:p>
      </dgm:t>
    </dgm:pt>
    <dgm:pt modelId="{82FB840B-DA48-4B02-B59E-0BFC46A08E6D}" type="parTrans" cxnId="{F94F7D99-1251-4044-B87D-7C729B4572BA}">
      <dgm:prSet/>
      <dgm:spPr/>
      <dgm:t>
        <a:bodyPr/>
        <a:lstStyle/>
        <a:p>
          <a:endParaRPr lang="en-US"/>
        </a:p>
      </dgm:t>
    </dgm:pt>
    <dgm:pt modelId="{968554FA-E2DB-4714-95D5-037DA3EF53C4}" type="sibTrans" cxnId="{F94F7D99-1251-4044-B87D-7C729B4572BA}">
      <dgm:prSet/>
      <dgm:spPr/>
      <dgm:t>
        <a:bodyPr/>
        <a:lstStyle/>
        <a:p>
          <a:endParaRPr lang="en-US"/>
        </a:p>
      </dgm:t>
    </dgm:pt>
    <dgm:pt modelId="{683265DB-AAFE-475D-9125-470EDE7700F8}">
      <dgm:prSet phldrT="[Text]"/>
      <dgm:spPr/>
      <dgm:t>
        <a:bodyPr/>
        <a:lstStyle/>
        <a:p>
          <a:r>
            <a:rPr lang="en-US" dirty="0" smtClean="0"/>
            <a:t>MIS Production Soft Launch </a:t>
          </a:r>
        </a:p>
        <a:p>
          <a:r>
            <a:rPr lang="en-US" dirty="0" smtClean="0"/>
            <a:t>MP Testing</a:t>
          </a:r>
          <a:endParaRPr lang="en-US" dirty="0"/>
        </a:p>
      </dgm:t>
    </dgm:pt>
    <dgm:pt modelId="{4668625E-143B-4C33-B46B-24110A96ECCE}" type="parTrans" cxnId="{8C85EE63-9547-4FAA-A095-340426AC35A2}">
      <dgm:prSet/>
      <dgm:spPr/>
      <dgm:t>
        <a:bodyPr/>
        <a:lstStyle/>
        <a:p>
          <a:endParaRPr lang="en-US"/>
        </a:p>
      </dgm:t>
    </dgm:pt>
    <dgm:pt modelId="{E3C4AFB0-EBFF-4C94-A0AA-659E65719FC3}" type="sibTrans" cxnId="{8C85EE63-9547-4FAA-A095-340426AC35A2}">
      <dgm:prSet/>
      <dgm:spPr/>
      <dgm:t>
        <a:bodyPr/>
        <a:lstStyle/>
        <a:p>
          <a:endParaRPr lang="en-US"/>
        </a:p>
      </dgm:t>
    </dgm:pt>
    <dgm:pt modelId="{5C64434C-6348-4665-A272-75ED4CD99C2A}">
      <dgm:prSet phldrT="[Text]"/>
      <dgm:spPr/>
      <dgm:t>
        <a:bodyPr/>
        <a:lstStyle/>
        <a:p>
          <a:r>
            <a:rPr lang="en-US" dirty="0" smtClean="0"/>
            <a:t>MIS Production Go-Live</a:t>
          </a:r>
          <a:endParaRPr lang="en-US" dirty="0"/>
        </a:p>
      </dgm:t>
    </dgm:pt>
    <dgm:pt modelId="{6EBB1B89-EE73-4C60-AC6F-64BC2D20D4F8}" type="parTrans" cxnId="{F3F6559F-E2C2-47DC-B694-8E7C771D47F3}">
      <dgm:prSet/>
      <dgm:spPr/>
      <dgm:t>
        <a:bodyPr/>
        <a:lstStyle/>
        <a:p>
          <a:endParaRPr lang="en-US"/>
        </a:p>
      </dgm:t>
    </dgm:pt>
    <dgm:pt modelId="{B0768CBA-052F-4E28-94D3-397C5320CCF7}" type="sibTrans" cxnId="{F3F6559F-E2C2-47DC-B694-8E7C771D47F3}">
      <dgm:prSet/>
      <dgm:spPr/>
      <dgm:t>
        <a:bodyPr/>
        <a:lstStyle/>
        <a:p>
          <a:endParaRPr lang="en-US"/>
        </a:p>
      </dgm:t>
    </dgm:pt>
    <dgm:pt modelId="{27C320AF-4B72-4C24-A6E1-0F4695830BBB}">
      <dgm:prSet phldrT="[Text]"/>
      <dgm:spPr/>
      <dgm:t>
        <a:bodyPr/>
        <a:lstStyle/>
        <a:p>
          <a:r>
            <a:rPr lang="en-US" dirty="0" smtClean="0"/>
            <a:t>Decommission </a:t>
          </a:r>
        </a:p>
        <a:p>
          <a:r>
            <a:rPr lang="en-US" dirty="0" smtClean="0"/>
            <a:t>Old MIS</a:t>
          </a:r>
          <a:endParaRPr lang="en-US" dirty="0"/>
        </a:p>
      </dgm:t>
    </dgm:pt>
    <dgm:pt modelId="{B4E6A275-4C2E-41AD-8571-0BE1982AD88D}" type="parTrans" cxnId="{DB299821-730B-4065-A122-9AF15246B091}">
      <dgm:prSet/>
      <dgm:spPr/>
      <dgm:t>
        <a:bodyPr/>
        <a:lstStyle/>
        <a:p>
          <a:endParaRPr lang="en-US"/>
        </a:p>
      </dgm:t>
    </dgm:pt>
    <dgm:pt modelId="{EB8DE598-5837-4E2E-95FC-D4AB27444FF6}" type="sibTrans" cxnId="{DB299821-730B-4065-A122-9AF15246B091}">
      <dgm:prSet/>
      <dgm:spPr/>
      <dgm:t>
        <a:bodyPr/>
        <a:lstStyle/>
        <a:p>
          <a:endParaRPr lang="en-US"/>
        </a:p>
      </dgm:t>
    </dgm:pt>
    <dgm:pt modelId="{88984501-405B-4385-AE51-11FAABBC686D}">
      <dgm:prSet phldrT="[Text]"/>
      <dgm:spPr/>
      <dgm:t>
        <a:bodyPr/>
        <a:lstStyle/>
        <a:p>
          <a:r>
            <a:rPr lang="en-US" dirty="0" smtClean="0"/>
            <a:t>Transition ERCOT.COM Content into Integrated Platform</a:t>
          </a:r>
          <a:endParaRPr lang="en-US" dirty="0"/>
        </a:p>
      </dgm:t>
    </dgm:pt>
    <dgm:pt modelId="{4E5CC3C7-B255-4E35-B84F-CA9BB9C98DA3}" type="parTrans" cxnId="{9E13298E-8438-433C-86B8-F3CDA33F7E01}">
      <dgm:prSet/>
      <dgm:spPr/>
      <dgm:t>
        <a:bodyPr/>
        <a:lstStyle/>
        <a:p>
          <a:endParaRPr lang="en-US"/>
        </a:p>
      </dgm:t>
    </dgm:pt>
    <dgm:pt modelId="{DFBF1EF6-B92F-47D2-AA30-D7A82A53D670}" type="sibTrans" cxnId="{9E13298E-8438-433C-86B8-F3CDA33F7E01}">
      <dgm:prSet/>
      <dgm:spPr/>
      <dgm:t>
        <a:bodyPr/>
        <a:lstStyle/>
        <a:p>
          <a:endParaRPr lang="en-US"/>
        </a:p>
      </dgm:t>
    </dgm:pt>
    <dgm:pt modelId="{67A20765-2B8E-41AA-A25A-23F55E4EF95D}" type="pres">
      <dgm:prSet presAssocID="{CF25E192-70E8-4683-9AD9-C2AFDFE60413}" presName="CompostProcess" presStyleCnt="0">
        <dgm:presLayoutVars>
          <dgm:dir/>
          <dgm:resizeHandles val="exact"/>
        </dgm:presLayoutVars>
      </dgm:prSet>
      <dgm:spPr/>
    </dgm:pt>
    <dgm:pt modelId="{11ACBB6B-F376-4850-B542-3C15D735E9AA}" type="pres">
      <dgm:prSet presAssocID="{CF25E192-70E8-4683-9AD9-C2AFDFE60413}" presName="arrow" presStyleLbl="bgShp" presStyleIdx="0" presStyleCnt="1"/>
      <dgm:spPr/>
    </dgm:pt>
    <dgm:pt modelId="{98E60D61-AF41-4B33-B627-1937D40A3678}" type="pres">
      <dgm:prSet presAssocID="{CF25E192-70E8-4683-9AD9-C2AFDFE60413}" presName="linearProcess" presStyleCnt="0"/>
      <dgm:spPr/>
    </dgm:pt>
    <dgm:pt modelId="{E5E576A0-FFF1-4F94-A5DF-14AD567BE2D6}" type="pres">
      <dgm:prSet presAssocID="{62B19937-7DE9-4F64-9ABB-943CB2BB0C0D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BFE358-DD63-4EF6-A169-5525FCD3545B}" type="pres">
      <dgm:prSet presAssocID="{3B0C0A3E-0D4B-4AAE-B30F-F853D86F8687}" presName="sibTrans" presStyleCnt="0"/>
      <dgm:spPr/>
    </dgm:pt>
    <dgm:pt modelId="{604CF4CC-3072-4AE8-AA02-05A4D534AB03}" type="pres">
      <dgm:prSet presAssocID="{2DCAC677-4C19-4901-A0ED-C2896411859A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55AB1-F145-4065-8B77-1270B5BE5854}" type="pres">
      <dgm:prSet presAssocID="{968554FA-E2DB-4714-95D5-037DA3EF53C4}" presName="sibTrans" presStyleCnt="0"/>
      <dgm:spPr/>
    </dgm:pt>
    <dgm:pt modelId="{904882C9-47EC-491B-8400-C3B9BF4509D5}" type="pres">
      <dgm:prSet presAssocID="{683265DB-AAFE-475D-9125-470EDE7700F8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10E85-AEE1-402C-BC25-6B01A17DF2E4}" type="pres">
      <dgm:prSet presAssocID="{E3C4AFB0-EBFF-4C94-A0AA-659E65719FC3}" presName="sibTrans" presStyleCnt="0"/>
      <dgm:spPr/>
    </dgm:pt>
    <dgm:pt modelId="{A1C5D21F-098D-4031-A67E-1DE8072A8140}" type="pres">
      <dgm:prSet presAssocID="{5C64434C-6348-4665-A272-75ED4CD99C2A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1CD61-9858-4FBF-B827-CE540DF7EB7F}" type="pres">
      <dgm:prSet presAssocID="{B0768CBA-052F-4E28-94D3-397C5320CCF7}" presName="sibTrans" presStyleCnt="0"/>
      <dgm:spPr/>
    </dgm:pt>
    <dgm:pt modelId="{EF44ACB0-91C6-4E33-8159-70BA472933E7}" type="pres">
      <dgm:prSet presAssocID="{27C320AF-4B72-4C24-A6E1-0F4695830BBB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0AD74-9328-4F61-BB6B-406F4A9BCB4B}" type="pres">
      <dgm:prSet presAssocID="{EB8DE598-5837-4E2E-95FC-D4AB27444FF6}" presName="sibTrans" presStyleCnt="0"/>
      <dgm:spPr/>
    </dgm:pt>
    <dgm:pt modelId="{6E2D1EF8-19CE-4D04-A90B-3DC3C927AC7A}" type="pres">
      <dgm:prSet presAssocID="{88984501-405B-4385-AE51-11FAABBC686D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FECB72-5EBA-43C6-A713-294A2EF5A7E5}" type="presOf" srcId="{27C320AF-4B72-4C24-A6E1-0F4695830BBB}" destId="{EF44ACB0-91C6-4E33-8159-70BA472933E7}" srcOrd="0" destOrd="0" presId="urn:microsoft.com/office/officeart/2005/8/layout/hProcess9"/>
    <dgm:cxn modelId="{6A3A27E8-564C-42B2-B4B4-98409EA45E8D}" type="presOf" srcId="{62B19937-7DE9-4F64-9ABB-943CB2BB0C0D}" destId="{E5E576A0-FFF1-4F94-A5DF-14AD567BE2D6}" srcOrd="0" destOrd="0" presId="urn:microsoft.com/office/officeart/2005/8/layout/hProcess9"/>
    <dgm:cxn modelId="{00291CFC-530B-4062-8AE0-16159CFE7960}" type="presOf" srcId="{683265DB-AAFE-475D-9125-470EDE7700F8}" destId="{904882C9-47EC-491B-8400-C3B9BF4509D5}" srcOrd="0" destOrd="0" presId="urn:microsoft.com/office/officeart/2005/8/layout/hProcess9"/>
    <dgm:cxn modelId="{F3F6559F-E2C2-47DC-B694-8E7C771D47F3}" srcId="{CF25E192-70E8-4683-9AD9-C2AFDFE60413}" destId="{5C64434C-6348-4665-A272-75ED4CD99C2A}" srcOrd="3" destOrd="0" parTransId="{6EBB1B89-EE73-4C60-AC6F-64BC2D20D4F8}" sibTransId="{B0768CBA-052F-4E28-94D3-397C5320CCF7}"/>
    <dgm:cxn modelId="{52EEE157-B46D-4A40-BA34-478E2F148211}" srcId="{CF25E192-70E8-4683-9AD9-C2AFDFE60413}" destId="{62B19937-7DE9-4F64-9ABB-943CB2BB0C0D}" srcOrd="0" destOrd="0" parTransId="{1B57865D-2DDC-4E93-8273-A53FFA1B6E4B}" sibTransId="{3B0C0A3E-0D4B-4AAE-B30F-F853D86F8687}"/>
    <dgm:cxn modelId="{8C85EE63-9547-4FAA-A095-340426AC35A2}" srcId="{CF25E192-70E8-4683-9AD9-C2AFDFE60413}" destId="{683265DB-AAFE-475D-9125-470EDE7700F8}" srcOrd="2" destOrd="0" parTransId="{4668625E-143B-4C33-B46B-24110A96ECCE}" sibTransId="{E3C4AFB0-EBFF-4C94-A0AA-659E65719FC3}"/>
    <dgm:cxn modelId="{089C581F-BB60-411C-B96F-F8D2EFF95303}" type="presOf" srcId="{2DCAC677-4C19-4901-A0ED-C2896411859A}" destId="{604CF4CC-3072-4AE8-AA02-05A4D534AB03}" srcOrd="0" destOrd="0" presId="urn:microsoft.com/office/officeart/2005/8/layout/hProcess9"/>
    <dgm:cxn modelId="{9E13298E-8438-433C-86B8-F3CDA33F7E01}" srcId="{CF25E192-70E8-4683-9AD9-C2AFDFE60413}" destId="{88984501-405B-4385-AE51-11FAABBC686D}" srcOrd="5" destOrd="0" parTransId="{4E5CC3C7-B255-4E35-B84F-CA9BB9C98DA3}" sibTransId="{DFBF1EF6-B92F-47D2-AA30-D7A82A53D670}"/>
    <dgm:cxn modelId="{F94F7D99-1251-4044-B87D-7C729B4572BA}" srcId="{CF25E192-70E8-4683-9AD9-C2AFDFE60413}" destId="{2DCAC677-4C19-4901-A0ED-C2896411859A}" srcOrd="1" destOrd="0" parTransId="{82FB840B-DA48-4B02-B59E-0BFC46A08E6D}" sibTransId="{968554FA-E2DB-4714-95D5-037DA3EF53C4}"/>
    <dgm:cxn modelId="{DB299821-730B-4065-A122-9AF15246B091}" srcId="{CF25E192-70E8-4683-9AD9-C2AFDFE60413}" destId="{27C320AF-4B72-4C24-A6E1-0F4695830BBB}" srcOrd="4" destOrd="0" parTransId="{B4E6A275-4C2E-41AD-8571-0BE1982AD88D}" sibTransId="{EB8DE598-5837-4E2E-95FC-D4AB27444FF6}"/>
    <dgm:cxn modelId="{5F5DE76F-C015-4CF1-A241-FCFB01215456}" type="presOf" srcId="{5C64434C-6348-4665-A272-75ED4CD99C2A}" destId="{A1C5D21F-098D-4031-A67E-1DE8072A8140}" srcOrd="0" destOrd="0" presId="urn:microsoft.com/office/officeart/2005/8/layout/hProcess9"/>
    <dgm:cxn modelId="{A1454AA7-8BA1-4B40-BA4E-F1039E8C2541}" type="presOf" srcId="{CF25E192-70E8-4683-9AD9-C2AFDFE60413}" destId="{67A20765-2B8E-41AA-A25A-23F55E4EF95D}" srcOrd="0" destOrd="0" presId="urn:microsoft.com/office/officeart/2005/8/layout/hProcess9"/>
    <dgm:cxn modelId="{DD917250-DE99-4A9A-A952-191B1F86A38D}" type="presOf" srcId="{88984501-405B-4385-AE51-11FAABBC686D}" destId="{6E2D1EF8-19CE-4D04-A90B-3DC3C927AC7A}" srcOrd="0" destOrd="0" presId="urn:microsoft.com/office/officeart/2005/8/layout/hProcess9"/>
    <dgm:cxn modelId="{B9D8A4C1-B940-4976-AE56-0AAF8A0985D9}" type="presParOf" srcId="{67A20765-2B8E-41AA-A25A-23F55E4EF95D}" destId="{11ACBB6B-F376-4850-B542-3C15D735E9AA}" srcOrd="0" destOrd="0" presId="urn:microsoft.com/office/officeart/2005/8/layout/hProcess9"/>
    <dgm:cxn modelId="{266DAB55-9117-4FAF-A396-4980F295D226}" type="presParOf" srcId="{67A20765-2B8E-41AA-A25A-23F55E4EF95D}" destId="{98E60D61-AF41-4B33-B627-1937D40A3678}" srcOrd="1" destOrd="0" presId="urn:microsoft.com/office/officeart/2005/8/layout/hProcess9"/>
    <dgm:cxn modelId="{80224526-F3D9-4E6B-9D14-F9D3FB7C5D0E}" type="presParOf" srcId="{98E60D61-AF41-4B33-B627-1937D40A3678}" destId="{E5E576A0-FFF1-4F94-A5DF-14AD567BE2D6}" srcOrd="0" destOrd="0" presId="urn:microsoft.com/office/officeart/2005/8/layout/hProcess9"/>
    <dgm:cxn modelId="{1A4449A6-A5F2-4783-BCA3-162829810B95}" type="presParOf" srcId="{98E60D61-AF41-4B33-B627-1937D40A3678}" destId="{FBBFE358-DD63-4EF6-A169-5525FCD3545B}" srcOrd="1" destOrd="0" presId="urn:microsoft.com/office/officeart/2005/8/layout/hProcess9"/>
    <dgm:cxn modelId="{4203B9D5-8723-4026-BF79-617A858B84DB}" type="presParOf" srcId="{98E60D61-AF41-4B33-B627-1937D40A3678}" destId="{604CF4CC-3072-4AE8-AA02-05A4D534AB03}" srcOrd="2" destOrd="0" presId="urn:microsoft.com/office/officeart/2005/8/layout/hProcess9"/>
    <dgm:cxn modelId="{B0DC7679-5744-4041-A817-DEB8E7D3D09D}" type="presParOf" srcId="{98E60D61-AF41-4B33-B627-1937D40A3678}" destId="{D2855AB1-F145-4065-8B77-1270B5BE5854}" srcOrd="3" destOrd="0" presId="urn:microsoft.com/office/officeart/2005/8/layout/hProcess9"/>
    <dgm:cxn modelId="{5084A786-7E44-46AF-81FD-520CC6C2F335}" type="presParOf" srcId="{98E60D61-AF41-4B33-B627-1937D40A3678}" destId="{904882C9-47EC-491B-8400-C3B9BF4509D5}" srcOrd="4" destOrd="0" presId="urn:microsoft.com/office/officeart/2005/8/layout/hProcess9"/>
    <dgm:cxn modelId="{425C3B5F-AE0D-415E-A36B-B577F6A78FB8}" type="presParOf" srcId="{98E60D61-AF41-4B33-B627-1937D40A3678}" destId="{52C10E85-AEE1-402C-BC25-6B01A17DF2E4}" srcOrd="5" destOrd="0" presId="urn:microsoft.com/office/officeart/2005/8/layout/hProcess9"/>
    <dgm:cxn modelId="{8994814E-B583-4F9C-9519-644415D6AF64}" type="presParOf" srcId="{98E60D61-AF41-4B33-B627-1937D40A3678}" destId="{A1C5D21F-098D-4031-A67E-1DE8072A8140}" srcOrd="6" destOrd="0" presId="urn:microsoft.com/office/officeart/2005/8/layout/hProcess9"/>
    <dgm:cxn modelId="{7FA8E4A8-06E3-45B1-954E-5B4269FD1692}" type="presParOf" srcId="{98E60D61-AF41-4B33-B627-1937D40A3678}" destId="{79E1CD61-9858-4FBF-B827-CE540DF7EB7F}" srcOrd="7" destOrd="0" presId="urn:microsoft.com/office/officeart/2005/8/layout/hProcess9"/>
    <dgm:cxn modelId="{5B59A166-ECCF-4299-B1A4-0E713716E2D1}" type="presParOf" srcId="{98E60D61-AF41-4B33-B627-1937D40A3678}" destId="{EF44ACB0-91C6-4E33-8159-70BA472933E7}" srcOrd="8" destOrd="0" presId="urn:microsoft.com/office/officeart/2005/8/layout/hProcess9"/>
    <dgm:cxn modelId="{B8FE871E-0441-420D-BB5D-A450450828E2}" type="presParOf" srcId="{98E60D61-AF41-4B33-B627-1937D40A3678}" destId="{9870AD74-9328-4F61-BB6B-406F4A9BCB4B}" srcOrd="9" destOrd="0" presId="urn:microsoft.com/office/officeart/2005/8/layout/hProcess9"/>
    <dgm:cxn modelId="{CF126B4D-7659-4138-8D13-37C1BE8E77F0}" type="presParOf" srcId="{98E60D61-AF41-4B33-B627-1937D40A3678}" destId="{6E2D1EF8-19CE-4D04-A90B-3DC3C927AC7A}" srcOrd="10" destOrd="0" presId="urn:microsoft.com/office/officeart/2005/8/layout/hProcess9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CBB6B-F376-4850-B542-3C15D735E9AA}">
      <dsp:nvSpPr>
        <dsp:cNvPr id="0" name=""/>
        <dsp:cNvSpPr/>
      </dsp:nvSpPr>
      <dsp:spPr>
        <a:xfrm>
          <a:off x="842840" y="0"/>
          <a:ext cx="9552193" cy="22086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576A0-FFF1-4F94-A5DF-14AD567BE2D6}">
      <dsp:nvSpPr>
        <dsp:cNvPr id="0" name=""/>
        <dsp:cNvSpPr/>
      </dsp:nvSpPr>
      <dsp:spPr>
        <a:xfrm>
          <a:off x="308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EMIL Web Interface Release</a:t>
          </a:r>
        </a:p>
      </dsp:txBody>
      <dsp:txXfrm>
        <a:off x="46213" y="705716"/>
        <a:ext cx="1710818" cy="797199"/>
      </dsp:txXfrm>
    </dsp:sp>
    <dsp:sp modelId="{604CF4CC-3072-4AE8-AA02-05A4D534AB03}">
      <dsp:nvSpPr>
        <dsp:cNvPr id="0" name=""/>
        <dsp:cNvSpPr/>
      </dsp:nvSpPr>
      <dsp:spPr>
        <a:xfrm>
          <a:off x="1890012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Sandbox Version New MIS</a:t>
          </a:r>
          <a:endParaRPr lang="en-US" sz="1300" kern="1200" dirty="0"/>
        </a:p>
      </dsp:txBody>
      <dsp:txXfrm>
        <a:off x="1933139" y="705716"/>
        <a:ext cx="1710818" cy="797199"/>
      </dsp:txXfrm>
    </dsp:sp>
    <dsp:sp modelId="{904882C9-47EC-491B-8400-C3B9BF4509D5}">
      <dsp:nvSpPr>
        <dsp:cNvPr id="0" name=""/>
        <dsp:cNvSpPr/>
      </dsp:nvSpPr>
      <dsp:spPr>
        <a:xfrm>
          <a:off x="3776938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Soft Launch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MP Testing</a:t>
          </a:r>
          <a:endParaRPr lang="en-US" sz="1300" kern="1200" dirty="0"/>
        </a:p>
      </dsp:txBody>
      <dsp:txXfrm>
        <a:off x="3820065" y="705716"/>
        <a:ext cx="1710818" cy="797199"/>
      </dsp:txXfrm>
    </dsp:sp>
    <dsp:sp modelId="{A1C5D21F-098D-4031-A67E-1DE8072A8140}">
      <dsp:nvSpPr>
        <dsp:cNvPr id="0" name=""/>
        <dsp:cNvSpPr/>
      </dsp:nvSpPr>
      <dsp:spPr>
        <a:xfrm>
          <a:off x="5663864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Go-Live</a:t>
          </a:r>
          <a:endParaRPr lang="en-US" sz="1300" kern="1200" dirty="0"/>
        </a:p>
      </dsp:txBody>
      <dsp:txXfrm>
        <a:off x="5706991" y="705716"/>
        <a:ext cx="1710818" cy="797199"/>
      </dsp:txXfrm>
    </dsp:sp>
    <dsp:sp modelId="{EF44ACB0-91C6-4E33-8159-70BA472933E7}">
      <dsp:nvSpPr>
        <dsp:cNvPr id="0" name=""/>
        <dsp:cNvSpPr/>
      </dsp:nvSpPr>
      <dsp:spPr>
        <a:xfrm>
          <a:off x="7550790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Decommission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Old MIS</a:t>
          </a:r>
          <a:endParaRPr lang="en-US" sz="1300" kern="1200" dirty="0"/>
        </a:p>
      </dsp:txBody>
      <dsp:txXfrm>
        <a:off x="7593917" y="705716"/>
        <a:ext cx="1710818" cy="797199"/>
      </dsp:txXfrm>
    </dsp:sp>
    <dsp:sp modelId="{6E2D1EF8-19CE-4D04-A90B-3DC3C927AC7A}">
      <dsp:nvSpPr>
        <dsp:cNvPr id="0" name=""/>
        <dsp:cNvSpPr/>
      </dsp:nvSpPr>
      <dsp:spPr>
        <a:xfrm>
          <a:off x="943771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Transition ERCOT.COM Content into Integrated Platform</a:t>
          </a:r>
          <a:endParaRPr lang="en-US" sz="1300" kern="1200" dirty="0"/>
        </a:p>
      </dsp:txBody>
      <dsp:txXfrm>
        <a:off x="9480843" y="705716"/>
        <a:ext cx="1710818" cy="797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00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40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2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lists/89525/IE_11_x_Config_Guide.docx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o-ne.com/isoexpress/web/char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ercot.com/secure" TargetMode="External"/><Relationship Id="rId4" Type="http://schemas.openxmlformats.org/officeDocument/2006/relationships/hyperlink" Target="https://www.ercot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about/re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81600" y="28956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MIS &amp; ERCOT.com User Workshop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dirty="0">
              <a:solidFill>
                <a:schemeClr val="tx2"/>
              </a:solidFill>
            </a:endParaRPr>
          </a:p>
          <a:p>
            <a:r>
              <a:rPr lang="en-US" b="1" dirty="0" smtClean="0"/>
              <a:t>December 9, </a:t>
            </a:r>
            <a:r>
              <a:rPr lang="en-US" b="1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 Release Wrap-Up</a:t>
            </a:r>
          </a:p>
          <a:p>
            <a:pPr lvl="1"/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Feedback</a:t>
            </a:r>
          </a:p>
          <a:p>
            <a:pPr lvl="1"/>
            <a:r>
              <a:rPr lang="en-US" dirty="0" smtClean="0"/>
              <a:t>Decommission Timing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ERCOT.com</a:t>
            </a:r>
          </a:p>
          <a:p>
            <a:pPr lvl="1"/>
            <a:r>
              <a:rPr lang="en-US" dirty="0" smtClean="0"/>
              <a:t>Project Goals</a:t>
            </a:r>
          </a:p>
          <a:p>
            <a:pPr lvl="1"/>
            <a:r>
              <a:rPr lang="en-US" dirty="0" smtClean="0"/>
              <a:t>Release Schedule</a:t>
            </a:r>
          </a:p>
          <a:p>
            <a:pPr lvl="1"/>
            <a:r>
              <a:rPr lang="en-US" dirty="0" smtClean="0"/>
              <a:t>User Research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824" y="286615"/>
            <a:ext cx="11277600" cy="518318"/>
          </a:xfrm>
        </p:spPr>
        <p:txBody>
          <a:bodyPr/>
          <a:lstStyle/>
          <a:p>
            <a:r>
              <a:rPr lang="en-US" dirty="0" smtClean="0"/>
              <a:t>ERCOT Website Release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766745"/>
              </p:ext>
            </p:extLst>
          </p:nvPr>
        </p:nvGraphicFramePr>
        <p:xfrm>
          <a:off x="228600" y="3522040"/>
          <a:ext cx="5531709" cy="23571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64570"/>
                <a:gridCol w="4367139"/>
              </a:tblGrid>
              <a:tr h="383037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419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30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EMIL web interface release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26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Sandbox version of new MIS </a:t>
                      </a:r>
                      <a:r>
                        <a:rPr lang="en-US" sz="16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16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MIS Production soft launch for MP testing </a:t>
                      </a:r>
                      <a:r>
                        <a:rPr lang="en-US" sz="16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0" dirty="0" smtClean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 11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MIS Production Go-Live</a:t>
                      </a:r>
                      <a:r>
                        <a:rPr lang="en-US" sz="16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1" dirty="0" smtClean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Stabilization Release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Diagram 41"/>
          <p:cNvGraphicFramePr/>
          <p:nvPr>
            <p:extLst>
              <p:ext uri="{D42A27DB-BD31-4B8C-83A1-F6EECF244321}">
                <p14:modId xmlns:p14="http://schemas.microsoft.com/office/powerpoint/2010/main" val="1494698146"/>
              </p:ext>
            </p:extLst>
          </p:nvPr>
        </p:nvGraphicFramePr>
        <p:xfrm>
          <a:off x="533400" y="990600"/>
          <a:ext cx="11237875" cy="220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5" y="2257003"/>
            <a:ext cx="381000" cy="381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292" y="2280526"/>
            <a:ext cx="381000" cy="38100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914400" y="12857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</a:t>
            </a:r>
            <a:r>
              <a:rPr lang="en-US" sz="1600" dirty="0" smtClean="0"/>
              <a:t> </a:t>
            </a:r>
            <a:r>
              <a:rPr lang="en-US" sz="1400" dirty="0" smtClean="0"/>
              <a:t>30</a:t>
            </a:r>
            <a:endParaRPr lang="en-US" sz="1600" baseline="30000" dirty="0"/>
          </a:p>
        </p:txBody>
      </p:sp>
      <p:sp>
        <p:nvSpPr>
          <p:cNvPr id="46" name="TextBox 45"/>
          <p:cNvSpPr txBox="1"/>
          <p:nvPr/>
        </p:nvSpPr>
        <p:spPr>
          <a:xfrm>
            <a:off x="2819400" y="12900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 26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93509" y="12900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Sept 16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62841" y="12857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 11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382000" y="1270749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Feb 01 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14535" y="12857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Q1- Q4</a:t>
            </a:r>
            <a:endParaRPr lang="en-US" sz="1600" b="1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49696" y="2851008"/>
            <a:ext cx="693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486898" y="2841382"/>
            <a:ext cx="76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5400000">
            <a:off x="4387159" y="-697343"/>
            <a:ext cx="218495" cy="6936235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Brace 55"/>
          <p:cNvSpPr/>
          <p:nvPr/>
        </p:nvSpPr>
        <p:spPr>
          <a:xfrm rot="5400000">
            <a:off x="9755394" y="983333"/>
            <a:ext cx="225010" cy="3581400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509" y="2270856"/>
            <a:ext cx="381000" cy="381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403" y="2306464"/>
            <a:ext cx="381000" cy="381000"/>
          </a:xfrm>
          <a:prstGeom prst="rect">
            <a:avLst/>
          </a:prstGeom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679633"/>
              </p:ext>
            </p:extLst>
          </p:nvPr>
        </p:nvGraphicFramePr>
        <p:xfrm>
          <a:off x="6172200" y="3505200"/>
          <a:ext cx="5791200" cy="236624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43000"/>
                <a:gridCol w="4648200"/>
              </a:tblGrid>
              <a:tr h="383037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4193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Feb 01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Decommission old MIS</a:t>
                      </a: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06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Release 1</a:t>
                      </a:r>
                      <a:r>
                        <a:rPr lang="en-US" sz="1600" baseline="0" dirty="0" smtClean="0"/>
                        <a:t> – Grid/Market Info, Public Dashboards &amp; Page, Site Search</a:t>
                      </a:r>
                      <a:endParaRPr lang="en-US" sz="1600" dirty="0" smtClean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 15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Release 2 – About ERCOT,</a:t>
                      </a:r>
                      <a:r>
                        <a:rPr lang="en-US" sz="1600" baseline="0" dirty="0" smtClean="0"/>
                        <a:t> Services, Committees, Calendar, Market Rules</a:t>
                      </a:r>
                      <a:endParaRPr lang="en-US" sz="1600" dirty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Q1 2022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Decommission “Get Report” Pop Up Window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42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2577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Issues we are hearing:</a:t>
            </a:r>
            <a:endParaRPr lang="en-US" dirty="0"/>
          </a:p>
          <a:p>
            <a:r>
              <a:rPr lang="en-US" dirty="0" smtClean="0"/>
              <a:t>Expired certificates</a:t>
            </a:r>
          </a:p>
          <a:p>
            <a:r>
              <a:rPr lang="en-US" dirty="0" smtClean="0">
                <a:hlinkClick r:id="rId2"/>
              </a:rPr>
              <a:t>IE 11.x Configuration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 smtClean="0"/>
              <a:t>Questions </a:t>
            </a:r>
            <a:r>
              <a:rPr lang="en-US" dirty="0"/>
              <a:t>about </a:t>
            </a:r>
            <a:r>
              <a:rPr lang="en-US" dirty="0" smtClean="0"/>
              <a:t>API</a:t>
            </a:r>
          </a:p>
          <a:p>
            <a:r>
              <a:rPr lang="en-US" dirty="0" err="1" smtClean="0"/>
              <a:t>GetReport</a:t>
            </a:r>
            <a:r>
              <a:rPr lang="en-US" dirty="0" smtClean="0"/>
              <a:t> </a:t>
            </a:r>
            <a:r>
              <a:rPr lang="en-US" dirty="0"/>
              <a:t>and Download will be in place until Dec 2021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sz="2400" dirty="0"/>
              <a:t>Contact your Client Services representative with </a:t>
            </a:r>
            <a:r>
              <a:rPr lang="en-US" sz="2400" dirty="0" smtClean="0"/>
              <a:t>questions</a:t>
            </a:r>
            <a:endParaRPr lang="en-US" sz="2400" dirty="0"/>
          </a:p>
          <a:p>
            <a:pPr lvl="0"/>
            <a:r>
              <a:rPr lang="en-US" sz="2400" dirty="0"/>
              <a:t>Report bugs to the ERCOT </a:t>
            </a:r>
            <a:r>
              <a:rPr lang="en-US" sz="2400" dirty="0" smtClean="0"/>
              <a:t>HelpDesk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1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New, combined ERCOT 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553200" y="1257909"/>
            <a:ext cx="5232400" cy="4380891"/>
          </a:xfrm>
        </p:spPr>
        <p:txBody>
          <a:bodyPr/>
          <a:lstStyle/>
          <a:p>
            <a:pPr lvl="0"/>
            <a:r>
              <a:rPr lang="en-US" dirty="0" smtClean="0"/>
              <a:t>Integrated Navigation</a:t>
            </a:r>
          </a:p>
          <a:p>
            <a:pPr lvl="0"/>
            <a:r>
              <a:rPr lang="en-US" dirty="0" smtClean="0"/>
              <a:t>Clearly defined MIS</a:t>
            </a:r>
          </a:p>
          <a:p>
            <a:pPr lvl="0"/>
            <a:r>
              <a:rPr lang="en-US" dirty="0" smtClean="0"/>
              <a:t>Comprehensive Search</a:t>
            </a:r>
          </a:p>
          <a:p>
            <a:pPr lvl="0"/>
            <a:r>
              <a:rPr lang="en-US" dirty="0" smtClean="0"/>
              <a:t>Mobile Friendly</a:t>
            </a:r>
          </a:p>
          <a:p>
            <a:pPr lvl="0"/>
            <a:r>
              <a:rPr lang="en-US" dirty="0" smtClean="0"/>
              <a:t>Improved Calendar</a:t>
            </a:r>
          </a:p>
          <a:p>
            <a:pPr lvl="0"/>
            <a:r>
              <a:rPr lang="en-US" dirty="0" smtClean="0"/>
              <a:t>Better cross-section between Calendar, Committees and Market Rules</a:t>
            </a:r>
          </a:p>
          <a:p>
            <a:pPr lvl="0"/>
            <a:r>
              <a:rPr lang="en-US" dirty="0" smtClean="0"/>
              <a:t>Expanded use of Topic Tags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78664"/>
            <a:ext cx="5011057" cy="575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4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May 2021 – Phase 1: Migration to new, combined ERCOT Website </a:t>
            </a:r>
            <a:endParaRPr lang="en-US" sz="2000" dirty="0"/>
          </a:p>
          <a:p>
            <a:r>
              <a:rPr lang="en-US" sz="2000" dirty="0" smtClean="0"/>
              <a:t>Public Dashboards</a:t>
            </a:r>
            <a:endParaRPr lang="en-US" sz="2000" dirty="0"/>
          </a:p>
          <a:p>
            <a:r>
              <a:rPr lang="en-US" sz="2000" dirty="0" smtClean="0"/>
              <a:t>Consolidated </a:t>
            </a:r>
            <a:r>
              <a:rPr lang="en-US" sz="2000" dirty="0"/>
              <a:t>dashboard </a:t>
            </a:r>
            <a:r>
              <a:rPr lang="en-US" sz="2000" dirty="0" smtClean="0"/>
              <a:t>page: </a:t>
            </a:r>
            <a:r>
              <a:rPr lang="en-US" sz="2000" u="sng" dirty="0">
                <a:hlinkClick r:id="rId3"/>
              </a:rPr>
              <a:t>https://www.iso-ne.com/isoexpress/web/charts</a:t>
            </a:r>
            <a:endParaRPr lang="en-US" sz="2000" dirty="0"/>
          </a:p>
          <a:p>
            <a:r>
              <a:rPr lang="en-US" sz="2000" dirty="0" smtClean="0"/>
              <a:t>Migrate </a:t>
            </a:r>
            <a:r>
              <a:rPr lang="en-US" sz="2000" dirty="0"/>
              <a:t>‘Grid Information’ and ‘Market Information’</a:t>
            </a:r>
          </a:p>
          <a:p>
            <a:r>
              <a:rPr lang="en-US" sz="2000" dirty="0" smtClean="0"/>
              <a:t>Add </a:t>
            </a:r>
            <a:r>
              <a:rPr lang="en-US" sz="2000" dirty="0"/>
              <a:t>a site search to the new platform but it will ONLY search Grid and Market </a:t>
            </a:r>
            <a:r>
              <a:rPr lang="en-US" sz="2000" dirty="0" smtClean="0"/>
              <a:t>Info</a:t>
            </a:r>
          </a:p>
          <a:p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Nov </a:t>
            </a:r>
            <a:r>
              <a:rPr lang="en-US" sz="2000" b="1" dirty="0"/>
              <a:t>2021 - Phase 2: Migration to new, combined ERCOT Website</a:t>
            </a:r>
            <a:endParaRPr lang="en-US" sz="2000" dirty="0"/>
          </a:p>
          <a:p>
            <a:r>
              <a:rPr lang="en-US" sz="2000" dirty="0" smtClean="0"/>
              <a:t>Updated </a:t>
            </a:r>
            <a:r>
              <a:rPr lang="en-US" sz="2000" dirty="0"/>
              <a:t>Home page that display different content based on user/audience</a:t>
            </a:r>
          </a:p>
          <a:p>
            <a:r>
              <a:rPr lang="en-US" sz="2000" dirty="0" smtClean="0"/>
              <a:t>Migrate </a:t>
            </a:r>
            <a:r>
              <a:rPr lang="en-US" sz="2000" dirty="0"/>
              <a:t>About ERCOT, Services, Calendar, Committees and Market Rules</a:t>
            </a:r>
          </a:p>
          <a:p>
            <a:r>
              <a:rPr lang="en-US" sz="2000" dirty="0" smtClean="0"/>
              <a:t>Search </a:t>
            </a:r>
            <a:r>
              <a:rPr lang="en-US" sz="2000" dirty="0"/>
              <a:t>fully functional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Nov</a:t>
            </a:r>
            <a:r>
              <a:rPr lang="en-US" sz="2000" dirty="0"/>
              <a:t> </a:t>
            </a:r>
            <a:r>
              <a:rPr lang="en-US" sz="2000" b="1" dirty="0"/>
              <a:t>2021 and Beyond – ERCOT </a:t>
            </a:r>
            <a:r>
              <a:rPr lang="en-US" sz="2000" b="1" dirty="0" smtClean="0"/>
              <a:t>Website</a:t>
            </a:r>
            <a:endParaRPr lang="en-US" sz="2000" dirty="0"/>
          </a:p>
          <a:p>
            <a:r>
              <a:rPr lang="en-US" sz="2000" u="sng" dirty="0">
                <a:hlinkClick r:id="rId4"/>
              </a:rPr>
              <a:t>https://www.ercot.com</a:t>
            </a:r>
            <a:r>
              <a:rPr lang="en-US" sz="2000" dirty="0"/>
              <a:t> – ERCOT.com when unauthenticated </a:t>
            </a:r>
          </a:p>
          <a:p>
            <a:r>
              <a:rPr lang="en-US" sz="2000" u="sng" dirty="0">
                <a:hlinkClick r:id="rId5"/>
              </a:rPr>
              <a:t>https://www.ercot.com/secure</a:t>
            </a:r>
            <a:r>
              <a:rPr lang="en-US" sz="2000" dirty="0"/>
              <a:t> – MIS when authenticated</a:t>
            </a:r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94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Monthly Workshops </a:t>
            </a:r>
            <a:r>
              <a:rPr lang="en-US" sz="2400" dirty="0"/>
              <a:t>will resume in </a:t>
            </a:r>
            <a:r>
              <a:rPr lang="en-US" sz="2400" dirty="0" smtClean="0"/>
              <a:t>January</a:t>
            </a:r>
            <a:endParaRPr lang="en-US" sz="2400" dirty="0" smtClean="0"/>
          </a:p>
          <a:p>
            <a:pPr lvl="0"/>
            <a:r>
              <a:rPr lang="en-US" sz="2400" dirty="0" smtClean="0"/>
              <a:t>User Research</a:t>
            </a:r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Dashboards</a:t>
            </a:r>
          </a:p>
          <a:p>
            <a:pPr lvl="1"/>
            <a:r>
              <a:rPr lang="en-US" dirty="0" smtClean="0"/>
              <a:t>Site Organization</a:t>
            </a:r>
            <a:endParaRPr lang="en-US" dirty="0" smtClean="0"/>
          </a:p>
          <a:p>
            <a:pPr lvl="1"/>
            <a:r>
              <a:rPr lang="en-US" dirty="0" smtClean="0"/>
              <a:t>Grid and Market Information </a:t>
            </a:r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Search Optimization</a:t>
            </a:r>
          </a:p>
          <a:p>
            <a:pPr lvl="1"/>
            <a:r>
              <a:rPr lang="en-US" dirty="0" smtClean="0"/>
              <a:t>Mobile Device Testing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 smtClean="0"/>
              <a:t>Feedback at any time to </a:t>
            </a:r>
            <a:r>
              <a:rPr lang="en-US" sz="2000" dirty="0" smtClean="0">
                <a:hlinkClick r:id="rId3"/>
              </a:rPr>
              <a:t>webmaster@ercot.com</a:t>
            </a:r>
            <a:r>
              <a:rPr lang="en-US" sz="2000" dirty="0" smtClean="0"/>
              <a:t> </a:t>
            </a:r>
          </a:p>
          <a:p>
            <a:pPr marL="0" indent="0" algn="ctr">
              <a:buNone/>
            </a:pPr>
            <a:r>
              <a:rPr lang="en-US" sz="2000" dirty="0" smtClean="0"/>
              <a:t>Redesign info: </a:t>
            </a:r>
            <a:r>
              <a:rPr lang="en-US" sz="2000" dirty="0" smtClean="0">
                <a:hlinkClick r:id="rId4"/>
              </a:rPr>
              <a:t>www.ercot.com/about/redesign</a:t>
            </a: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629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17648</TotalTime>
  <Words>352</Words>
  <Application>Microsoft Office PowerPoint</Application>
  <PresentationFormat>Widescreen</PresentationFormat>
  <Paragraphs>102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1_Custom Design</vt:lpstr>
      <vt:lpstr>Office Theme</vt:lpstr>
      <vt:lpstr>PowerPoint Presentation</vt:lpstr>
      <vt:lpstr>Agenda</vt:lpstr>
      <vt:lpstr>ERCOT Website Release Timeline</vt:lpstr>
      <vt:lpstr>MIS Issues</vt:lpstr>
      <vt:lpstr>New, combined ERCOT Website</vt:lpstr>
      <vt:lpstr>Release Details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145</cp:revision>
  <cp:lastPrinted>2016-01-21T20:53:15Z</cp:lastPrinted>
  <dcterms:created xsi:type="dcterms:W3CDTF">2016-01-21T15:20:31Z</dcterms:created>
  <dcterms:modified xsi:type="dcterms:W3CDTF">2020-12-09T16:31:06Z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