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21"/>
  </p:notesMasterIdLst>
  <p:handoutMasterIdLst>
    <p:handoutMasterId r:id="rId22"/>
  </p:handoutMasterIdLst>
  <p:sldIdLst>
    <p:sldId id="445" r:id="rId7"/>
    <p:sldId id="463" r:id="rId8"/>
    <p:sldId id="491" r:id="rId9"/>
    <p:sldId id="534" r:id="rId10"/>
    <p:sldId id="546" r:id="rId11"/>
    <p:sldId id="538" r:id="rId12"/>
    <p:sldId id="542" r:id="rId13"/>
    <p:sldId id="543" r:id="rId14"/>
    <p:sldId id="540" r:id="rId15"/>
    <p:sldId id="544" r:id="rId16"/>
    <p:sldId id="545" r:id="rId17"/>
    <p:sldId id="537" r:id="rId18"/>
    <p:sldId id="454" r:id="rId19"/>
    <p:sldId id="464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0485" autoAdjust="0"/>
  </p:normalViewPr>
  <p:slideViewPr>
    <p:cSldViewPr showGuides="1">
      <p:cViewPr varScale="1">
        <p:scale>
          <a:sx n="112" d="100"/>
          <a:sy n="112" d="100"/>
        </p:scale>
        <p:origin x="81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71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Resource Integration Topics </a:t>
            </a:r>
          </a:p>
          <a:p>
            <a:endParaRPr lang="en-US" dirty="0"/>
          </a:p>
          <a:p>
            <a:r>
              <a:rPr lang="en-US" dirty="0"/>
              <a:t>Jay Teixeira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Workshop</a:t>
            </a:r>
            <a:r>
              <a:rPr lang="en-US" b="1" dirty="0"/>
              <a:t> </a:t>
            </a:r>
          </a:p>
          <a:p>
            <a:r>
              <a:rPr lang="en-US" dirty="0" smtClean="0"/>
              <a:t>December 9,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AVR Test PASS/FAIL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Each test point is evaluated using the following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rules</a:t>
            </a:r>
            <a:r>
              <a:rPr lang="en-US" baseline="30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 when the absolute value of the BESS MW POI flow is &gt;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30% of maximum MW BESS capability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test measurement will “pass” if the absolute value of the BESS </a:t>
            </a:r>
            <a:r>
              <a:rPr lang="en-US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MVAr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POI flow is &lt;= 3.5% of absolute value of the BESS MW POI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flow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 when the absolute value of the BESS MW POI flow is &lt;=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30% of maximum MW BESS capability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test measurement will “pass” if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absolute value of the BESS </a:t>
            </a:r>
            <a:r>
              <a:rPr lang="en-US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MVAr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POI flow is &lt;= 1.3% of the BESS MW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capability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aseline="30000" dirty="0" smtClean="0"/>
              <a:t>1</a:t>
            </a:r>
            <a:r>
              <a:rPr lang="en-US" sz="1800" dirty="0" smtClean="0"/>
              <a:t>Taken from discussions with </a:t>
            </a:r>
            <a:r>
              <a:rPr lang="en-US" sz="1800" dirty="0" err="1" smtClean="0"/>
              <a:t>Oncor</a:t>
            </a:r>
            <a:r>
              <a:rPr lang="en-US" sz="1800" dirty="0" smtClean="0"/>
              <a:t>, TNMP, and PEC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1194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AVR Test PASS/FAIL </a:t>
            </a:r>
            <a:r>
              <a:rPr lang="en-US" dirty="0" smtClean="0"/>
              <a:t>Criteria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6400" y="914400"/>
            <a:ext cx="11379200" cy="5486399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 the test points that “fail” the above 2 rules, the voltage dips (flicker) must be less than the following to minimize </a:t>
            </a:r>
            <a:r>
              <a:rPr lang="en-US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MVAr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transients to the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POI</a:t>
            </a:r>
            <a:r>
              <a:rPr lang="en-US" baseline="30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Voltage dips resulting in a &lt;= 3% change in POI voltage will “pass” if the frequency of voltage dips is &lt;= 10 voltage dips per hour (for typical operations)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Voltage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dips resulting in a &lt;= 2% change in POI voltage will “pass” if the frequency of voltage dips is &lt;= 1 voltage dip per minute (for typical operations)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Voltage dips resulting in a &lt;= 1% change in POI voltage will “pass” if the frequency of voltage dips is &lt;= 15 voltage dips per minute (for typical operations)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Voltage dips resulting in a &lt;= 0.5% change in POI voltage will “pass” regardless of frequency of voltage dips (for typical operations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aseline="30000" dirty="0" smtClean="0"/>
              <a:t>1</a:t>
            </a:r>
            <a:r>
              <a:rPr lang="en-US" sz="1800" dirty="0" smtClean="0"/>
              <a:t>Refer </a:t>
            </a:r>
            <a:r>
              <a:rPr lang="en-US" sz="1800" dirty="0"/>
              <a:t>to IEEE </a:t>
            </a:r>
            <a:r>
              <a:rPr lang="en-US" sz="1800" dirty="0" err="1"/>
              <a:t>Std</a:t>
            </a:r>
            <a:r>
              <a:rPr lang="en-US" sz="1800" dirty="0"/>
              <a:t> 1453-2015 IEEE Recommended Practice for the Analysis of Fluctuating Installations on Power Systems – Figure 1 --- GE flicker curve.)</a:t>
            </a:r>
          </a:p>
        </p:txBody>
      </p:sp>
    </p:spTree>
    <p:extLst>
      <p:ext uri="{BB962C8B-B14F-4D97-AF65-F5344CB8AC3E}">
        <p14:creationId xmlns:p14="http://schemas.microsoft.com/office/powerpoint/2010/main" val="384974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Active PGRR’s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01441"/>
            <a:ext cx="10134600" cy="5638800"/>
          </a:xfrm>
        </p:spPr>
        <p:txBody>
          <a:bodyPr/>
          <a:lstStyle/>
          <a:p>
            <a:r>
              <a:rPr lang="en-US" sz="2800" dirty="0" smtClean="0"/>
              <a:t>PGRR086 and RRGRR027, submitted by Enel Green Power North America on September 18</a:t>
            </a:r>
            <a:r>
              <a:rPr lang="en-US" sz="2800" dirty="0"/>
              <a:t>, 2020, Clarify Models Required to Proceed with an FIS</a:t>
            </a:r>
            <a:r>
              <a:rPr lang="en-US" sz="2800" dirty="0" smtClean="0"/>
              <a:t>.  </a:t>
            </a:r>
            <a:r>
              <a:rPr lang="en-US" sz="2800" b="1" dirty="0" smtClean="0"/>
              <a:t>Endorsed by ROS on 12/3/2020 and sent to TAC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52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>
                <a:hlinkClick r:id="rId3"/>
              </a:rPr>
              <a:t>ResourceIntegrationDepartment@ercot.com</a:t>
            </a:r>
            <a:r>
              <a:rPr lang="en-US" dirty="0"/>
              <a:t> is distribution list for Resource Integration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</a:t>
            </a:r>
          </a:p>
          <a:p>
            <a:r>
              <a:rPr lang="en-US" sz="2800" dirty="0"/>
              <a:t>Next Deadline for QSA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a GINR is not included in QSA, its Initial Synchronization date will be automatically delayed to the next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47588"/>
              </p:ext>
            </p:extLst>
          </p:nvPr>
        </p:nvGraphicFramePr>
        <p:xfrm>
          <a:off x="2209800" y="2362200"/>
          <a:ext cx="7467600" cy="251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Completion of Quarterly Stability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January, February,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August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October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November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1230680" y="3856646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5.9, Quarterly Stability Assessment</a:t>
            </a:r>
          </a:p>
          <a:p>
            <a:r>
              <a:rPr lang="en-US" sz="2800" dirty="0"/>
              <a:t>Issue’s seen in previous QSA’s</a:t>
            </a:r>
          </a:p>
          <a:p>
            <a:pPr lvl="1"/>
            <a:r>
              <a:rPr lang="en-US" sz="2400" dirty="0"/>
              <a:t>10 day comment period for FIS</a:t>
            </a:r>
          </a:p>
          <a:p>
            <a:pPr lvl="2"/>
            <a:r>
              <a:rPr lang="en-US" sz="2000" dirty="0"/>
              <a:t>Needs to be complete before QSA deadline</a:t>
            </a:r>
          </a:p>
          <a:p>
            <a:pPr lvl="2"/>
            <a:r>
              <a:rPr lang="en-US" sz="2000" dirty="0"/>
              <a:t>TSPs need to plan for it</a:t>
            </a:r>
          </a:p>
          <a:p>
            <a:pPr lvl="1"/>
            <a:r>
              <a:rPr lang="en-US" sz="2400" dirty="0"/>
              <a:t>Dynamic Model Review</a:t>
            </a:r>
          </a:p>
          <a:p>
            <a:pPr lvl="2"/>
            <a:r>
              <a:rPr lang="en-US" sz="2000" dirty="0"/>
              <a:t>Dependent on FIS Stability study</a:t>
            </a:r>
          </a:p>
          <a:p>
            <a:pPr lvl="2"/>
            <a:r>
              <a:rPr lang="en-US" sz="2000" dirty="0"/>
              <a:t>Need to meet PG 6.9 15 to 30 days prior to QSA deadline</a:t>
            </a:r>
          </a:p>
          <a:p>
            <a:r>
              <a:rPr lang="en-US" sz="2800" dirty="0"/>
              <a:t>PSSE Model Quality Test Required</a:t>
            </a:r>
          </a:p>
          <a:p>
            <a:r>
              <a:rPr lang="en-US" sz="2800" dirty="0"/>
              <a:t>TSAT Model </a:t>
            </a:r>
            <a:r>
              <a:rPr lang="en-US" sz="2800" dirty="0" smtClean="0"/>
              <a:t>Required – If PSSE model is UDM, then TSAT model should be UDM.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GINR Time Line (Fastest)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777712"/>
            <a:ext cx="8001000" cy="608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Year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December 18, 2020 to January 4, 2021</a:t>
            </a:r>
          </a:p>
          <a:p>
            <a:pPr lvl="1"/>
            <a:r>
              <a:rPr lang="en-US" dirty="0" smtClean="0"/>
              <a:t>Very limited SME availability</a:t>
            </a:r>
          </a:p>
          <a:p>
            <a:pPr lvl="1"/>
            <a:r>
              <a:rPr lang="en-US" dirty="0" smtClean="0"/>
              <a:t>Includes Parts 1, 2, and 3</a:t>
            </a:r>
          </a:p>
          <a:p>
            <a:pPr lvl="1"/>
            <a:r>
              <a:rPr lang="en-US" dirty="0" smtClean="0"/>
              <a:t>No approval after 2:00 p.m. before holiday or weekend</a:t>
            </a:r>
          </a:p>
          <a:p>
            <a:r>
              <a:rPr lang="en-US" dirty="0" smtClean="0"/>
              <a:t>Submit requests with effective date no later than December 17, 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975517"/>
          </a:xfrm>
        </p:spPr>
        <p:txBody>
          <a:bodyPr/>
          <a:lstStyle/>
          <a:p>
            <a:r>
              <a:rPr lang="en-US" dirty="0" smtClean="0"/>
              <a:t>Self-Limiting Facilities </a:t>
            </a:r>
            <a:r>
              <a:rPr lang="en-US" dirty="0" smtClean="0"/>
              <a:t>and DC-</a:t>
            </a:r>
            <a:r>
              <a:rPr lang="en-US" dirty="0" smtClean="0"/>
              <a:t>Coupled Resources </a:t>
            </a:r>
            <a:r>
              <a:rPr lang="en-US" dirty="0" smtClean="0"/>
              <a:t>in the INR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7348" y="1371600"/>
            <a:ext cx="113792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NPRR1026, PGRR081, NPRR1029 and RRGRR023 related to Self-Limiting Facilities and DC-Coupled Resources </a:t>
            </a:r>
            <a:r>
              <a:rPr lang="en-US" sz="2400" dirty="0" smtClean="0"/>
              <a:t>approved by BOD on 12/8/2020.  Implementation  to take 7 to 10 months.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RIOO-IS currently does not have capability to explicitly capture Self-Limiting Facilities or DC-Coupled Resources and their MW limits during the interconnection process.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Until approval and implementation of NPRR1026, in which RIOO-IS and other ERCOT systems should be modified to allow Self-Limiting </a:t>
            </a:r>
            <a:r>
              <a:rPr lang="en-US" sz="2400" dirty="0" smtClean="0"/>
              <a:t>Facilities and DC-Coupled Resources, </a:t>
            </a:r>
            <a:r>
              <a:rPr lang="en-US" sz="2400" dirty="0" smtClean="0"/>
              <a:t>ERCOT will use an manual process to allow interconnection requests to be submitted.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Any interconnection request using the manual process will not be able to proceed further than the QSA until the implementation and system modifications  necessary for all systems are complete.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356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Request a Self-Limiting Facility in RIOO-IS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22097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Similar to repowers, </a:t>
            </a:r>
            <a:r>
              <a:rPr lang="en-US" sz="1800" dirty="0"/>
              <a:t>a standard naming convention will be used for proposed </a:t>
            </a:r>
            <a:r>
              <a:rPr lang="en-US" sz="1800" dirty="0" smtClean="0"/>
              <a:t>Self-Limiting Facilities: </a:t>
            </a:r>
            <a:r>
              <a:rPr lang="en-US" sz="1800" dirty="0"/>
              <a:t>[Common Name][space][“Solar” or “Storage”][space][“SLF</a:t>
            </a:r>
            <a:r>
              <a:rPr lang="en-US" sz="1800" dirty="0" smtClean="0"/>
              <a:t>” or “DCC”]</a:t>
            </a:r>
            <a:endParaRPr lang="en-US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For Self-Limiting </a:t>
            </a:r>
            <a:r>
              <a:rPr lang="en-US" sz="1800" dirty="0" smtClean="0"/>
              <a:t>Facilities and DC Coupled Resources, </a:t>
            </a:r>
            <a:r>
              <a:rPr lang="en-US" sz="1800" dirty="0" smtClean="0"/>
              <a:t>whose total MW rating is equal to the rating of the non-battery </a:t>
            </a:r>
            <a:r>
              <a:rPr lang="en-US" sz="1800" dirty="0"/>
              <a:t>r</a:t>
            </a:r>
            <a:r>
              <a:rPr lang="en-US" sz="1800" dirty="0" smtClean="0"/>
              <a:t>esource (e.g. PVGR, WGR, etc.):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The non-battery resource’s ratings in RIOO will be its true Maximum MW and Maximum Summer/Winter MW.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The battery’s Maximum MW in RIOO will be its true rating, </a:t>
            </a:r>
            <a:r>
              <a:rPr lang="en-US" sz="1600" dirty="0"/>
              <a:t>while Maximum Summer/Winter </a:t>
            </a:r>
            <a:r>
              <a:rPr lang="en-US" sz="1600" dirty="0" smtClean="0"/>
              <a:t>MW set to 0.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79" y="3324207"/>
            <a:ext cx="5944115" cy="28714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603" y="3348593"/>
            <a:ext cx="5944115" cy="28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0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Request a Self-Limiting Facility in RIOO-IS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For Self-Limiting Facilities whose MW rating is higher than the rating of the non-battery resource: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The non-battery resource’s ratings in RIOO will be its true Maximum MW and Maximum Summer/Winter MW.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The battery’s Maximum MW in RIOO will be its true capacity, while Maximum Summer/Winter MW will be non-zero to reflect the MW needed to meet the intended Self-Limit.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AC-Coupled resources will </a:t>
            </a:r>
            <a:r>
              <a:rPr lang="en-US" sz="1800" dirty="0" smtClean="0"/>
              <a:t>be considered Self-Limiting Facilities for RIOO-IS purposes.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GIS Report logic that handles re-powers </a:t>
            </a:r>
            <a:r>
              <a:rPr lang="en-US" sz="1800" dirty="0" smtClean="0"/>
              <a:t>(looks for “repower” in project name”) will </a:t>
            </a:r>
            <a:r>
              <a:rPr lang="en-US" sz="1800" dirty="0" smtClean="0"/>
              <a:t>be modified to look for the “SLF” </a:t>
            </a:r>
            <a:r>
              <a:rPr lang="en-US" sz="1800" dirty="0" smtClean="0"/>
              <a:t>and “DCC” keywords to capture </a:t>
            </a:r>
            <a:r>
              <a:rPr lang="en-US" sz="1800" dirty="0" smtClean="0"/>
              <a:t>the MW </a:t>
            </a:r>
            <a:r>
              <a:rPr lang="en-US" sz="1800" dirty="0" smtClean="0"/>
              <a:t>limit.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419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AVR Test for DGR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similar to that presented at September RI Workshop sent to several TSP/DSPs in October that have DGRs connected to their system for review.</a:t>
            </a:r>
          </a:p>
          <a:p>
            <a:r>
              <a:rPr lang="en-US" dirty="0" smtClean="0"/>
              <a:t>Two TSP/DSP’s offered comments and changes were made to reflect those comments.  </a:t>
            </a:r>
          </a:p>
          <a:p>
            <a:r>
              <a:rPr lang="en-US" dirty="0" smtClean="0"/>
              <a:t>Revised document sent back out for review in late November.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541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58050</TotalTime>
  <Words>936</Words>
  <Application>Microsoft Office PowerPoint</Application>
  <PresentationFormat>Widescreen</PresentationFormat>
  <Paragraphs>111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1_Custom Design</vt:lpstr>
      <vt:lpstr>Inside pages</vt:lpstr>
      <vt:lpstr>2_Custom Design</vt:lpstr>
      <vt:lpstr>PowerPoint Presentation</vt:lpstr>
      <vt:lpstr>Quarterly Stability Assessment (QSA)  </vt:lpstr>
      <vt:lpstr>Quarterly Stability Assessment (QSA)  </vt:lpstr>
      <vt:lpstr>GINR Time Line (Fastest)</vt:lpstr>
      <vt:lpstr>End of Year Activity</vt:lpstr>
      <vt:lpstr>Self-Limiting Facilities and DC-Coupled Resources in the INR Process</vt:lpstr>
      <vt:lpstr>Proposal to Request a Self-Limiting Facility in RIOO-IS</vt:lpstr>
      <vt:lpstr>Proposal to Request a Self-Limiting Facility in RIOO-IS</vt:lpstr>
      <vt:lpstr>AVR Test for DGR</vt:lpstr>
      <vt:lpstr>AVR Test PASS/FAIL Criteria</vt:lpstr>
      <vt:lpstr>AVR Test PASS/FAIL Criteria (cont’d)</vt:lpstr>
      <vt:lpstr>Active PGRR’s</vt:lpstr>
      <vt:lpstr>Other contact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Teixeira, Jay</cp:lastModifiedBy>
  <cp:revision>590</cp:revision>
  <cp:lastPrinted>2018-07-25T14:31:19Z</cp:lastPrinted>
  <dcterms:created xsi:type="dcterms:W3CDTF">2016-01-21T15:20:31Z</dcterms:created>
  <dcterms:modified xsi:type="dcterms:W3CDTF">2020-12-08T18:55:30Z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