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44"/>
  </p:notesMasterIdLst>
  <p:handoutMasterIdLst>
    <p:handoutMasterId r:id="rId45"/>
  </p:handoutMasterIdLst>
  <p:sldIdLst>
    <p:sldId id="260" r:id="rId7"/>
    <p:sldId id="258" r:id="rId8"/>
    <p:sldId id="263" r:id="rId9"/>
    <p:sldId id="308" r:id="rId10"/>
    <p:sldId id="310" r:id="rId11"/>
    <p:sldId id="272" r:id="rId12"/>
    <p:sldId id="262" r:id="rId13"/>
    <p:sldId id="264" r:id="rId14"/>
    <p:sldId id="291" r:id="rId15"/>
    <p:sldId id="265" r:id="rId16"/>
    <p:sldId id="271" r:id="rId17"/>
    <p:sldId id="273" r:id="rId18"/>
    <p:sldId id="274" r:id="rId19"/>
    <p:sldId id="266" r:id="rId20"/>
    <p:sldId id="275" r:id="rId21"/>
    <p:sldId id="267" r:id="rId22"/>
    <p:sldId id="278" r:id="rId23"/>
    <p:sldId id="279" r:id="rId24"/>
    <p:sldId id="268" r:id="rId25"/>
    <p:sldId id="280" r:id="rId26"/>
    <p:sldId id="281" r:id="rId27"/>
    <p:sldId id="269" r:id="rId28"/>
    <p:sldId id="282" r:id="rId29"/>
    <p:sldId id="283" r:id="rId30"/>
    <p:sldId id="270" r:id="rId31"/>
    <p:sldId id="284" r:id="rId32"/>
    <p:sldId id="285" r:id="rId33"/>
    <p:sldId id="295" r:id="rId34"/>
    <p:sldId id="286" r:id="rId35"/>
    <p:sldId id="293" r:id="rId36"/>
    <p:sldId id="287" r:id="rId37"/>
    <p:sldId id="288" r:id="rId38"/>
    <p:sldId id="305" r:id="rId39"/>
    <p:sldId id="289" r:id="rId40"/>
    <p:sldId id="311" r:id="rId41"/>
    <p:sldId id="312" r:id="rId42"/>
    <p:sldId id="290" r:id="rId4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rratano, Alex" initials="GA" lastIdx="1" clrIdx="0">
    <p:extLst>
      <p:ext uri="{19B8F6BF-5375-455C-9EA6-DF929625EA0E}">
        <p15:presenceInfo xmlns:p15="http://schemas.microsoft.com/office/powerpoint/2012/main" userId="S-1-5-21-639947351-343809578-3807592339-40017" providerId="AD"/>
      </p:ext>
    </p:extLst>
  </p:cmAuthor>
  <p:cmAuthor id="2" name="Hinojosa, Jose Luis" initials="HJL" lastIdx="3" clrIdx="1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7442" autoAdjust="0"/>
  </p:normalViewPr>
  <p:slideViewPr>
    <p:cSldViewPr showGuides="1">
      <p:cViewPr varScale="1">
        <p:scale>
          <a:sx n="94" d="100"/>
          <a:sy n="94" d="100"/>
        </p:scale>
        <p:origin x="2112" y="8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viewProps" Target="viewProps.xml"/><Relationship Id="rId8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1431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701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0591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2815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1725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7692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60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Forecast – Actual</a:t>
            </a:r>
          </a:p>
          <a:p>
            <a:r>
              <a:rPr lang="en-US" dirty="0" smtClean="0"/>
              <a:t>+</a:t>
            </a:r>
            <a:r>
              <a:rPr lang="en-US" dirty="0" err="1" smtClean="0"/>
              <a:t>ve</a:t>
            </a:r>
            <a:r>
              <a:rPr lang="en-US" baseline="0" dirty="0" smtClean="0"/>
              <a:t> Error =&gt; Over forecasted load</a:t>
            </a:r>
          </a:p>
          <a:p>
            <a:r>
              <a:rPr lang="en-US" baseline="0" dirty="0" smtClean="0"/>
              <a:t>-</a:t>
            </a:r>
            <a:r>
              <a:rPr lang="en-US" baseline="0" dirty="0" err="1" smtClean="0"/>
              <a:t>ve</a:t>
            </a:r>
            <a:r>
              <a:rPr lang="en-US" baseline="0" dirty="0" smtClean="0"/>
              <a:t> Error +&gt; Under forecasted load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4141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Error = Forecast – Actual</a:t>
            </a:r>
          </a:p>
          <a:p>
            <a:endParaRPr lang="en-US" dirty="0" smtClean="0"/>
          </a:p>
          <a:p>
            <a:r>
              <a:rPr lang="en-US" dirty="0" err="1" smtClean="0"/>
              <a:t>Min,Max</a:t>
            </a:r>
            <a:r>
              <a:rPr lang="en-US" dirty="0" smtClean="0"/>
              <a:t>,</a:t>
            </a:r>
            <a:r>
              <a:rPr lang="en-US" baseline="0" dirty="0" smtClean="0"/>
              <a:t> 10</a:t>
            </a:r>
            <a:r>
              <a:rPr lang="en-US" baseline="30000" dirty="0" smtClean="0"/>
              <a:t>th</a:t>
            </a:r>
            <a:r>
              <a:rPr lang="en-US" baseline="0" dirty="0" smtClean="0"/>
              <a:t>, 90</a:t>
            </a:r>
            <a:r>
              <a:rPr lang="en-US" baseline="30000" dirty="0" smtClean="0"/>
              <a:t>th</a:t>
            </a:r>
            <a:r>
              <a:rPr lang="en-US" baseline="0" dirty="0" smtClean="0"/>
              <a:t> percentile</a:t>
            </a:r>
          </a:p>
          <a:p>
            <a:r>
              <a:rPr lang="en-US" baseline="0" dirty="0" smtClean="0"/>
              <a:t>15 minute intervals</a:t>
            </a:r>
          </a:p>
          <a:p>
            <a:endParaRPr lang="en-US" baseline="0" dirty="0" smtClean="0"/>
          </a:p>
          <a:p>
            <a:r>
              <a:rPr lang="en-US" baseline="0" dirty="0" smtClean="0"/>
              <a:t>Max Positive Forecast Error:</a:t>
            </a:r>
          </a:p>
          <a:p>
            <a:r>
              <a:rPr lang="en-US" baseline="0" dirty="0" smtClean="0"/>
              <a:t>11/20/2020 17:15 -&gt; 321.9 MW</a:t>
            </a:r>
          </a:p>
          <a:p>
            <a:endParaRPr lang="en-US" baseline="0" dirty="0" smtClean="0"/>
          </a:p>
          <a:p>
            <a:r>
              <a:rPr lang="en-US" baseline="0" dirty="0" smtClean="0"/>
              <a:t>Max Negative Forecast Error:</a:t>
            </a:r>
          </a:p>
          <a:p>
            <a:r>
              <a:rPr lang="en-US" baseline="0" dirty="0" smtClean="0"/>
              <a:t>11/14/2020 11:30 -&gt; -295.8 MW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132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2976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081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3/12/18</a:t>
            </a:r>
            <a:r>
              <a:rPr lang="en-US" baseline="0" dirty="0" smtClean="0"/>
              <a:t> – Integral ACE Time Constant Changed from 60 min to 45 min</a:t>
            </a:r>
          </a:p>
          <a:p>
            <a:r>
              <a:rPr lang="en-US" baseline="0" dirty="0" smtClean="0"/>
              <a:t>5/17/18 – K4 Changed from 0.3 to 0.2 and K5 Changed from 0.4 to 0.5</a:t>
            </a:r>
          </a:p>
          <a:p>
            <a:r>
              <a:rPr lang="en-US" baseline="0" dirty="0" smtClean="0"/>
              <a:t>12/4/18 – 10:05 AM – K6 Changed from 0 to 0.5</a:t>
            </a:r>
          </a:p>
          <a:p>
            <a:r>
              <a:rPr lang="en-US" baseline="0" dirty="0" smtClean="0"/>
              <a:t>2/12/19 – 2:15 PM – K6 changed from 0.5 to 1.0</a:t>
            </a:r>
          </a:p>
          <a:p>
            <a:r>
              <a:rPr lang="en-US" baseline="0" dirty="0" smtClean="0"/>
              <a:t>3/12/19 – 2:10 PM – PWRR Threshold from 10 to 15 MW/min</a:t>
            </a:r>
          </a:p>
          <a:p>
            <a:r>
              <a:rPr lang="en-US" baseline="0" dirty="0" smtClean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379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08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100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986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9220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3050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228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  <a:prstGeom prst="rect">
            <a:avLst/>
          </a:prstGeom>
        </p:spPr>
        <p:txBody>
          <a:bodyPr/>
          <a:lstStyle>
            <a:lvl1pPr algn="l">
              <a:defRPr sz="3200" b="1" cap="sm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7772400" cy="2057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1206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8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0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2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2.emf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Regulation Bias Analysis Post SCR-773</a:t>
            </a:r>
          </a:p>
          <a:p>
            <a:r>
              <a:rPr lang="en-US" dirty="0" smtClean="0"/>
              <a:t>Nov</a:t>
            </a:r>
            <a:r>
              <a:rPr lang="en-US" dirty="0" smtClean="0"/>
              <a:t> </a:t>
            </a:r>
            <a:r>
              <a:rPr lang="en-US" dirty="0" smtClean="0"/>
              <a:t>2020</a:t>
            </a:r>
          </a:p>
          <a:p>
            <a:endParaRPr lang="en-US" dirty="0"/>
          </a:p>
          <a:p>
            <a:r>
              <a:rPr lang="en-US" dirty="0" smtClean="0"/>
              <a:t>ERCOT</a:t>
            </a:r>
            <a:endParaRPr lang="en-US" dirty="0"/>
          </a:p>
          <a:p>
            <a:r>
              <a:rPr lang="en-US" dirty="0" smtClean="0"/>
              <a:t>Operations Planning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PDCWG | December 9th,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u="sng" dirty="0"/>
              <a:t>Metric 1</a:t>
            </a:r>
            <a:r>
              <a:rPr lang="en-US" b="1" dirty="0"/>
              <a:t>: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Trend and monitor the regulation deployed by hour.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03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219200"/>
            <a:ext cx="6096000" cy="453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67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395" y="999533"/>
            <a:ext cx="8413209" cy="4858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36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395" y="1002581"/>
            <a:ext cx="8413209" cy="4852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66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2</a:t>
            </a:r>
            <a:r>
              <a:rPr lang="en-US" dirty="0"/>
              <a:t>: Total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</a:t>
            </a:r>
            <a:r>
              <a:rPr lang="en-US" u="sng" dirty="0"/>
              <a:t>50MW</a:t>
            </a:r>
            <a:r>
              <a:rPr lang="en-US" dirty="0"/>
              <a:t> for total regulation deployed by hour for peak </a:t>
            </a:r>
            <a:r>
              <a:rPr lang="en-US" dirty="0" smtClean="0"/>
              <a:t>hours.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30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395" y="1002581"/>
            <a:ext cx="8413209" cy="4852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91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u="sng" dirty="0"/>
              <a:t>Metric 3</a:t>
            </a:r>
            <a:r>
              <a:rPr lang="en-US" sz="3200" dirty="0"/>
              <a:t>: 15-min Intervals Where Both REGUP/REGDN Were Deployed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85% for the number of intervals where regulation deployment was both up and </a:t>
            </a:r>
            <a:r>
              <a:rPr lang="en-US" dirty="0" smtClean="0"/>
              <a:t>down.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94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“Zero” Crossing Regulation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990600"/>
            <a:ext cx="6432706" cy="5103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95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“Zero” Crossing </a:t>
            </a:r>
            <a:r>
              <a:rPr lang="en-US" dirty="0" smtClean="0"/>
              <a:t>Regulation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2590800"/>
            <a:ext cx="6989074" cy="185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7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Metric 4: Regulation Exhaustion Rate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Track the regulation exhaustion rate for all hours (not to exceed </a:t>
            </a:r>
            <a:r>
              <a:rPr lang="en-US" dirty="0" smtClean="0"/>
              <a:t>5%.)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00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Discussion Points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Current GTBD </a:t>
            </a:r>
            <a:r>
              <a:rPr lang="en-US" sz="2000" dirty="0" smtClean="0"/>
              <a:t>Parameters &amp; References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Metric to measure Regulation bias and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comparison </a:t>
            </a:r>
            <a:r>
              <a:rPr lang="en-US" sz="2000" dirty="0" smtClean="0"/>
              <a:t>for last three months.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Total Regulation (net) Deployed Comparison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15-minute interval comparison by each hour for </a:t>
            </a:r>
            <a:r>
              <a:rPr lang="en-US" sz="2000" dirty="0" smtClean="0"/>
              <a:t>2018, 2019, </a:t>
            </a:r>
            <a:r>
              <a:rPr lang="en-US" sz="2000" dirty="0"/>
              <a:t>and </a:t>
            </a:r>
            <a:r>
              <a:rPr lang="en-US" sz="2000" dirty="0" smtClean="0"/>
              <a:t>2020 </a:t>
            </a:r>
            <a:r>
              <a:rPr lang="en-US" sz="2000" dirty="0"/>
              <a:t>months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Exhaustion Rate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bias for consecutive 5-min SCED intervals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Time Error &amp; Contributing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Exhaustion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071" y="932471"/>
            <a:ext cx="8327858" cy="499305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3499" y="1905000"/>
            <a:ext cx="2701053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19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Exhaustion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990600"/>
            <a:ext cx="8327858" cy="49869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86400" y="1828800"/>
            <a:ext cx="2781282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79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5</a:t>
            </a:r>
            <a:r>
              <a:rPr lang="en-US" dirty="0"/>
              <a:t>: Stats on REGUP Bias for Consecutive 5-min Intervals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Using a 50MW filter, target 15 occurrences or less per month for regulation bias of six or more consecutive 5-minute intervals for peak </a:t>
            </a:r>
            <a:r>
              <a:rPr lang="en-US" dirty="0" smtClean="0"/>
              <a:t>hours.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3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Bias for Consecutive SCED Intervals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551" y="990600"/>
            <a:ext cx="8693649" cy="498696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8437" y="1828800"/>
            <a:ext cx="2271663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35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Bias for Consecutive SCED Intervals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07" y="935520"/>
            <a:ext cx="8980186" cy="498696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4799" y="1752600"/>
            <a:ext cx="2226681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29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Time Error and Contributing Factors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Accumulated Time Error, </a:t>
            </a:r>
            <a:r>
              <a:rPr lang="en-US" dirty="0" smtClean="0"/>
              <a:t>Load and Wind </a:t>
            </a:r>
            <a:r>
              <a:rPr lang="en-US" dirty="0"/>
              <a:t>Ramp, PWRR </a:t>
            </a:r>
            <a:r>
              <a:rPr lang="en-US" dirty="0" smtClean="0"/>
              <a:t>Error, Start-Up/Shut-Down </a:t>
            </a:r>
            <a:r>
              <a:rPr lang="en-US" dirty="0"/>
              <a:t>Hours, STLF </a:t>
            </a:r>
            <a:r>
              <a:rPr lang="en-US" dirty="0" smtClean="0"/>
              <a:t>Error, and Expected </a:t>
            </a:r>
            <a:r>
              <a:rPr lang="en-US" dirty="0"/>
              <a:t>Generation </a:t>
            </a:r>
            <a:r>
              <a:rPr lang="en-US" dirty="0" smtClean="0"/>
              <a:t>Deviation.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6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Error Accumulation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864" y="1002581"/>
            <a:ext cx="8480271" cy="4852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13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272" y="966002"/>
            <a:ext cx="8681456" cy="4925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12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Load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368" y="959906"/>
            <a:ext cx="8669263" cy="4938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6923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Ramp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368" y="966002"/>
            <a:ext cx="8669263" cy="4925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92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GTBD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b="13953"/>
          <a:stretch/>
        </p:blipFill>
        <p:spPr>
          <a:xfrm>
            <a:off x="2667000" y="6196466"/>
            <a:ext cx="3886200" cy="23800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0600" y="775607"/>
            <a:ext cx="7048500" cy="521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70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926" y="935520"/>
            <a:ext cx="8346147" cy="498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9806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Start-Up &amp; Shut-Down Hours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982" y="1002581"/>
            <a:ext cx="8718036" cy="4852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83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Short-Term Load Forecast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409" y="935520"/>
            <a:ext cx="8285182" cy="498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88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STLF Error 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864" y="972099"/>
            <a:ext cx="8480271" cy="4913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4962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</a:t>
            </a:r>
            <a:r>
              <a:rPr lang="en-US" dirty="0"/>
              <a:t>G</a:t>
            </a:r>
            <a:r>
              <a:rPr lang="en-US" dirty="0" smtClean="0"/>
              <a:t>eneration Deviation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885" y="1002581"/>
            <a:ext cx="8730229" cy="48528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9399" y="1752600"/>
            <a:ext cx="3503769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86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312" y="1389711"/>
            <a:ext cx="8297375" cy="4078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3080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264" y="1496400"/>
            <a:ext cx="8303472" cy="386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2958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24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Projected Wind Ramp Rate MAE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672" y="990600"/>
            <a:ext cx="8148740" cy="5099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65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Projected Wind Ramp Rate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865" y="900156"/>
            <a:ext cx="8278736" cy="5183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8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514600"/>
            <a:ext cx="6277502" cy="2501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9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Metrics </a:t>
            </a:r>
            <a:r>
              <a:rPr lang="en-US" b="1" dirty="0"/>
              <a:t>to Measure </a:t>
            </a:r>
            <a:r>
              <a:rPr lang="en-US" b="1" dirty="0" smtClean="0"/>
              <a:t>SCR-773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Trend and monitor the regulation deployed by </a:t>
            </a:r>
            <a:r>
              <a:rPr lang="en-US" sz="2000" dirty="0" smtClean="0"/>
              <a:t>hour.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Set target of 50 MW for total regulation deployed by hour for peak </a:t>
            </a:r>
            <a:r>
              <a:rPr lang="en-US" sz="2000" dirty="0" smtClean="0"/>
              <a:t>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Set </a:t>
            </a:r>
            <a:r>
              <a:rPr lang="en-US" sz="2000" dirty="0"/>
              <a:t>target of 85% for the number of  intervals where regulation deployment  was both up and down </a:t>
            </a:r>
            <a:r>
              <a:rPr lang="en-US" sz="2000" dirty="0" smtClean="0"/>
              <a:t>for </a:t>
            </a:r>
            <a:r>
              <a:rPr lang="en-US" sz="2000" dirty="0"/>
              <a:t>peak </a:t>
            </a:r>
            <a:r>
              <a:rPr lang="en-US" sz="2000" dirty="0" smtClean="0"/>
              <a:t>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Track </a:t>
            </a:r>
            <a:r>
              <a:rPr lang="en-US" sz="2000" dirty="0"/>
              <a:t>the Regulation exhaustion rate for all hours (not to exceed </a:t>
            </a:r>
            <a:r>
              <a:rPr lang="en-US" sz="2000" dirty="0" smtClean="0"/>
              <a:t>5%).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Using a 50MW filter, target 15 occurrences or less per month for regulation bias of six or more consecutive 5 minute intervals for peak </a:t>
            </a:r>
            <a:r>
              <a:rPr lang="en-US" sz="2000" dirty="0" smtClean="0"/>
              <a:t>hours.</a:t>
            </a:r>
            <a:endParaRPr lang="en-US" sz="2000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3613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dirty="0"/>
              <a:t>Total Regulation Deployed Comparison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Total regulation deployed for the last three months.</a:t>
            </a:r>
          </a:p>
        </p:txBody>
      </p:sp>
    </p:spTree>
    <p:extLst>
      <p:ext uri="{BB962C8B-B14F-4D97-AF65-F5344CB8AC3E}">
        <p14:creationId xmlns:p14="http://schemas.microsoft.com/office/powerpoint/2010/main" val="81716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Total Regulation Deployed Comparison - Monthly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443" y="1002581"/>
            <a:ext cx="8407113" cy="4852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76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60286</TotalTime>
  <Words>731</Words>
  <Application>Microsoft Office PowerPoint</Application>
  <PresentationFormat>On-screen Show (4:3)</PresentationFormat>
  <Paragraphs>136</Paragraphs>
  <Slides>37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Current GTBD Parameters</vt:lpstr>
      <vt:lpstr>Projected Wind Ramp Rate MAE</vt:lpstr>
      <vt:lpstr>Projected Wind Ramp Rate Error</vt:lpstr>
      <vt:lpstr>References</vt:lpstr>
      <vt:lpstr>PowerPoint Presentation</vt:lpstr>
      <vt:lpstr>Total Regulation Deployed Comparison</vt:lpstr>
      <vt:lpstr>Total Regulation Deployed Comparison - Monthly</vt:lpstr>
      <vt:lpstr>Metric 1: Regulation Deployed Comparisons</vt:lpstr>
      <vt:lpstr>Regulation Deployed Comparison</vt:lpstr>
      <vt:lpstr>Regulation Deployed Comparison</vt:lpstr>
      <vt:lpstr>Regulation Deployed Comparison</vt:lpstr>
      <vt:lpstr>Metric 2: Total Regulation Deployed Comparisons</vt:lpstr>
      <vt:lpstr>Total Regulation Deployed Comparison</vt:lpstr>
      <vt:lpstr>Metric 3: 15-min Intervals Where Both REGUP/REGDN Were Deployed</vt:lpstr>
      <vt:lpstr>“Zero” Crossing Regulation</vt:lpstr>
      <vt:lpstr>“Zero” Crossing Regulation</vt:lpstr>
      <vt:lpstr>Metric 4: Regulation Exhaustion Rate</vt:lpstr>
      <vt:lpstr>Regulation Exhaustion Rate</vt:lpstr>
      <vt:lpstr>Regulation Exhaustion Rate</vt:lpstr>
      <vt:lpstr>Metric 5: Stats on REGUP Bias for Consecutive 5-min Intervals</vt:lpstr>
      <vt:lpstr>Regulation Bias for Consecutive SCED Intervals</vt:lpstr>
      <vt:lpstr>Regulation Bias for Consecutive SCED Intervals</vt:lpstr>
      <vt:lpstr>Time Error and Contributing Factors</vt:lpstr>
      <vt:lpstr>Time Error Accumulation</vt:lpstr>
      <vt:lpstr>Load Profile</vt:lpstr>
      <vt:lpstr>Net Load Profile</vt:lpstr>
      <vt:lpstr>Load Ramp</vt:lpstr>
      <vt:lpstr>Wind Profile</vt:lpstr>
      <vt:lpstr>Start-Up &amp; Shut-Down Hours</vt:lpstr>
      <vt:lpstr>Short-Term Load Forecast Error</vt:lpstr>
      <vt:lpstr>STLF Error Chart</vt:lpstr>
      <vt:lpstr>Expected Generation Deviation</vt:lpstr>
      <vt:lpstr>Expected Generation Deviation</vt:lpstr>
      <vt:lpstr>Expected Generation Deviation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607</cp:revision>
  <cp:lastPrinted>2016-01-21T20:53:15Z</cp:lastPrinted>
  <dcterms:created xsi:type="dcterms:W3CDTF">2016-01-21T15:20:31Z</dcterms:created>
  <dcterms:modified xsi:type="dcterms:W3CDTF">2020-12-04T19:33:53Z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