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0" r:id="rId2"/>
    <p:sldMasterId id="2147483702" r:id="rId3"/>
  </p:sldMasterIdLst>
  <p:notesMasterIdLst>
    <p:notesMasterId r:id="rId14"/>
  </p:notesMasterIdLst>
  <p:handoutMasterIdLst>
    <p:handoutMasterId r:id="rId15"/>
  </p:handoutMasterIdLst>
  <p:sldIdLst>
    <p:sldId id="270" r:id="rId4"/>
    <p:sldId id="571" r:id="rId5"/>
    <p:sldId id="593" r:id="rId6"/>
    <p:sldId id="594" r:id="rId7"/>
    <p:sldId id="595" r:id="rId8"/>
    <p:sldId id="578" r:id="rId9"/>
    <p:sldId id="596" r:id="rId10"/>
    <p:sldId id="597" r:id="rId11"/>
    <p:sldId id="598" r:id="rId12"/>
    <p:sldId id="57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7" name="Woodfin, Dan" initials="WD" lastIdx="1" clrIdx="7">
    <p:extLst>
      <p:ext uri="{19B8F6BF-5375-455C-9EA6-DF929625EA0E}">
        <p15:presenceInfo xmlns:p15="http://schemas.microsoft.com/office/powerpoint/2012/main" userId="S-1-5-21-639947351-343809578-3807592339-4693" providerId="AD"/>
      </p:ext>
    </p:extLst>
  </p:cmAuthor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5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  <p:cmAuthor id="5" name="Li, Weifeng" initials="LW" lastIdx="10" clrIdx="5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  <p:cmAuthor id="6" name="Matevosyan, Julia" initials="MJ" lastIdx="3" clrIdx="6">
    <p:extLst>
      <p:ext uri="{19B8F6BF-5375-455C-9EA6-DF929625EA0E}">
        <p15:presenceInfo xmlns:p15="http://schemas.microsoft.com/office/powerpoint/2012/main" userId="S-1-5-21-639947351-343809578-3807592339-335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71907" autoAdjust="0"/>
  </p:normalViewPr>
  <p:slideViewPr>
    <p:cSldViewPr snapToGrid="0">
      <p:cViewPr varScale="1">
        <p:scale>
          <a:sx n="68" d="100"/>
          <a:sy n="68" d="100"/>
        </p:scale>
        <p:origin x="1134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814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33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9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2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23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4" r:id="rId2"/>
    <p:sldLayoutId id="2147483690" r:id="rId3"/>
    <p:sldLayoutId id="2147483691" r:id="rId4"/>
    <p:sldLayoutId id="214748368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5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pengwei.du@ercot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134533"/>
            <a:ext cx="5519928" cy="1989198"/>
          </a:xfrm>
        </p:spPr>
        <p:txBody>
          <a:bodyPr/>
          <a:lstStyle/>
          <a:p>
            <a:r>
              <a:rPr lang="en-US" altLang="zh-CN" sz="3200" cap="none" dirty="0" smtClean="0"/>
              <a:t>RFP for a Study to </a:t>
            </a:r>
            <a:r>
              <a:rPr lang="en-US" altLang="zh-CN" sz="3200" cap="none" dirty="0"/>
              <a:t>Evaluate </a:t>
            </a:r>
            <a:r>
              <a:rPr lang="en-US" altLang="zh-CN" sz="3200" cap="none" dirty="0" smtClean="0"/>
              <a:t>the</a:t>
            </a:r>
            <a:r>
              <a:rPr lang="en-US" altLang="zh-CN" sz="3200" cap="none" dirty="0" smtClean="0">
                <a:solidFill>
                  <a:schemeClr val="accent2"/>
                </a:solidFill>
              </a:rPr>
              <a:t> Need for </a:t>
            </a:r>
            <a:r>
              <a:rPr lang="en-US" altLang="zh-CN" sz="3200" cap="none" dirty="0"/>
              <a:t>Limitations on Resources Providing </a:t>
            </a:r>
            <a:r>
              <a:rPr lang="en-US" altLang="zh-CN" sz="3200" cap="none" dirty="0" smtClean="0">
                <a:solidFill>
                  <a:schemeClr val="accent2"/>
                </a:solidFill>
              </a:rPr>
              <a:t>R</a:t>
            </a:r>
            <a:r>
              <a:rPr lang="en-US" sz="3200" cap="none" dirty="0" smtClean="0"/>
              <a:t>RS-PFR</a:t>
            </a:r>
            <a:endParaRPr lang="en-US" sz="3200" cap="non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547872" y="3991708"/>
            <a:ext cx="4465283" cy="923544"/>
          </a:xfrm>
        </p:spPr>
        <p:txBody>
          <a:bodyPr/>
          <a:lstStyle/>
          <a:p>
            <a:r>
              <a:rPr lang="en-US" dirty="0" smtClean="0"/>
              <a:t>ERCOT Staff</a:t>
            </a:r>
          </a:p>
          <a:p>
            <a:r>
              <a:rPr lang="en-US" dirty="0" smtClean="0"/>
              <a:t>Dec. 9, 2020</a:t>
            </a:r>
          </a:p>
          <a:p>
            <a:r>
              <a:rPr lang="en-US" dirty="0" smtClean="0"/>
              <a:t>PDCWG meeting</a:t>
            </a:r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203" y="2072482"/>
            <a:ext cx="8458200" cy="518318"/>
          </a:xfrm>
        </p:spPr>
        <p:txBody>
          <a:bodyPr/>
          <a:lstStyle/>
          <a:p>
            <a:r>
              <a:rPr lang="en-US" dirty="0" smtClean="0"/>
              <a:t>Questions + Discussions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79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</a:t>
            </a:r>
            <a:r>
              <a:rPr lang="en-US" dirty="0"/>
              <a:t>Discussion</a:t>
            </a:r>
            <a:r>
              <a:rPr lang="en-US" dirty="0" smtClean="0"/>
              <a:t> at PDCWG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ERCOT has </a:t>
            </a:r>
            <a:r>
              <a:rPr lang="en-US" sz="1600" dirty="0" smtClean="0"/>
              <a:t>had </a:t>
            </a:r>
            <a:r>
              <a:rPr lang="en-US" sz="1600" dirty="0"/>
              <a:t>a </a:t>
            </a:r>
            <a:r>
              <a:rPr lang="en-US" sz="1600" dirty="0" smtClean="0"/>
              <a:t>limit of 20</a:t>
            </a:r>
            <a:r>
              <a:rPr lang="en-US" sz="1600" dirty="0"/>
              <a:t>% </a:t>
            </a:r>
            <a:r>
              <a:rPr lang="en-US" sz="1600" dirty="0" smtClean="0"/>
              <a:t>of capacity </a:t>
            </a:r>
            <a:r>
              <a:rPr lang="en-US" sz="1600" dirty="0"/>
              <a:t>on </a:t>
            </a:r>
            <a:r>
              <a:rPr lang="en-US" sz="1600" dirty="0" smtClean="0"/>
              <a:t>a single thermal </a:t>
            </a:r>
            <a:r>
              <a:rPr lang="en-US" sz="1600" dirty="0"/>
              <a:t>generation </a:t>
            </a:r>
            <a:r>
              <a:rPr lang="en-US" sz="1600" dirty="0" smtClean="0"/>
              <a:t>resource </a:t>
            </a:r>
            <a:r>
              <a:rPr lang="en-US" sz="1600" dirty="0"/>
              <a:t>providing </a:t>
            </a:r>
            <a:r>
              <a:rPr lang="en-US" altLang="zh-CN" sz="1600" dirty="0"/>
              <a:t>PFR, due to the 5% governor droop</a:t>
            </a:r>
            <a:r>
              <a:rPr lang="en-US" sz="1600" dirty="0"/>
              <a:t>. </a:t>
            </a:r>
          </a:p>
          <a:p>
            <a:pPr lvl="1"/>
            <a:r>
              <a:rPr lang="en-US" sz="1600" dirty="0"/>
              <a:t>This has historically resulted in a distribution of RRS-PFR across multiple Resources</a:t>
            </a:r>
          </a:p>
          <a:p>
            <a:pPr lvl="1"/>
            <a:r>
              <a:rPr lang="en-US" sz="1600" dirty="0"/>
              <a:t>Recently,</a:t>
            </a:r>
            <a:r>
              <a:rPr lang="en-US" altLang="zh-CN" sz="1600" dirty="0"/>
              <a:t> </a:t>
            </a:r>
            <a:r>
              <a:rPr lang="en-US" sz="1600" dirty="0"/>
              <a:t>technologies such as ESRs and CLRs have qualified to provide RRS-PFR.  </a:t>
            </a:r>
          </a:p>
          <a:p>
            <a:pPr lvl="2"/>
            <a:r>
              <a:rPr lang="en-US" dirty="0"/>
              <a:t>Because of these resources’ characteristics, there is the potential that these Resources could technically provide up to 100% of their capacity as </a:t>
            </a:r>
            <a:r>
              <a:rPr lang="en-US" dirty="0" smtClean="0"/>
              <a:t>RRS-PFR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As the size of these resources grow, there could be negative outcomes of various types resulting from too much </a:t>
            </a:r>
            <a:r>
              <a:rPr lang="en-US" dirty="0" smtClean="0"/>
              <a:t>RRS</a:t>
            </a:r>
            <a:r>
              <a:rPr lang="en-US" altLang="zh-CN" dirty="0" smtClean="0"/>
              <a:t>-</a:t>
            </a:r>
            <a:r>
              <a:rPr lang="en-US" dirty="0" smtClean="0"/>
              <a:t>PFR </a:t>
            </a:r>
            <a:r>
              <a:rPr lang="en-US" dirty="0"/>
              <a:t>from a single resource/site. </a:t>
            </a:r>
          </a:p>
          <a:p>
            <a:endParaRPr lang="en-US" sz="800" dirty="0" smtClean="0"/>
          </a:p>
          <a:p>
            <a:r>
              <a:rPr lang="en-US" sz="1600" dirty="0" smtClean="0"/>
              <a:t>PDCWG at its April 2020 meeting had asked ERCOT to provide analysis in order </a:t>
            </a:r>
            <a:r>
              <a:rPr lang="en-US" altLang="zh-CN" sz="1600" dirty="0" smtClean="0"/>
              <a:t>to</a:t>
            </a:r>
            <a:r>
              <a:rPr lang="en-US" sz="1600" dirty="0" smtClean="0"/>
              <a:t> consider to establish a RRS-PFR limit on </a:t>
            </a:r>
            <a:r>
              <a:rPr lang="en-US" sz="1600" dirty="0"/>
              <a:t>non-thermal </a:t>
            </a:r>
            <a:r>
              <a:rPr lang="en-US" sz="1600" dirty="0" smtClean="0"/>
              <a:t>Resources </a:t>
            </a:r>
            <a:r>
              <a:rPr lang="en-US" sz="1600" dirty="0"/>
              <a:t>and </a:t>
            </a:r>
            <a:r>
              <a:rPr lang="en-US" sz="1600" dirty="0" smtClean="0"/>
              <a:t>Energy Storage Resources.  ERCOT presented an analysis at the August PDCWG meeting, and recognized that a more thorough analysis was needed. </a:t>
            </a:r>
          </a:p>
          <a:p>
            <a:r>
              <a:rPr lang="en-US" sz="1600" dirty="0" smtClean="0"/>
              <a:t>PDCWG </a:t>
            </a:r>
            <a:r>
              <a:rPr lang="en-US" sz="1600" dirty="0"/>
              <a:t>suggested and sought comments on a proposal to limit non-thermal Generation Resource and Energy Storage Resources providing RRS-PFR to a maximum of 125 MW per Resource, based on historically acceptable quantities per Resource, until a more thorough analysis could be completed.</a:t>
            </a:r>
          </a:p>
          <a:p>
            <a:r>
              <a:rPr lang="en-US" sz="1600" dirty="0"/>
              <a:t>Some Market Participants emphasized the urgency of determining </a:t>
            </a:r>
            <a:r>
              <a:rPr lang="en-US" sz="1600" dirty="0" smtClean="0"/>
              <a:t>any such limits, </a:t>
            </a:r>
            <a:r>
              <a:rPr lang="en-US" sz="1600" dirty="0"/>
              <a:t>to remove uncertainties for future investment on these </a:t>
            </a:r>
            <a:r>
              <a:rPr lang="en-US" sz="1600" dirty="0" smtClean="0"/>
              <a:t>Resources.</a:t>
            </a:r>
            <a:endParaRPr lang="en-US" sz="1600" dirty="0"/>
          </a:p>
          <a:p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25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RFP for Study of Need for RRS-PFR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41400"/>
            <a:ext cx="8534400" cy="4878633"/>
          </a:xfrm>
        </p:spPr>
        <p:txBody>
          <a:bodyPr/>
          <a:lstStyle/>
          <a:p>
            <a:r>
              <a:rPr lang="en-US" dirty="0"/>
              <a:t>ERCOT intends to issue an RFP for consulting services to aid in determining any limitations that are needed for Resources providing RRS PFR</a:t>
            </a:r>
          </a:p>
          <a:p>
            <a:r>
              <a:rPr lang="en-US" dirty="0" smtClean="0"/>
              <a:t>Objectives in Issuing the RFP</a:t>
            </a:r>
          </a:p>
          <a:p>
            <a:pPr lvl="1"/>
            <a:r>
              <a:rPr lang="en-US" dirty="0" smtClean="0"/>
              <a:t>To identify any reliability-related limitations that need to be imposed on Resources providing RRS-PFR</a:t>
            </a:r>
          </a:p>
          <a:p>
            <a:pPr lvl="1"/>
            <a:r>
              <a:rPr lang="en-US" dirty="0" smtClean="0"/>
              <a:t>To look at the problem from a broad, technology-neutral perspective to identify the reliability reason(s) to impose such a limit</a:t>
            </a:r>
          </a:p>
          <a:p>
            <a:pPr lvl="1"/>
            <a:r>
              <a:rPr lang="en-US" dirty="0" smtClean="0"/>
              <a:t>To take into account the technology trends and the changes </a:t>
            </a:r>
            <a:r>
              <a:rPr lang="en-US" dirty="0"/>
              <a:t>planned </a:t>
            </a:r>
            <a:r>
              <a:rPr lang="en-US" dirty="0" smtClean="0"/>
              <a:t>for the ERCOT grid in the foreseen future</a:t>
            </a:r>
          </a:p>
          <a:p>
            <a:pPr lvl="1"/>
            <a:r>
              <a:rPr lang="en-US" dirty="0" smtClean="0"/>
              <a:t>To leverage model, data, or operational experiences from other systems</a:t>
            </a:r>
          </a:p>
          <a:p>
            <a:pPr lvl="1"/>
            <a:r>
              <a:rPr lang="en-US" dirty="0" smtClean="0"/>
              <a:t>To recognize the urgency of determining any such limitations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1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Investigate whether there is a reliability reason to establish one or more types of limits on resource providing RRS-PFR limit per Resource, group, and/or at system level for different technologies </a:t>
            </a:r>
            <a:r>
              <a:rPr lang="en-US" altLang="zh-CN" dirty="0"/>
              <a:t>or </a:t>
            </a:r>
            <a:r>
              <a:rPr lang="en-US" dirty="0"/>
              <a:t>the limit on the number of Resources providing RRS-PFR</a:t>
            </a:r>
          </a:p>
          <a:p>
            <a:r>
              <a:rPr lang="en-US" dirty="0"/>
              <a:t>Determine drivers for quantifying any such RRS-PFR limits.  Some drivers may include, but are not limited to:</a:t>
            </a:r>
          </a:p>
          <a:p>
            <a:pPr lvl="1"/>
            <a:r>
              <a:rPr lang="en-US" dirty="0"/>
              <a:t>Transmission limitations following deployment</a:t>
            </a:r>
          </a:p>
          <a:p>
            <a:pPr lvl="1"/>
            <a:r>
              <a:rPr lang="en-US" dirty="0"/>
              <a:t>Frequency response resulting from deployment or lack of deployment</a:t>
            </a:r>
          </a:p>
          <a:p>
            <a:pPr lvl="1"/>
            <a:r>
              <a:rPr lang="en-US" dirty="0"/>
              <a:t>Single point of failures (including transmission, resources, and resource control systems) </a:t>
            </a:r>
          </a:p>
          <a:p>
            <a:r>
              <a:rPr lang="en-US" dirty="0"/>
              <a:t>Perform appropriate types of studies for each of the drivers and determine any appropriate limitations to put on resources providing </a:t>
            </a:r>
            <a:r>
              <a:rPr lang="en-US" dirty="0" smtClean="0"/>
              <a:t>RRS-PFR </a:t>
            </a:r>
            <a:r>
              <a:rPr lang="en-US" dirty="0"/>
              <a:t>which are needed to meet established reliability criteria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034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 and Don’ts in RFP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Don’ts</a:t>
            </a:r>
          </a:p>
          <a:p>
            <a:pPr lvl="1"/>
            <a:r>
              <a:rPr lang="en-US" dirty="0" smtClean="0"/>
              <a:t>Do not pre-assume that </a:t>
            </a:r>
            <a:r>
              <a:rPr lang="en-US" dirty="0"/>
              <a:t>any such limits exist </a:t>
            </a:r>
            <a:r>
              <a:rPr lang="en-US" dirty="0" smtClean="0"/>
              <a:t>for the ERCOT grid</a:t>
            </a:r>
          </a:p>
          <a:p>
            <a:pPr lvl="1"/>
            <a:r>
              <a:rPr lang="en-US" dirty="0" smtClean="0"/>
              <a:t>Do </a:t>
            </a:r>
            <a:r>
              <a:rPr lang="en-US" dirty="0"/>
              <a:t>not </a:t>
            </a:r>
            <a:r>
              <a:rPr lang="en-US" dirty="0" smtClean="0"/>
              <a:t>prescribe what </a:t>
            </a:r>
            <a:r>
              <a:rPr lang="en-US" dirty="0"/>
              <a:t>model, data and approach should be used in study</a:t>
            </a:r>
          </a:p>
          <a:p>
            <a:pPr lvl="1"/>
            <a:r>
              <a:rPr lang="en-US" dirty="0" smtClean="0"/>
              <a:t>Do not redesign AS Products</a:t>
            </a:r>
          </a:p>
          <a:p>
            <a:pPr marL="342900" lvl="1" indent="0">
              <a:buNone/>
            </a:pPr>
            <a:endParaRPr lang="en-US" dirty="0" smtClean="0"/>
          </a:p>
          <a:p>
            <a:r>
              <a:rPr lang="en-US" dirty="0" smtClean="0"/>
              <a:t>Dos</a:t>
            </a:r>
          </a:p>
          <a:p>
            <a:pPr lvl="1"/>
            <a:r>
              <a:rPr lang="en-US" dirty="0"/>
              <a:t>Consider any needed limitations under both current and </a:t>
            </a:r>
            <a:r>
              <a:rPr lang="en-US" dirty="0" smtClean="0"/>
              <a:t>future market paradigms (e.g. RTC launched in 2024)</a:t>
            </a:r>
          </a:p>
          <a:p>
            <a:pPr lvl="1"/>
            <a:r>
              <a:rPr lang="en-US" dirty="0" smtClean="0"/>
              <a:t>Study need for limitations in the context of both NERC standards and ERCOT Protocols</a:t>
            </a:r>
          </a:p>
          <a:p>
            <a:pPr lvl="1"/>
            <a:r>
              <a:rPr lang="en-US" dirty="0" smtClean="0"/>
              <a:t>Consider the characteristics of different technologies when providing RRS-PFR (e.g. speed of droop response, single points of failure of resource, control system, or transmission)</a:t>
            </a:r>
          </a:p>
          <a:p>
            <a:pPr lvl="1"/>
            <a:r>
              <a:rPr lang="en-US" altLang="zh-CN" dirty="0" smtClean="0"/>
              <a:t>Perform sensitivity studies for key assumptions or parameters as needed</a:t>
            </a:r>
          </a:p>
          <a:p>
            <a:pPr lvl="1"/>
            <a:r>
              <a:rPr lang="en-US" dirty="0" smtClean="0"/>
              <a:t>Provide practical rule(s) or procedures for management of RRS-PFR limit, if it exists, that ERCOT could easily implement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99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Bidders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Proposed study scope and plan</a:t>
            </a:r>
          </a:p>
          <a:p>
            <a:r>
              <a:rPr lang="en-US" altLang="zh-CN" dirty="0" smtClean="0"/>
              <a:t>Track record of </a:t>
            </a:r>
            <a:r>
              <a:rPr lang="en-US" dirty="0" smtClean="0"/>
              <a:t>performing studies with similar or greater scope of work or complexities</a:t>
            </a:r>
          </a:p>
          <a:p>
            <a:r>
              <a:rPr lang="en-US" dirty="0" smtClean="0"/>
              <a:t>Experience and knowledge in the operations of different technologies, specifically with regard to provision of PFR.</a:t>
            </a:r>
            <a:endParaRPr lang="en-US" dirty="0"/>
          </a:p>
          <a:p>
            <a:r>
              <a:rPr lang="en-US" altLang="zh-CN" dirty="0" smtClean="0"/>
              <a:t>Expertise of key personal leading and performing this type of study</a:t>
            </a:r>
          </a:p>
          <a:p>
            <a:r>
              <a:rPr lang="en-US" altLang="zh-CN" dirty="0" smtClean="0"/>
              <a:t>Familiarity with the ERCOT grid and market</a:t>
            </a:r>
          </a:p>
          <a:p>
            <a:r>
              <a:rPr lang="en-US" altLang="zh-CN" dirty="0" smtClean="0"/>
              <a:t>Timeline and schedule of delivery</a:t>
            </a:r>
          </a:p>
          <a:p>
            <a:endParaRPr lang="en-US" altLang="zh-CN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739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149883" cy="5064627"/>
          </a:xfrm>
        </p:spPr>
        <p:txBody>
          <a:bodyPr/>
          <a:lstStyle/>
          <a:p>
            <a:r>
              <a:rPr lang="en-US" dirty="0"/>
              <a:t>Dec 2020 – ERCOT solicits stakeholder input on RFP scope</a:t>
            </a:r>
          </a:p>
          <a:p>
            <a:r>
              <a:rPr lang="en-US" dirty="0"/>
              <a:t>Jan.-Feb. 2021 - Issue an RFP</a:t>
            </a:r>
          </a:p>
          <a:p>
            <a:r>
              <a:rPr lang="en-US" dirty="0"/>
              <a:t>Feb.-March 2021 - Receive and evaluate the responses to RFP, interview and select awardee</a:t>
            </a:r>
          </a:p>
          <a:p>
            <a:r>
              <a:rPr lang="en-US" dirty="0"/>
              <a:t>March-April 2021 - </a:t>
            </a:r>
            <a:r>
              <a:rPr lang="en-US" altLang="zh-CN" dirty="0"/>
              <a:t>Commission the study/work</a:t>
            </a:r>
          </a:p>
          <a:p>
            <a:r>
              <a:rPr lang="en-US" altLang="zh-CN" dirty="0"/>
              <a:t>ERCOT will present status reports at PDCWG during study </a:t>
            </a:r>
          </a:p>
          <a:p>
            <a:r>
              <a:rPr lang="en-US" altLang="zh-CN" dirty="0"/>
              <a:t>The awardee will present study results to stakeholders once the study is completed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266094" y="5202276"/>
            <a:ext cx="7009946" cy="70338"/>
          </a:xfrm>
          <a:prstGeom prst="straightConnector1">
            <a:avLst/>
          </a:prstGeom>
          <a:ln w="41275" cmpd="sng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ine Callout 3 (Border and Accent Bar) 8"/>
          <p:cNvSpPr/>
          <p:nvPr/>
        </p:nvSpPr>
        <p:spPr>
          <a:xfrm flipH="1">
            <a:off x="931008" y="4161260"/>
            <a:ext cx="970671" cy="506317"/>
          </a:xfrm>
          <a:prstGeom prst="accent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217577"/>
              <a:gd name="adj8" fmla="val 3448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Issue an RFP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1547" y="5404531"/>
            <a:ext cx="13535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Jan.-Feb. 2021</a:t>
            </a:r>
          </a:p>
        </p:txBody>
      </p:sp>
      <p:sp>
        <p:nvSpPr>
          <p:cNvPr id="11" name="Line Callout 3 (Border and Accent Bar) 10"/>
          <p:cNvSpPr/>
          <p:nvPr/>
        </p:nvSpPr>
        <p:spPr>
          <a:xfrm flipH="1">
            <a:off x="2156606" y="3612743"/>
            <a:ext cx="1073830" cy="506317"/>
          </a:xfrm>
          <a:prstGeom prst="accent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323157"/>
              <a:gd name="adj8" fmla="val 1469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Select </a:t>
            </a:r>
            <a:r>
              <a:rPr lang="en-US" dirty="0"/>
              <a:t>awardee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67921" y="5366020"/>
            <a:ext cx="1428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Feb.-March 2021</a:t>
            </a:r>
          </a:p>
        </p:txBody>
      </p:sp>
      <p:sp>
        <p:nvSpPr>
          <p:cNvPr id="13" name="Line Callout 3 (Border and Accent Bar) 12"/>
          <p:cNvSpPr/>
          <p:nvPr/>
        </p:nvSpPr>
        <p:spPr>
          <a:xfrm flipH="1">
            <a:off x="3696376" y="4023292"/>
            <a:ext cx="1479273" cy="506317"/>
          </a:xfrm>
          <a:prstGeom prst="accent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245361"/>
              <a:gd name="adj8" fmla="val 3837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dirty="0" smtClean="0"/>
              <a:t>Commission study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274390" y="5325509"/>
            <a:ext cx="13288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March-April 2021</a:t>
            </a:r>
          </a:p>
        </p:txBody>
      </p:sp>
      <p:sp>
        <p:nvSpPr>
          <p:cNvPr id="15" name="Line Callout 3 (Border and Accent Bar) 14"/>
          <p:cNvSpPr/>
          <p:nvPr/>
        </p:nvSpPr>
        <p:spPr>
          <a:xfrm flipH="1">
            <a:off x="6583608" y="3981087"/>
            <a:ext cx="1479273" cy="506317"/>
          </a:xfrm>
          <a:prstGeom prst="accent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245361"/>
              <a:gd name="adj8" fmla="val 3837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dirty="0" smtClean="0"/>
              <a:t>Completion of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198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Interim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altLang="zh-CN" dirty="0"/>
              <a:t>The RRS-PFR limit, if it exists, will be subject to the periodic review of the reliability need for the ERCOT grid</a:t>
            </a:r>
            <a:endParaRPr lang="en-US" dirty="0"/>
          </a:p>
          <a:p>
            <a:r>
              <a:rPr lang="en-US" dirty="0"/>
              <a:t>New Resources may seek RRS-PFR qualification before the study is complete. </a:t>
            </a:r>
          </a:p>
          <a:p>
            <a:pPr lvl="1"/>
            <a:r>
              <a:rPr lang="en-US" dirty="0"/>
              <a:t>ERCOT proposes to limit RRS-PFR qualification to the value observed in historical data (125 MW per resource) as an interim solution before the completion of the study</a:t>
            </a:r>
            <a:endParaRPr lang="en-US" altLang="zh-CN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508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 comments to </a:t>
            </a:r>
            <a:r>
              <a:rPr lang="en-US" dirty="0">
                <a:hlinkClick r:id="rId2"/>
              </a:rPr>
              <a:t>pengwei.du@ercot.com</a:t>
            </a:r>
            <a:r>
              <a:rPr lang="en-US" dirty="0"/>
              <a:t> by Dec. 16,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5988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32418</TotalTime>
  <Words>856</Words>
  <Application>Microsoft Office PowerPoint</Application>
  <PresentationFormat>On-screen Show (4:3)</PresentationFormat>
  <Paragraphs>81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黑体</vt:lpstr>
      <vt:lpstr>Arial</vt:lpstr>
      <vt:lpstr>Calibri</vt:lpstr>
      <vt:lpstr>Courier New</vt:lpstr>
      <vt:lpstr>Wingdings</vt:lpstr>
      <vt:lpstr>1_Office Theme</vt:lpstr>
      <vt:lpstr>2_Custom Design</vt:lpstr>
      <vt:lpstr>3_Custom Design</vt:lpstr>
      <vt:lpstr>PowerPoint Presentation</vt:lpstr>
      <vt:lpstr>Previous Discussion at PDCWG</vt:lpstr>
      <vt:lpstr>RFP for Study of Need for RRS-PFR Limits</vt:lpstr>
      <vt:lpstr>Scope of Work</vt:lpstr>
      <vt:lpstr>Dos and Don’ts in RFP</vt:lpstr>
      <vt:lpstr>Evaluation of Bidders</vt:lpstr>
      <vt:lpstr>Proposed Timeline</vt:lpstr>
      <vt:lpstr>Proposed Interim Solution</vt:lpstr>
      <vt:lpstr>Comments</vt:lpstr>
      <vt:lpstr>Questions + Discussions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Du, Pengwei</cp:lastModifiedBy>
  <cp:revision>735</cp:revision>
  <dcterms:created xsi:type="dcterms:W3CDTF">2016-04-16T13:25:21Z</dcterms:created>
  <dcterms:modified xsi:type="dcterms:W3CDTF">2020-12-02T03:45:11Z</dcterms:modified>
</cp:coreProperties>
</file>