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4"/>
    <p:sldMasterId id="2147483668" r:id="rId5"/>
    <p:sldMasterId id="2147483670" r:id="rId6"/>
    <p:sldMasterId id="2147483676" r:id="rId7"/>
  </p:sldMasterIdLst>
  <p:notesMasterIdLst>
    <p:notesMasterId r:id="rId16"/>
  </p:notesMasterIdLst>
  <p:handoutMasterIdLst>
    <p:handoutMasterId r:id="rId17"/>
  </p:handoutMasterIdLst>
  <p:sldIdLst>
    <p:sldId id="320" r:id="rId8"/>
    <p:sldId id="321" r:id="rId9"/>
    <p:sldId id="317" r:id="rId10"/>
    <p:sldId id="318" r:id="rId11"/>
    <p:sldId id="316" r:id="rId12"/>
    <p:sldId id="314" r:id="rId13"/>
    <p:sldId id="315" r:id="rId14"/>
    <p:sldId id="311"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0C58"/>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37" autoAdjust="0"/>
    <p:restoredTop sz="82488" autoAdjust="0"/>
  </p:normalViewPr>
  <p:slideViewPr>
    <p:cSldViewPr showGuides="1">
      <p:cViewPr varScale="1">
        <p:scale>
          <a:sx n="106" d="100"/>
          <a:sy n="106" d="100"/>
        </p:scale>
        <p:origin x="158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12/8/2020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916292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801295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536369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650749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42232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3272892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911838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738365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01641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3091857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30714529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3439820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388125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5923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2743200" y="6553200"/>
            <a:ext cx="4038600" cy="228600"/>
          </a:xfrm>
          <a:prstGeom prst="rect">
            <a:avLst/>
          </a:prstGeom>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99572754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189009772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517217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03186589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74" r:id="rId6"/>
    <p:sldLayoutId id="2147483675" r:id="rId7"/>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753667295"/>
      </p:ext>
    </p:extLst>
  </p:cSld>
  <p:clrMap bg1="lt1" tx1="dk1" bg2="lt2" tx2="dk2" accent1="accent1" accent2="accent2" accent3="accent3" accent4="accent4" accent5="accent5" accent6="accent6" hlink="hlink" folHlink="folHlink"/>
  <p:sldLayoutIdLst>
    <p:sldLayoutId id="214748366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0170372"/>
      </p:ext>
    </p:extLst>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38100" y="6611779"/>
            <a:ext cx="1219200" cy="246221"/>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736433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content/wcm/key_documents_lists/90055/Transmission_and_Security_Desk_Operating_Procedure.docx"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smtClean="0"/>
              <a:t>Curtailment Test for IRR Units</a:t>
            </a:r>
            <a:endParaRPr lang="en-US" dirty="0"/>
          </a:p>
        </p:txBody>
      </p:sp>
      <p:sp>
        <p:nvSpPr>
          <p:cNvPr id="3" name="Text Placeholder 2"/>
          <p:cNvSpPr>
            <a:spLocks noGrp="1"/>
          </p:cNvSpPr>
          <p:nvPr>
            <p:ph type="body" sz="quarter" idx="3"/>
          </p:nvPr>
        </p:nvSpPr>
        <p:spPr>
          <a:xfrm>
            <a:off x="3597878" y="4027932"/>
            <a:ext cx="4465283" cy="649224"/>
          </a:xfrm>
        </p:spPr>
        <p:txBody>
          <a:bodyPr/>
          <a:lstStyle/>
          <a:p>
            <a:r>
              <a:rPr lang="en-US" dirty="0" smtClean="0"/>
              <a:t>Alex Al-Homsi</a:t>
            </a:r>
            <a:endParaRPr lang="en-US" dirty="0"/>
          </a:p>
          <a:p>
            <a:r>
              <a:rPr lang="en-US" dirty="0" smtClean="0"/>
              <a:t>(</a:t>
            </a:r>
            <a:r>
              <a:rPr lang="en-US" dirty="0" smtClean="0"/>
              <a:t>contact : </a:t>
            </a:r>
            <a:r>
              <a:rPr lang="en-US" dirty="0" smtClean="0"/>
              <a:t>Anas.Al-Homsi@ercot.com)</a:t>
            </a:r>
            <a:endParaRPr lang="en-US" dirty="0"/>
          </a:p>
        </p:txBody>
      </p:sp>
      <p:sp>
        <p:nvSpPr>
          <p:cNvPr id="4" name="Text Placeholder 2"/>
          <p:cNvSpPr>
            <a:spLocks noGrp="1"/>
          </p:cNvSpPr>
          <p:nvPr>
            <p:ph type="body" sz="quarter" idx="3"/>
          </p:nvPr>
        </p:nvSpPr>
        <p:spPr>
          <a:xfrm>
            <a:off x="3633900" y="4876800"/>
            <a:ext cx="4465283" cy="649224"/>
          </a:xfrm>
        </p:spPr>
        <p:txBody>
          <a:bodyPr/>
          <a:lstStyle/>
          <a:p>
            <a:r>
              <a:rPr lang="en-US" dirty="0" smtClean="0"/>
              <a:t>Dec 9, 2020</a:t>
            </a:r>
            <a:endParaRPr lang="en-US" dirty="0"/>
          </a:p>
        </p:txBody>
      </p:sp>
    </p:spTree>
    <p:extLst>
      <p:ext uri="{BB962C8B-B14F-4D97-AF65-F5344CB8AC3E}">
        <p14:creationId xmlns:p14="http://schemas.microsoft.com/office/powerpoint/2010/main" val="4221823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Curtailment Overview</a:t>
            </a:r>
            <a:endParaRPr lang="en-US" dirty="0"/>
          </a:p>
        </p:txBody>
      </p:sp>
      <p:sp>
        <p:nvSpPr>
          <p:cNvPr id="3" name="Content Placeholder 2"/>
          <p:cNvSpPr>
            <a:spLocks noGrp="1"/>
          </p:cNvSpPr>
          <p:nvPr>
            <p:ph idx="1"/>
          </p:nvPr>
        </p:nvSpPr>
        <p:spPr/>
        <p:txBody>
          <a:bodyPr/>
          <a:lstStyle/>
          <a:p>
            <a:r>
              <a:rPr lang="en-US" sz="2000" dirty="0"/>
              <a:t>Per protocol requirement 6.5.7.4 and 6.6.5.4, IRR units should follow SCED Base Point once curtailed (i.e., SBBH (SCED Base Point Below HDL) flag </a:t>
            </a:r>
            <a:r>
              <a:rPr lang="en-US" sz="2000" dirty="0" smtClean="0"/>
              <a:t>is </a:t>
            </a:r>
            <a:r>
              <a:rPr lang="en-US" sz="2000" dirty="0"/>
              <a:t>set</a:t>
            </a:r>
            <a:r>
              <a:rPr lang="en-US" sz="2000" dirty="0" smtClean="0"/>
              <a:t>).</a:t>
            </a:r>
          </a:p>
          <a:p>
            <a:pPr lvl="1"/>
            <a:r>
              <a:rPr lang="en-US" sz="1800" dirty="0" smtClean="0"/>
              <a:t>ERCOT evaluates the curtailment performance in the monthly GREDP report and identifies compliance issues if they exist.</a:t>
            </a:r>
          </a:p>
          <a:p>
            <a:pPr lvl="1"/>
            <a:r>
              <a:rPr lang="en-US" sz="1800" dirty="0" smtClean="0"/>
              <a:t>In real-time operation, operators may request to disconnect an IRR unit if a deviation from its BP may threaten the grid reliability (</a:t>
            </a:r>
            <a:r>
              <a:rPr lang="en-US" sz="1800" b="1" dirty="0" smtClean="0">
                <a:hlinkClick r:id="rId2"/>
              </a:rPr>
              <a:t>Transmission </a:t>
            </a:r>
            <a:r>
              <a:rPr lang="en-US" sz="1800" b="1" dirty="0">
                <a:hlinkClick r:id="rId2"/>
              </a:rPr>
              <a:t>and Security Operating </a:t>
            </a:r>
            <a:r>
              <a:rPr lang="en-US" sz="1800" b="1" dirty="0" smtClean="0">
                <a:hlinkClick r:id="rId2"/>
              </a:rPr>
              <a:t>Procedure</a:t>
            </a:r>
            <a:r>
              <a:rPr lang="en-US" sz="1800" b="1" dirty="0" smtClean="0"/>
              <a:t>)</a:t>
            </a:r>
          </a:p>
          <a:p>
            <a:r>
              <a:rPr lang="en-US" sz="2000" dirty="0"/>
              <a:t>Curtailment </a:t>
            </a:r>
            <a:r>
              <a:rPr lang="en-US" sz="2000" dirty="0" smtClean="0"/>
              <a:t>Test started in Oct. is a mandatary requirement for all new IRR units planned to be connected to the ERCOT grid.</a:t>
            </a:r>
          </a:p>
          <a:p>
            <a:pPr lvl="1"/>
            <a:r>
              <a:rPr lang="en-US" sz="1800" dirty="0" smtClean="0"/>
              <a:t>The objective of the curtailment test is to evaluate whether an IRR unit can follow SCED BP while validating telemetry data during the period of curtailment test.</a:t>
            </a:r>
            <a:endParaRPr lang="en-US" sz="1800" dirty="0"/>
          </a:p>
          <a:p>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81350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Curtailment Procedure </a:t>
            </a:r>
            <a:r>
              <a:rPr lang="en-US" dirty="0" smtClean="0"/>
              <a:t>(1 unit)</a:t>
            </a:r>
            <a:endParaRPr lang="en-US" dirty="0"/>
          </a:p>
        </p:txBody>
      </p:sp>
      <p:sp>
        <p:nvSpPr>
          <p:cNvPr id="3" name="Content Placeholder 2"/>
          <p:cNvSpPr>
            <a:spLocks noGrp="1"/>
          </p:cNvSpPr>
          <p:nvPr>
            <p:ph idx="1"/>
          </p:nvPr>
        </p:nvSpPr>
        <p:spPr>
          <a:xfrm>
            <a:off x="304800" y="990600"/>
            <a:ext cx="8534400" cy="5052221"/>
          </a:xfrm>
        </p:spPr>
        <p:txBody>
          <a:bodyPr/>
          <a:lstStyle/>
          <a:p>
            <a:pPr marL="0" indent="0" defTabSz="227013">
              <a:spcBef>
                <a:spcPts val="0"/>
              </a:spcBef>
              <a:buNone/>
            </a:pPr>
            <a:r>
              <a:rPr lang="en-US" sz="1200" b="1" dirty="0"/>
              <a:t>Step#0: </a:t>
            </a:r>
            <a:r>
              <a:rPr lang="en-US" sz="1200" dirty="0"/>
              <a:t>Following approval to conduct the below Curtailment Self-Test, set RST to “ONTEST” (RST=8) for the </a:t>
            </a:r>
            <a:r>
              <a:rPr lang="en-US" sz="1200" dirty="0" smtClean="0"/>
              <a:t>unit.</a:t>
            </a:r>
            <a:endParaRPr lang="en-US" sz="1200" dirty="0"/>
          </a:p>
          <a:p>
            <a:pPr marL="0" indent="0" defTabSz="227013">
              <a:spcBef>
                <a:spcPts val="0"/>
              </a:spcBef>
              <a:buNone/>
            </a:pPr>
            <a:r>
              <a:rPr lang="en-US" sz="1200" dirty="0"/>
              <a:t>   </a:t>
            </a:r>
          </a:p>
          <a:p>
            <a:pPr marL="0" indent="0" defTabSz="227013">
              <a:spcBef>
                <a:spcPts val="0"/>
              </a:spcBef>
              <a:buNone/>
            </a:pPr>
            <a:r>
              <a:rPr lang="en-US" sz="1200" b="1" dirty="0" smtClean="0"/>
              <a:t>Step#1: </a:t>
            </a:r>
            <a:r>
              <a:rPr lang="en-US" sz="1200" dirty="0"/>
              <a:t>Set Curtailment Flag to True (SBBH=True) and BP = 0 for </a:t>
            </a:r>
            <a:r>
              <a:rPr lang="en-US" sz="1200" dirty="0" smtClean="0"/>
              <a:t>the unit </a:t>
            </a:r>
            <a:endParaRPr lang="en-US" sz="1200" dirty="0"/>
          </a:p>
          <a:p>
            <a:pPr marL="461963" indent="-117475" defTabSz="227013">
              <a:spcBef>
                <a:spcPts val="0"/>
              </a:spcBef>
            </a:pPr>
            <a:r>
              <a:rPr lang="en-US" sz="1200" dirty="0"/>
              <a:t>This sends a curtailment to 0 MW to the </a:t>
            </a:r>
            <a:r>
              <a:rPr lang="en-US" sz="1200" dirty="0" smtClean="0"/>
              <a:t>unit</a:t>
            </a:r>
            <a:endParaRPr lang="en-US" sz="1200" dirty="0"/>
          </a:p>
          <a:p>
            <a:pPr marL="461963" indent="-117475" defTabSz="227013">
              <a:spcBef>
                <a:spcPts val="0"/>
              </a:spcBef>
            </a:pPr>
            <a:r>
              <a:rPr lang="en-US" sz="1200" dirty="0"/>
              <a:t>The </a:t>
            </a:r>
            <a:r>
              <a:rPr lang="en-US" sz="1200" dirty="0" smtClean="0"/>
              <a:t>unit should </a:t>
            </a:r>
            <a:r>
              <a:rPr lang="en-US" sz="1200" dirty="0"/>
              <a:t>respond to the curtailment and </a:t>
            </a:r>
            <a:r>
              <a:rPr lang="en-US" sz="1200" dirty="0" smtClean="0"/>
              <a:t>the output </a:t>
            </a:r>
            <a:r>
              <a:rPr lang="en-US" sz="1200" dirty="0"/>
              <a:t>is expected to be equal to zero MW.</a:t>
            </a:r>
          </a:p>
          <a:p>
            <a:pPr marL="0" indent="0" defTabSz="227013">
              <a:spcBef>
                <a:spcPts val="0"/>
              </a:spcBef>
              <a:buNone/>
            </a:pPr>
            <a:r>
              <a:rPr lang="en-US" sz="1200" dirty="0"/>
              <a:t>	Maintain the curtailment for 15 mins. </a:t>
            </a:r>
          </a:p>
          <a:p>
            <a:pPr marL="461963" lvl="2" indent="-117475" defTabSz="227013">
              <a:spcBef>
                <a:spcPts val="0"/>
              </a:spcBef>
            </a:pPr>
            <a:r>
              <a:rPr lang="en-US" sz="1200" dirty="0"/>
              <a:t>Note that for this 15 min. period ERCOT will observe how the combined unit’s MW &amp; HSL</a:t>
            </a:r>
          </a:p>
          <a:p>
            <a:pPr marL="461963" lvl="2" indent="-117475" defTabSz="227013">
              <a:spcBef>
                <a:spcPts val="0"/>
              </a:spcBef>
            </a:pPr>
            <a:r>
              <a:rPr lang="en-US" sz="1200" dirty="0"/>
              <a:t>HSL is expected to continue reflecting the available capacity of the </a:t>
            </a:r>
            <a:r>
              <a:rPr lang="en-US" sz="1200" dirty="0" smtClean="0"/>
              <a:t>unit. </a:t>
            </a:r>
            <a:r>
              <a:rPr lang="en-US" sz="1200" dirty="0"/>
              <a:t>HSL shouldn’t have sudden drops and it shouldn’t drop to zero. HSL should have similar pattern of the wind speed and should maintain a smooth transition. </a:t>
            </a:r>
          </a:p>
          <a:p>
            <a:pPr marL="461963" lvl="2" indent="-117475" defTabSz="227013">
              <a:spcBef>
                <a:spcPts val="0"/>
              </a:spcBef>
            </a:pPr>
            <a:r>
              <a:rPr lang="en-US" sz="1200" dirty="0"/>
              <a:t>The turbines availability (NTON, NTOF &amp; NTUN) are expected to have no change. </a:t>
            </a:r>
          </a:p>
          <a:p>
            <a:pPr marL="461963" lvl="2" indent="-117475" defTabSz="227013">
              <a:spcBef>
                <a:spcPts val="0"/>
              </a:spcBef>
            </a:pPr>
            <a:r>
              <a:rPr lang="en-US" sz="1200" dirty="0"/>
              <a:t>The </a:t>
            </a:r>
            <a:r>
              <a:rPr lang="en-US" sz="1200" dirty="0" smtClean="0"/>
              <a:t>unit </a:t>
            </a:r>
            <a:r>
              <a:rPr lang="en-US" sz="1200" dirty="0"/>
              <a:t>should ramp down to the new base point within 5 min. and follow its NDRR.</a:t>
            </a:r>
          </a:p>
          <a:p>
            <a:pPr marL="0" indent="0" defTabSz="227013">
              <a:spcBef>
                <a:spcPts val="0"/>
              </a:spcBef>
              <a:buNone/>
            </a:pPr>
            <a:r>
              <a:rPr lang="en-US" sz="1200" dirty="0"/>
              <a:t> </a:t>
            </a:r>
          </a:p>
          <a:p>
            <a:pPr marL="0" indent="0" defTabSz="227013">
              <a:spcBef>
                <a:spcPts val="0"/>
              </a:spcBef>
              <a:buNone/>
            </a:pPr>
            <a:r>
              <a:rPr lang="en-US" sz="1200" b="1" dirty="0" smtClean="0"/>
              <a:t>Step#2: </a:t>
            </a:r>
            <a:r>
              <a:rPr lang="en-US" sz="1200" dirty="0"/>
              <a:t>Following the completion of the above </a:t>
            </a:r>
            <a:r>
              <a:rPr lang="en-US" sz="1200" dirty="0" smtClean="0"/>
              <a:t>15 </a:t>
            </a:r>
            <a:r>
              <a:rPr lang="en-US" sz="1200" dirty="0"/>
              <a:t>min., set Curtailment Flag to False (SBBH=False) for </a:t>
            </a:r>
            <a:r>
              <a:rPr lang="en-US" sz="1200" dirty="0" smtClean="0"/>
              <a:t>the unit. </a:t>
            </a:r>
            <a:endParaRPr lang="en-US" sz="1200" dirty="0"/>
          </a:p>
          <a:p>
            <a:pPr marL="461963" lvl="2" indent="-117475" defTabSz="227013">
              <a:spcBef>
                <a:spcPts val="0"/>
              </a:spcBef>
            </a:pPr>
            <a:r>
              <a:rPr lang="en-US" sz="1200" dirty="0"/>
              <a:t>This releases the </a:t>
            </a:r>
            <a:r>
              <a:rPr lang="en-US" sz="1200" dirty="0" smtClean="0"/>
              <a:t>unit from </a:t>
            </a:r>
            <a:r>
              <a:rPr lang="en-US" sz="1200" dirty="0"/>
              <a:t>curtailment. </a:t>
            </a:r>
          </a:p>
          <a:p>
            <a:pPr marL="0" lvl="2" indent="0" defTabSz="227013">
              <a:spcBef>
                <a:spcPts val="0"/>
              </a:spcBef>
              <a:buNone/>
            </a:pPr>
            <a:r>
              <a:rPr lang="en-US" sz="1200" dirty="0"/>
              <a:t>	Note that ERCOT will observe the 10 min. period following the curtailment release to see how the unit’s MW, HSL, </a:t>
            </a:r>
            <a:r>
              <a:rPr lang="en-US" sz="1200" dirty="0" smtClean="0"/>
              <a:t>	NTON</a:t>
            </a:r>
            <a:r>
              <a:rPr lang="en-US" sz="1200" dirty="0"/>
              <a:t>, NTOF, NTUN </a:t>
            </a:r>
            <a:r>
              <a:rPr lang="en-US" sz="1200" dirty="0" smtClean="0"/>
              <a:t>are 	telemetered</a:t>
            </a:r>
            <a:r>
              <a:rPr lang="en-US" sz="1200" dirty="0"/>
              <a:t>.</a:t>
            </a:r>
          </a:p>
          <a:p>
            <a:pPr marL="461963" lvl="2" indent="-117475" defTabSz="227013">
              <a:spcBef>
                <a:spcPts val="0"/>
              </a:spcBef>
            </a:pPr>
            <a:r>
              <a:rPr lang="en-US" sz="1200" dirty="0"/>
              <a:t>The </a:t>
            </a:r>
            <a:r>
              <a:rPr lang="en-US" sz="1200" dirty="0" smtClean="0"/>
              <a:t>unit output </a:t>
            </a:r>
            <a:r>
              <a:rPr lang="en-US" sz="1200" dirty="0"/>
              <a:t>should ramp up to follow its HSL.</a:t>
            </a:r>
          </a:p>
          <a:p>
            <a:pPr marL="461963" lvl="2" indent="-117475" defTabSz="227013">
              <a:spcBef>
                <a:spcPts val="0"/>
              </a:spcBef>
            </a:pPr>
            <a:r>
              <a:rPr lang="en-US" sz="1200" dirty="0"/>
              <a:t>The </a:t>
            </a:r>
            <a:r>
              <a:rPr lang="en-US" sz="1200" dirty="0" smtClean="0"/>
              <a:t>unit </a:t>
            </a:r>
            <a:r>
              <a:rPr lang="en-US" sz="1200" dirty="0"/>
              <a:t>ramping up rate shouldn’t exceed the NURR.</a:t>
            </a:r>
          </a:p>
          <a:p>
            <a:pPr marL="461963" lvl="2" indent="-117475" defTabSz="227013">
              <a:spcBef>
                <a:spcPts val="0"/>
              </a:spcBef>
            </a:pPr>
            <a:r>
              <a:rPr lang="en-US" sz="1200" dirty="0"/>
              <a:t>HSL is expected to continue reflecting the available capacity of the </a:t>
            </a:r>
            <a:r>
              <a:rPr lang="en-US" sz="1200" dirty="0" smtClean="0"/>
              <a:t>unit. </a:t>
            </a:r>
            <a:r>
              <a:rPr lang="en-US" sz="1200" dirty="0"/>
              <a:t>HSL shouldn’t have sudden drops and it shouldn’t drop to zero. HSL should have similar pattern of the wind speed and should maintain a smooth transition. </a:t>
            </a:r>
          </a:p>
          <a:p>
            <a:pPr marL="0" indent="0" defTabSz="227013">
              <a:spcBef>
                <a:spcPts val="0"/>
              </a:spcBef>
              <a:buNone/>
            </a:pPr>
            <a:r>
              <a:rPr lang="en-US" sz="1200" dirty="0"/>
              <a:t> </a:t>
            </a:r>
          </a:p>
          <a:p>
            <a:pPr marL="0" indent="0" defTabSz="227013">
              <a:spcBef>
                <a:spcPts val="0"/>
              </a:spcBef>
              <a:buNone/>
            </a:pPr>
            <a:r>
              <a:rPr lang="en-US" sz="1200" b="1" dirty="0" smtClean="0"/>
              <a:t>Step#3: </a:t>
            </a:r>
            <a:r>
              <a:rPr lang="en-US" sz="1200" dirty="0"/>
              <a:t>Following the completion of the above test, set RST to “ON” (RST=3) for the </a:t>
            </a:r>
            <a:r>
              <a:rPr lang="en-US" sz="1200" dirty="0" smtClean="0"/>
              <a:t>unit </a:t>
            </a:r>
            <a:r>
              <a:rPr lang="en-US" sz="1200" dirty="0"/>
              <a:t>and follow SCED curtailment </a:t>
            </a:r>
            <a:r>
              <a:rPr lang="en-US" sz="1200" dirty="0" smtClean="0"/>
              <a:t>	instructions</a:t>
            </a:r>
            <a:r>
              <a:rPr lang="en-US" sz="1200" dirty="0"/>
              <a:t>.</a:t>
            </a:r>
          </a:p>
          <a:p>
            <a:pPr marL="0" indent="0" defTabSz="227013">
              <a:spcBef>
                <a:spcPts val="0"/>
              </a:spcBef>
              <a:buNone/>
            </a:pPr>
            <a:r>
              <a:rPr lang="en-US" sz="1200" dirty="0"/>
              <a:t> </a:t>
            </a:r>
          </a:p>
          <a:p>
            <a:pPr marL="0" indent="0" defTabSz="227013">
              <a:spcBef>
                <a:spcPts val="0"/>
              </a:spcBef>
              <a:buNone/>
            </a:pPr>
            <a:r>
              <a:rPr lang="en-US" sz="1200" b="1" dirty="0" smtClean="0"/>
              <a:t>Step#4: </a:t>
            </a:r>
            <a:r>
              <a:rPr lang="en-US" sz="1200" dirty="0"/>
              <a:t>Provide ERCOT with the date and time of the Curtailment Self-Test.</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2874324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Expected Response </a:t>
            </a:r>
            <a:r>
              <a:rPr lang="en-US" dirty="0" smtClean="0"/>
              <a:t>(1 </a:t>
            </a:r>
            <a:r>
              <a:rPr lang="en-US" dirty="0"/>
              <a:t>unit)</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pic>
        <p:nvPicPr>
          <p:cNvPr id="7" name="Picture 6"/>
          <p:cNvPicPr>
            <a:picLocks noChangeAspect="1"/>
          </p:cNvPicPr>
          <p:nvPr/>
        </p:nvPicPr>
        <p:blipFill>
          <a:blip r:embed="rId2"/>
          <a:stretch>
            <a:fillRect/>
          </a:stretch>
        </p:blipFill>
        <p:spPr>
          <a:xfrm>
            <a:off x="-5024" y="1905000"/>
            <a:ext cx="9144000" cy="3582311"/>
          </a:xfrm>
          <a:prstGeom prst="rect">
            <a:avLst/>
          </a:prstGeom>
        </p:spPr>
      </p:pic>
      <p:sp>
        <p:nvSpPr>
          <p:cNvPr id="11" name="Content Placeholder 2"/>
          <p:cNvSpPr txBox="1">
            <a:spLocks/>
          </p:cNvSpPr>
          <p:nvPr/>
        </p:nvSpPr>
        <p:spPr>
          <a:xfrm>
            <a:off x="2362200" y="947184"/>
            <a:ext cx="2438400" cy="703459"/>
          </a:xfrm>
          <a:prstGeom prst="rect">
            <a:avLst/>
          </a:prstGeom>
          <a:solidFill>
            <a:schemeClr val="bg1"/>
          </a:solidFill>
          <a:ln>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58738" lvl="1" indent="0">
              <a:buNone/>
            </a:pPr>
            <a:r>
              <a:rPr lang="en-US" sz="1000" dirty="0" smtClean="0"/>
              <a:t>HSL reflects </a:t>
            </a:r>
            <a:r>
              <a:rPr lang="en-US" sz="1000" dirty="0" smtClean="0">
                <a:solidFill>
                  <a:srgbClr val="FF0000"/>
                </a:solidFill>
              </a:rPr>
              <a:t>the current net output capability of the unit</a:t>
            </a:r>
            <a:r>
              <a:rPr lang="en-US" sz="1000" dirty="0" smtClean="0"/>
              <a:t>. There are no sudden/step changes during the test. </a:t>
            </a:r>
          </a:p>
          <a:p>
            <a:pPr marL="341313" lvl="1" indent="0">
              <a:buNone/>
            </a:pPr>
            <a:endParaRPr lang="en-US" sz="1000" dirty="0"/>
          </a:p>
        </p:txBody>
      </p:sp>
      <p:cxnSp>
        <p:nvCxnSpPr>
          <p:cNvPr id="13" name="Straight Arrow Connector 12"/>
          <p:cNvCxnSpPr>
            <a:stCxn id="11" idx="2"/>
          </p:cNvCxnSpPr>
          <p:nvPr/>
        </p:nvCxnSpPr>
        <p:spPr>
          <a:xfrm flipH="1">
            <a:off x="3352800" y="1650643"/>
            <a:ext cx="228600" cy="7115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1828800" y="4191000"/>
            <a:ext cx="1828800" cy="429941"/>
          </a:xfrm>
          <a:prstGeom prst="rect">
            <a:avLst/>
          </a:prstGeom>
          <a:solidFill>
            <a:schemeClr val="bg1"/>
          </a:solidFill>
          <a:ln>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58738" lvl="1" indent="0">
              <a:buNone/>
            </a:pPr>
            <a:r>
              <a:rPr lang="en-US" sz="1000" dirty="0"/>
              <a:t>The </a:t>
            </a:r>
            <a:r>
              <a:rPr lang="en-US" sz="1000" dirty="0" smtClean="0"/>
              <a:t>unit ramped </a:t>
            </a:r>
            <a:r>
              <a:rPr lang="en-US" sz="1000" dirty="0"/>
              <a:t>down following its NDRR to 0 </a:t>
            </a:r>
            <a:r>
              <a:rPr lang="en-US" sz="1000" dirty="0" smtClean="0"/>
              <a:t>MW</a:t>
            </a:r>
          </a:p>
          <a:p>
            <a:pPr marL="400050" lvl="0" indent="0">
              <a:buNone/>
            </a:pPr>
            <a:endParaRPr lang="en-US" sz="1000" dirty="0" smtClean="0"/>
          </a:p>
          <a:p>
            <a:pPr marL="341313" lvl="1" indent="0">
              <a:buNone/>
            </a:pPr>
            <a:endParaRPr lang="en-US" sz="1000" dirty="0"/>
          </a:p>
        </p:txBody>
      </p:sp>
      <p:cxnSp>
        <p:nvCxnSpPr>
          <p:cNvPr id="16" name="Straight Arrow Connector 15"/>
          <p:cNvCxnSpPr/>
          <p:nvPr/>
        </p:nvCxnSpPr>
        <p:spPr>
          <a:xfrm flipH="1" flipV="1">
            <a:off x="1371600" y="4343400"/>
            <a:ext cx="457200" cy="76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Content Placeholder 2"/>
          <p:cNvSpPr txBox="1">
            <a:spLocks/>
          </p:cNvSpPr>
          <p:nvPr/>
        </p:nvSpPr>
        <p:spPr>
          <a:xfrm>
            <a:off x="5867400" y="4124282"/>
            <a:ext cx="1998785" cy="600117"/>
          </a:xfrm>
          <a:prstGeom prst="rect">
            <a:avLst/>
          </a:prstGeom>
          <a:solidFill>
            <a:schemeClr val="bg1"/>
          </a:solidFill>
          <a:ln>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58738" lvl="1" indent="0">
              <a:buNone/>
            </a:pPr>
            <a:r>
              <a:rPr lang="en-US" sz="1000" dirty="0" smtClean="0"/>
              <a:t>The unit ramped up following its NURR to reach its HSL after released by curtailment</a:t>
            </a:r>
          </a:p>
          <a:p>
            <a:pPr marL="400050" lvl="0" indent="0">
              <a:buNone/>
            </a:pPr>
            <a:endParaRPr lang="en-US" sz="1000" dirty="0" smtClean="0"/>
          </a:p>
          <a:p>
            <a:pPr marL="341313" lvl="1" indent="0">
              <a:buNone/>
            </a:pPr>
            <a:endParaRPr lang="en-US" sz="1000" dirty="0"/>
          </a:p>
        </p:txBody>
      </p:sp>
      <p:cxnSp>
        <p:nvCxnSpPr>
          <p:cNvPr id="19" name="Straight Arrow Connector 18"/>
          <p:cNvCxnSpPr>
            <a:stCxn id="17" idx="3"/>
          </p:cNvCxnSpPr>
          <p:nvPr/>
        </p:nvCxnSpPr>
        <p:spPr>
          <a:xfrm flipV="1">
            <a:off x="7866185" y="4191001"/>
            <a:ext cx="515815" cy="233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183743" y="5757186"/>
            <a:ext cx="5682442" cy="523220"/>
          </a:xfrm>
          <a:prstGeom prst="rect">
            <a:avLst/>
          </a:prstGeom>
        </p:spPr>
        <p:txBody>
          <a:bodyPr wrap="square">
            <a:spAutoFit/>
          </a:bodyPr>
          <a:lstStyle/>
          <a:p>
            <a:r>
              <a:rPr lang="en-US" sz="1400" dirty="0" smtClean="0"/>
              <a:t>A IRR unit should not ramp up at a rate more than 20% of its registered capacity per minute when released from </a:t>
            </a:r>
            <a:r>
              <a:rPr lang="en-US" altLang="zh-CN" sz="1400" dirty="0" smtClean="0"/>
              <a:t>curtailment</a:t>
            </a:r>
            <a:r>
              <a:rPr lang="en-US" sz="1400" dirty="0" smtClean="0"/>
              <a:t> </a:t>
            </a:r>
            <a:endParaRPr lang="en-US" sz="1400" dirty="0"/>
          </a:p>
        </p:txBody>
      </p:sp>
    </p:spTree>
    <p:extLst>
      <p:ext uri="{BB962C8B-B14F-4D97-AF65-F5344CB8AC3E}">
        <p14:creationId xmlns:p14="http://schemas.microsoft.com/office/powerpoint/2010/main" val="141542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Curtailment Procedure (3 units in IRR group)</a:t>
            </a:r>
            <a:endParaRPr lang="en-US" dirty="0"/>
          </a:p>
        </p:txBody>
      </p:sp>
      <p:sp>
        <p:nvSpPr>
          <p:cNvPr id="3" name="Content Placeholder 2"/>
          <p:cNvSpPr>
            <a:spLocks noGrp="1"/>
          </p:cNvSpPr>
          <p:nvPr>
            <p:ph idx="1"/>
          </p:nvPr>
        </p:nvSpPr>
        <p:spPr>
          <a:xfrm>
            <a:off x="304800" y="762000"/>
            <a:ext cx="8534400" cy="5052221"/>
          </a:xfrm>
        </p:spPr>
        <p:txBody>
          <a:bodyPr/>
          <a:lstStyle/>
          <a:p>
            <a:pPr marL="0" indent="0" defTabSz="227013">
              <a:spcBef>
                <a:spcPts val="0"/>
              </a:spcBef>
              <a:buNone/>
            </a:pPr>
            <a:r>
              <a:rPr lang="en-US" sz="800" b="1" dirty="0" smtClean="0"/>
              <a:t>Step#0: </a:t>
            </a:r>
            <a:r>
              <a:rPr lang="en-US" sz="800" dirty="0" smtClean="0"/>
              <a:t>Following approval to conduct the below Curtailment Self-Test, set RST to “ONTEST” (RST=8) for the all units in the IRR Group that are on-line during the test.</a:t>
            </a:r>
          </a:p>
          <a:p>
            <a:pPr marL="0" indent="0" defTabSz="227013">
              <a:spcBef>
                <a:spcPts val="0"/>
              </a:spcBef>
              <a:buNone/>
            </a:pPr>
            <a:r>
              <a:rPr lang="en-US" sz="800" dirty="0" smtClean="0"/>
              <a:t>  </a:t>
            </a:r>
          </a:p>
          <a:p>
            <a:pPr marL="0" indent="0" defTabSz="227013">
              <a:spcBef>
                <a:spcPts val="0"/>
              </a:spcBef>
              <a:buNone/>
            </a:pPr>
            <a:r>
              <a:rPr lang="en-US" sz="800" b="1" dirty="0" smtClean="0"/>
              <a:t>Step#1</a:t>
            </a:r>
            <a:r>
              <a:rPr lang="en-US" sz="800" dirty="0" smtClean="0"/>
              <a:t>: Set Curtailment Flag to True (SBBH=True) and BP = 0 for unit1 </a:t>
            </a:r>
          </a:p>
          <a:p>
            <a:pPr indent="55563" defTabSz="227013">
              <a:spcBef>
                <a:spcPts val="0"/>
              </a:spcBef>
              <a:tabLst>
                <a:tab pos="398463" algn="l"/>
              </a:tabLst>
            </a:pPr>
            <a:r>
              <a:rPr lang="en-US" sz="800" dirty="0" smtClean="0"/>
              <a:t>	This sends a curtailment to 0 MW to the unit1</a:t>
            </a:r>
          </a:p>
          <a:p>
            <a:pPr indent="55563" defTabSz="227013">
              <a:spcBef>
                <a:spcPts val="0"/>
              </a:spcBef>
              <a:tabLst>
                <a:tab pos="398463" algn="l"/>
              </a:tabLst>
            </a:pPr>
            <a:r>
              <a:rPr lang="en-US" sz="800" dirty="0" smtClean="0"/>
              <a:t>	</a:t>
            </a:r>
            <a:r>
              <a:rPr lang="en-US" sz="800" dirty="0" smtClean="0">
                <a:solidFill>
                  <a:srgbClr val="FF0000"/>
                </a:solidFill>
              </a:rPr>
              <a:t>The IRR Group should respond to the curtailment and the group output is expected to be equal to the group output (prior to Step #1) minus unit1 MW (prior to Step #1)</a:t>
            </a:r>
          </a:p>
          <a:p>
            <a:pPr marL="0" indent="0" defTabSz="227013">
              <a:spcBef>
                <a:spcPts val="0"/>
              </a:spcBef>
              <a:buNone/>
            </a:pPr>
            <a:r>
              <a:rPr lang="en-US" sz="800" dirty="0" smtClean="0"/>
              <a:t>	Maintain the curtailment for 15 mins. </a:t>
            </a:r>
          </a:p>
          <a:p>
            <a:pPr marL="342900" lvl="2" indent="55563" defTabSz="227013">
              <a:spcBef>
                <a:spcPts val="0"/>
              </a:spcBef>
            </a:pPr>
            <a:r>
              <a:rPr lang="en-US" sz="800" dirty="0" smtClean="0"/>
              <a:t>	Note that for this 15 min. period ERCOT will observe how the combined unit’s MW &amp; HSL</a:t>
            </a:r>
          </a:p>
          <a:p>
            <a:pPr marL="342900" lvl="2" indent="55563" defTabSz="227013">
              <a:spcBef>
                <a:spcPts val="0"/>
              </a:spcBef>
            </a:pPr>
            <a:r>
              <a:rPr lang="en-US" sz="800" dirty="0" smtClean="0"/>
              <a:t>	HSL is expected to continue reflecting the available capacity of the group. HSL shouldn’t have sudden drops and it shouldn’t drop to zero. HSL should have similar pattern of the wind speed and should maintain a smooth transition. </a:t>
            </a:r>
          </a:p>
          <a:p>
            <a:pPr marL="342900" lvl="2" indent="55563" defTabSz="227013">
              <a:spcBef>
                <a:spcPts val="0"/>
              </a:spcBef>
            </a:pPr>
            <a:r>
              <a:rPr lang="en-US" sz="800" dirty="0" smtClean="0"/>
              <a:t>	The turbines availability (NTON, NTOF &amp; NTUN) are expected to have no change. </a:t>
            </a:r>
          </a:p>
          <a:p>
            <a:pPr marL="342900" lvl="2" indent="55563" defTabSz="227013">
              <a:spcBef>
                <a:spcPts val="0"/>
              </a:spcBef>
            </a:pPr>
            <a:r>
              <a:rPr lang="en-US" sz="800" dirty="0" smtClean="0"/>
              <a:t>	The units should ramp down to the new base point within 5 min. and follow its NDRR.</a:t>
            </a:r>
          </a:p>
          <a:p>
            <a:pPr marL="342900" lvl="2" indent="0" defTabSz="227013">
              <a:spcBef>
                <a:spcPts val="0"/>
              </a:spcBef>
              <a:buNone/>
            </a:pPr>
            <a:endParaRPr lang="en-US" sz="800" dirty="0" smtClean="0"/>
          </a:p>
          <a:p>
            <a:pPr marL="0" indent="0" defTabSz="227013">
              <a:spcBef>
                <a:spcPts val="0"/>
              </a:spcBef>
              <a:buNone/>
            </a:pPr>
            <a:r>
              <a:rPr lang="en-US" sz="800" b="1" dirty="0" smtClean="0"/>
              <a:t>Step#2: </a:t>
            </a:r>
            <a:r>
              <a:rPr lang="en-US" sz="800" dirty="0" smtClean="0"/>
              <a:t>Set Curtailment Flag to True (SBBH=True) and BP = 0 for unit2 </a:t>
            </a:r>
          </a:p>
          <a:p>
            <a:pPr indent="1588" defTabSz="227013">
              <a:spcBef>
                <a:spcPts val="0"/>
              </a:spcBef>
            </a:pPr>
            <a:r>
              <a:rPr lang="en-US" sz="800" dirty="0" smtClean="0"/>
              <a:t>	This sends a curtailment to 0 MW to the unit2</a:t>
            </a:r>
          </a:p>
          <a:p>
            <a:pPr indent="1588" defTabSz="227013">
              <a:spcBef>
                <a:spcPts val="0"/>
              </a:spcBef>
            </a:pPr>
            <a:r>
              <a:rPr lang="en-US" sz="800" dirty="0" smtClean="0"/>
              <a:t>	</a:t>
            </a:r>
            <a:r>
              <a:rPr lang="en-US" sz="800" dirty="0" smtClean="0">
                <a:solidFill>
                  <a:srgbClr val="FF0000"/>
                </a:solidFill>
              </a:rPr>
              <a:t>The IRR Group should respond to the curtailment and the group output is expected to be equal to the group output (prior to Step #2) minus unit2 MW (prior to Step #2)</a:t>
            </a:r>
          </a:p>
          <a:p>
            <a:pPr marL="0" indent="0" defTabSz="227013">
              <a:spcBef>
                <a:spcPts val="0"/>
              </a:spcBef>
              <a:buNone/>
            </a:pPr>
            <a:r>
              <a:rPr lang="en-US" sz="800" dirty="0" smtClean="0"/>
              <a:t>	Maintain the curtailment for 15 mins. </a:t>
            </a:r>
          </a:p>
          <a:p>
            <a:pPr marL="461963" lvl="2" indent="-117475" defTabSz="227013">
              <a:spcBef>
                <a:spcPts val="0"/>
              </a:spcBef>
            </a:pPr>
            <a:r>
              <a:rPr lang="en-US" sz="800" dirty="0" smtClean="0"/>
              <a:t>Note that for this 15 min. period ERCOT will observe how the combined unit’s MW &amp; HSL</a:t>
            </a:r>
          </a:p>
          <a:p>
            <a:pPr marL="461963" lvl="2" indent="-117475" defTabSz="227013">
              <a:spcBef>
                <a:spcPts val="0"/>
              </a:spcBef>
            </a:pPr>
            <a:r>
              <a:rPr lang="en-US" sz="800" dirty="0" smtClean="0"/>
              <a:t>HSL is expected to continue reflecting the available capacity of the group. HSL shouldn’t have sudden drops and it shouldn’t drop to zero. HSL should have similar pattern of the wind speed and should maintain a smooth transition. </a:t>
            </a:r>
          </a:p>
          <a:p>
            <a:pPr marL="461963" lvl="2" indent="-117475" defTabSz="227013">
              <a:spcBef>
                <a:spcPts val="0"/>
              </a:spcBef>
            </a:pPr>
            <a:r>
              <a:rPr lang="en-US" sz="800" dirty="0" smtClean="0"/>
              <a:t>The turbines availability (NTON, NTOF &amp; NTUN) are expected to have no change. </a:t>
            </a:r>
          </a:p>
          <a:p>
            <a:pPr marL="461963" lvl="2" indent="-117475" defTabSz="227013">
              <a:spcBef>
                <a:spcPts val="0"/>
              </a:spcBef>
            </a:pPr>
            <a:r>
              <a:rPr lang="en-US" sz="800" dirty="0" smtClean="0"/>
              <a:t>The units should ramp down to the new base point within 5 min. and follow its NDRR.</a:t>
            </a:r>
          </a:p>
          <a:p>
            <a:pPr marL="0" indent="0" defTabSz="227013">
              <a:spcBef>
                <a:spcPts val="0"/>
              </a:spcBef>
              <a:buNone/>
            </a:pPr>
            <a:r>
              <a:rPr lang="en-US" sz="800" dirty="0" smtClean="0"/>
              <a:t> </a:t>
            </a:r>
          </a:p>
          <a:p>
            <a:pPr marL="0" indent="0" defTabSz="227013">
              <a:spcBef>
                <a:spcPts val="0"/>
              </a:spcBef>
              <a:buNone/>
            </a:pPr>
            <a:r>
              <a:rPr lang="en-US" sz="800" b="1" dirty="0" smtClean="0"/>
              <a:t>Step#3: </a:t>
            </a:r>
            <a:r>
              <a:rPr lang="en-US" sz="800" dirty="0" smtClean="0"/>
              <a:t>Set Curtailment Flag to True (SBBH=True) and BP = 0 for unit3 </a:t>
            </a:r>
          </a:p>
          <a:p>
            <a:pPr marL="461963" indent="-117475" defTabSz="227013">
              <a:spcBef>
                <a:spcPts val="0"/>
              </a:spcBef>
            </a:pPr>
            <a:r>
              <a:rPr lang="en-US" sz="800" dirty="0" smtClean="0"/>
              <a:t>This sends a curtailment to 0 MW to the unit3</a:t>
            </a:r>
          </a:p>
          <a:p>
            <a:pPr marL="461963" indent="-117475" defTabSz="227013">
              <a:spcBef>
                <a:spcPts val="0"/>
              </a:spcBef>
            </a:pPr>
            <a:r>
              <a:rPr lang="en-US" sz="800" dirty="0" smtClean="0">
                <a:solidFill>
                  <a:srgbClr val="FF0000"/>
                </a:solidFill>
              </a:rPr>
              <a:t>The IRR Group should respond to the curtailment and the group output is expected to be equal to zero MW.</a:t>
            </a:r>
          </a:p>
          <a:p>
            <a:pPr marL="0" indent="0" defTabSz="227013">
              <a:spcBef>
                <a:spcPts val="0"/>
              </a:spcBef>
              <a:buNone/>
            </a:pPr>
            <a:r>
              <a:rPr lang="en-US" sz="800" dirty="0" smtClean="0"/>
              <a:t>	Maintain the curtailment for 15 mins. </a:t>
            </a:r>
          </a:p>
          <a:p>
            <a:pPr marL="461963" lvl="2" indent="-117475" defTabSz="227013">
              <a:spcBef>
                <a:spcPts val="0"/>
              </a:spcBef>
            </a:pPr>
            <a:r>
              <a:rPr lang="en-US" sz="800" dirty="0" smtClean="0"/>
              <a:t>Note that for this 15 min. period ERCOT will observe how the combined unit’s MW &amp; HSL</a:t>
            </a:r>
          </a:p>
          <a:p>
            <a:pPr marL="461963" lvl="2" indent="-117475" defTabSz="227013">
              <a:spcBef>
                <a:spcPts val="0"/>
              </a:spcBef>
            </a:pPr>
            <a:r>
              <a:rPr lang="en-US" sz="800" dirty="0" smtClean="0"/>
              <a:t>HSL is expected to continue reflecting the available capacity of the group. HSL shouldn’t have sudden drops and it shouldn’t drop to zero. HSL should have similar pattern of the wind speed and should maintain a smooth transition. </a:t>
            </a:r>
          </a:p>
          <a:p>
            <a:pPr marL="461963" lvl="2" indent="-117475" defTabSz="227013">
              <a:spcBef>
                <a:spcPts val="0"/>
              </a:spcBef>
            </a:pPr>
            <a:r>
              <a:rPr lang="en-US" sz="800" dirty="0" smtClean="0"/>
              <a:t>The turbines availability (NTON, NTOF &amp; NTUN) are expected to have no change. </a:t>
            </a:r>
          </a:p>
          <a:p>
            <a:pPr marL="461963" lvl="2" indent="-117475" defTabSz="227013">
              <a:spcBef>
                <a:spcPts val="0"/>
              </a:spcBef>
            </a:pPr>
            <a:r>
              <a:rPr lang="en-US" sz="800" dirty="0" smtClean="0"/>
              <a:t>The units should ramp down to the new base point within 5 min. and follow its NDRR.</a:t>
            </a:r>
          </a:p>
          <a:p>
            <a:pPr marL="0" indent="0" defTabSz="227013">
              <a:spcBef>
                <a:spcPts val="0"/>
              </a:spcBef>
              <a:buNone/>
            </a:pPr>
            <a:r>
              <a:rPr lang="en-US" sz="800" dirty="0" smtClean="0"/>
              <a:t> </a:t>
            </a:r>
          </a:p>
          <a:p>
            <a:pPr marL="0" indent="0" defTabSz="227013">
              <a:spcBef>
                <a:spcPts val="0"/>
              </a:spcBef>
              <a:buNone/>
            </a:pPr>
            <a:r>
              <a:rPr lang="en-US" sz="800" b="1" dirty="0" smtClean="0"/>
              <a:t>Step#4: </a:t>
            </a:r>
            <a:r>
              <a:rPr lang="en-US" sz="800" dirty="0" smtClean="0"/>
              <a:t>Following the completion of the above 45 min., set Curtailment Flag to False (SBBH=False) for all units in the IRR Group. </a:t>
            </a:r>
          </a:p>
          <a:p>
            <a:pPr marL="461963" lvl="2" indent="-117475" defTabSz="227013">
              <a:spcBef>
                <a:spcPts val="0"/>
              </a:spcBef>
            </a:pPr>
            <a:r>
              <a:rPr lang="en-US" sz="800" dirty="0" smtClean="0"/>
              <a:t>This releases the units from curtailment. </a:t>
            </a:r>
          </a:p>
          <a:p>
            <a:pPr marL="0" lvl="2" indent="0" defTabSz="227013">
              <a:spcBef>
                <a:spcPts val="0"/>
              </a:spcBef>
              <a:buNone/>
            </a:pPr>
            <a:r>
              <a:rPr lang="en-US" sz="800" dirty="0" smtClean="0"/>
              <a:t>	Note that ERCOT will observe the 10 min. period following the curtailment release to see how the unit’s MW, HSL, NTON, NTOF, NTUN are telemetered.</a:t>
            </a:r>
          </a:p>
          <a:p>
            <a:pPr marL="461963" lvl="2" indent="-117475" defTabSz="227013">
              <a:spcBef>
                <a:spcPts val="0"/>
              </a:spcBef>
            </a:pPr>
            <a:r>
              <a:rPr lang="en-US" sz="800" dirty="0" smtClean="0"/>
              <a:t>The group output should ramp up to follow its HSL.</a:t>
            </a:r>
          </a:p>
          <a:p>
            <a:pPr marL="461963" lvl="2" indent="-117475" defTabSz="227013">
              <a:spcBef>
                <a:spcPts val="0"/>
              </a:spcBef>
            </a:pPr>
            <a:r>
              <a:rPr lang="en-US" sz="800" dirty="0" smtClean="0"/>
              <a:t>The units ramping up rate shouldn’t exceed the NURR.</a:t>
            </a:r>
          </a:p>
          <a:p>
            <a:pPr marL="461963" lvl="2" indent="-117475" defTabSz="227013">
              <a:spcBef>
                <a:spcPts val="0"/>
              </a:spcBef>
            </a:pPr>
            <a:r>
              <a:rPr lang="en-US" sz="800" dirty="0" smtClean="0"/>
              <a:t>HSL is expected to continue reflecting the available capacity of the group. HSL shouldn’t have sudden drops and it shouldn’t drop to zero. HSL should have similar pattern of the wind speed and should maintain a smooth transition. </a:t>
            </a:r>
          </a:p>
          <a:p>
            <a:pPr marL="0" indent="0" defTabSz="227013">
              <a:spcBef>
                <a:spcPts val="0"/>
              </a:spcBef>
              <a:buNone/>
            </a:pPr>
            <a:r>
              <a:rPr lang="en-US" sz="800" dirty="0" smtClean="0"/>
              <a:t> </a:t>
            </a:r>
          </a:p>
          <a:p>
            <a:pPr marL="0" indent="0" defTabSz="227013">
              <a:spcBef>
                <a:spcPts val="0"/>
              </a:spcBef>
              <a:buNone/>
            </a:pPr>
            <a:r>
              <a:rPr lang="en-US" sz="800" b="1" dirty="0" smtClean="0"/>
              <a:t>Step#5: </a:t>
            </a:r>
            <a:r>
              <a:rPr lang="en-US" sz="800" dirty="0" smtClean="0"/>
              <a:t>Following the completion of the above test, set RST to “ON” (RST=3) for the all units and follow SCED curtailment instructions.</a:t>
            </a:r>
          </a:p>
          <a:p>
            <a:pPr marL="0" indent="0" defTabSz="227013">
              <a:spcBef>
                <a:spcPts val="0"/>
              </a:spcBef>
              <a:buNone/>
            </a:pPr>
            <a:r>
              <a:rPr lang="en-US" sz="800" dirty="0" smtClean="0"/>
              <a:t> </a:t>
            </a:r>
          </a:p>
          <a:p>
            <a:pPr marL="0" indent="0" defTabSz="227013">
              <a:spcBef>
                <a:spcPts val="0"/>
              </a:spcBef>
              <a:buNone/>
            </a:pPr>
            <a:r>
              <a:rPr lang="en-US" sz="800" b="1" dirty="0" smtClean="0"/>
              <a:t>Step#6: </a:t>
            </a:r>
            <a:r>
              <a:rPr lang="en-US" sz="800" dirty="0" smtClean="0"/>
              <a:t>Provide ERCOT with the date and time of the Curtailment Self-Test.</a:t>
            </a:r>
          </a:p>
          <a:p>
            <a:pPr marL="0" indent="0" defTabSz="227013">
              <a:buNone/>
            </a:pPr>
            <a:endParaRPr lang="en-US" sz="7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490467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762000"/>
            <a:ext cx="7877175"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a:spLocks noGrp="1"/>
          </p:cNvSpPr>
          <p:nvPr>
            <p:ph type="title"/>
          </p:nvPr>
        </p:nvSpPr>
        <p:spPr>
          <a:xfrm>
            <a:off x="381000" y="243682"/>
            <a:ext cx="8458200" cy="518318"/>
          </a:xfrm>
        </p:spPr>
        <p:txBody>
          <a:bodyPr/>
          <a:lstStyle/>
          <a:p>
            <a:r>
              <a:rPr lang="en-US" dirty="0" smtClean="0"/>
              <a:t>Expected Response (3 </a:t>
            </a:r>
            <a:r>
              <a:rPr lang="en-US" dirty="0"/>
              <a:t>units in IRR group)</a:t>
            </a:r>
            <a:endParaRPr lang="en-US" sz="2800" dirty="0"/>
          </a:p>
        </p:txBody>
      </p:sp>
      <p:sp>
        <p:nvSpPr>
          <p:cNvPr id="5" name="Slide Number Placeholder 3"/>
          <p:cNvSpPr>
            <a:spLocks noGrp="1"/>
          </p:cNvSpPr>
          <p:nvPr>
            <p:ph type="sldNum" sz="quarter" idx="4"/>
          </p:nvPr>
        </p:nvSpPr>
        <p:spPr>
          <a:xfrm>
            <a:off x="8605333" y="6553200"/>
            <a:ext cx="407447" cy="212725"/>
          </a:xfrm>
        </p:spPr>
        <p:txBody>
          <a:bodyPr/>
          <a:lstStyle/>
          <a:p>
            <a:fld id="{1D93BD3E-1E9A-4970-A6F7-E7AC52762E0C}" type="slidenum">
              <a:rPr lang="en-US" smtClean="0"/>
              <a:pPr/>
              <a:t>6</a:t>
            </a:fld>
            <a:endParaRPr lang="en-US" dirty="0"/>
          </a:p>
        </p:txBody>
      </p:sp>
      <p:sp>
        <p:nvSpPr>
          <p:cNvPr id="6" name="Content Placeholder 2"/>
          <p:cNvSpPr txBox="1">
            <a:spLocks/>
          </p:cNvSpPr>
          <p:nvPr/>
        </p:nvSpPr>
        <p:spPr>
          <a:xfrm>
            <a:off x="2209800" y="1196520"/>
            <a:ext cx="2438400" cy="703459"/>
          </a:xfrm>
          <a:prstGeom prst="rect">
            <a:avLst/>
          </a:prstGeom>
          <a:solidFill>
            <a:schemeClr val="bg1"/>
          </a:solidFill>
          <a:ln>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58738" lvl="1" indent="0">
              <a:buNone/>
            </a:pPr>
            <a:r>
              <a:rPr lang="en-US" sz="1000" dirty="0" smtClean="0"/>
              <a:t>HSL reflects </a:t>
            </a:r>
            <a:r>
              <a:rPr lang="en-US" sz="1000" dirty="0">
                <a:solidFill>
                  <a:srgbClr val="FF0000"/>
                </a:solidFill>
              </a:rPr>
              <a:t>the current net output capability of the facility</a:t>
            </a:r>
            <a:r>
              <a:rPr lang="en-US" sz="1000" dirty="0" smtClean="0"/>
              <a:t>. There are no sudden changes during the test. HSL had similar wind speed pattern. </a:t>
            </a:r>
          </a:p>
          <a:p>
            <a:pPr marL="400050" lvl="0" indent="0">
              <a:buNone/>
            </a:pPr>
            <a:endParaRPr lang="en-US" sz="1000" dirty="0" smtClean="0"/>
          </a:p>
          <a:p>
            <a:pPr marL="341313" lvl="1" indent="0">
              <a:buNone/>
            </a:pPr>
            <a:endParaRPr lang="en-US" sz="1000" dirty="0"/>
          </a:p>
        </p:txBody>
      </p:sp>
      <p:cxnSp>
        <p:nvCxnSpPr>
          <p:cNvPr id="4" name="Straight Arrow Connector 3"/>
          <p:cNvCxnSpPr>
            <a:stCxn id="6" idx="2"/>
          </p:cNvCxnSpPr>
          <p:nvPr/>
        </p:nvCxnSpPr>
        <p:spPr>
          <a:xfrm>
            <a:off x="3429000" y="1899979"/>
            <a:ext cx="381000" cy="6318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Content Placeholder 2"/>
          <p:cNvSpPr txBox="1">
            <a:spLocks/>
          </p:cNvSpPr>
          <p:nvPr/>
        </p:nvSpPr>
        <p:spPr>
          <a:xfrm>
            <a:off x="2514600" y="3276172"/>
            <a:ext cx="2438400" cy="533827"/>
          </a:xfrm>
          <a:prstGeom prst="rect">
            <a:avLst/>
          </a:prstGeom>
          <a:solidFill>
            <a:schemeClr val="bg1"/>
          </a:solidFill>
          <a:ln>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58738" lvl="1" indent="0">
              <a:buNone/>
            </a:pPr>
            <a:r>
              <a:rPr lang="en-US" sz="1000" dirty="0" smtClean="0"/>
              <a:t>The group ramped down following its NDRR to a new base point equal to the group output – (unit 1 output)</a:t>
            </a:r>
          </a:p>
          <a:p>
            <a:pPr marL="400050" lvl="0" indent="0">
              <a:buNone/>
            </a:pPr>
            <a:endParaRPr lang="en-US" sz="1000" dirty="0" smtClean="0"/>
          </a:p>
          <a:p>
            <a:pPr marL="341313" lvl="1" indent="0">
              <a:buNone/>
            </a:pPr>
            <a:endParaRPr lang="en-US" sz="1000" dirty="0"/>
          </a:p>
        </p:txBody>
      </p:sp>
      <p:cxnSp>
        <p:nvCxnSpPr>
          <p:cNvPr id="16" name="Straight Arrow Connector 15"/>
          <p:cNvCxnSpPr>
            <a:stCxn id="15" idx="1"/>
          </p:cNvCxnSpPr>
          <p:nvPr/>
        </p:nvCxnSpPr>
        <p:spPr>
          <a:xfrm flipH="1" flipV="1">
            <a:off x="1828800" y="3468368"/>
            <a:ext cx="685800" cy="747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Content Placeholder 2"/>
          <p:cNvSpPr txBox="1">
            <a:spLocks/>
          </p:cNvSpPr>
          <p:nvPr/>
        </p:nvSpPr>
        <p:spPr>
          <a:xfrm>
            <a:off x="685800" y="4329336"/>
            <a:ext cx="2590800" cy="547035"/>
          </a:xfrm>
          <a:prstGeom prst="rect">
            <a:avLst/>
          </a:prstGeom>
          <a:solidFill>
            <a:schemeClr val="bg1"/>
          </a:solidFill>
          <a:ln>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58738" lvl="1" indent="0">
              <a:buNone/>
            </a:pPr>
            <a:r>
              <a:rPr lang="en-US" sz="1000" dirty="0"/>
              <a:t>The group ramped down following its NDRR to a </a:t>
            </a:r>
            <a:r>
              <a:rPr lang="en-US" sz="1000" dirty="0" smtClean="0"/>
              <a:t>new base point equal to the group output – (unit 1 &amp; unit 2 output)</a:t>
            </a:r>
          </a:p>
          <a:p>
            <a:pPr marL="400050" lvl="0" indent="0">
              <a:buNone/>
            </a:pPr>
            <a:endParaRPr lang="en-US" sz="1000" dirty="0" smtClean="0"/>
          </a:p>
          <a:p>
            <a:pPr marL="341313" lvl="1" indent="0">
              <a:buNone/>
            </a:pPr>
            <a:endParaRPr lang="en-US" sz="1000" dirty="0"/>
          </a:p>
        </p:txBody>
      </p:sp>
      <p:cxnSp>
        <p:nvCxnSpPr>
          <p:cNvPr id="21" name="Straight Arrow Connector 20"/>
          <p:cNvCxnSpPr>
            <a:stCxn id="20" idx="3"/>
          </p:cNvCxnSpPr>
          <p:nvPr/>
        </p:nvCxnSpPr>
        <p:spPr>
          <a:xfrm flipV="1">
            <a:off x="3276600" y="4518570"/>
            <a:ext cx="381000" cy="842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Content Placeholder 2"/>
          <p:cNvSpPr txBox="1">
            <a:spLocks/>
          </p:cNvSpPr>
          <p:nvPr/>
        </p:nvSpPr>
        <p:spPr>
          <a:xfrm>
            <a:off x="3048000" y="5347195"/>
            <a:ext cx="1828800" cy="429941"/>
          </a:xfrm>
          <a:prstGeom prst="rect">
            <a:avLst/>
          </a:prstGeom>
          <a:solidFill>
            <a:schemeClr val="bg1"/>
          </a:solidFill>
          <a:ln>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58738" lvl="1" indent="0">
              <a:buNone/>
            </a:pPr>
            <a:r>
              <a:rPr lang="en-US" sz="1000" dirty="0"/>
              <a:t>The group ramped down following its NDRR to 0 </a:t>
            </a:r>
            <a:r>
              <a:rPr lang="en-US" sz="1000" dirty="0" smtClean="0"/>
              <a:t>MW</a:t>
            </a:r>
          </a:p>
          <a:p>
            <a:pPr marL="400050" lvl="0" indent="0">
              <a:buNone/>
            </a:pPr>
            <a:endParaRPr lang="en-US" sz="1000" dirty="0" smtClean="0"/>
          </a:p>
          <a:p>
            <a:pPr marL="341313" lvl="1" indent="0">
              <a:buNone/>
            </a:pPr>
            <a:endParaRPr lang="en-US" sz="1000" dirty="0"/>
          </a:p>
        </p:txBody>
      </p:sp>
      <p:cxnSp>
        <p:nvCxnSpPr>
          <p:cNvPr id="23" name="Straight Arrow Connector 22"/>
          <p:cNvCxnSpPr>
            <a:stCxn id="22" idx="3"/>
          </p:cNvCxnSpPr>
          <p:nvPr/>
        </p:nvCxnSpPr>
        <p:spPr>
          <a:xfrm flipV="1">
            <a:off x="4876800" y="5486400"/>
            <a:ext cx="304800" cy="75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Content Placeholder 2"/>
          <p:cNvSpPr txBox="1">
            <a:spLocks/>
          </p:cNvSpPr>
          <p:nvPr/>
        </p:nvSpPr>
        <p:spPr>
          <a:xfrm>
            <a:off x="5029200" y="4080337"/>
            <a:ext cx="1998785" cy="438234"/>
          </a:xfrm>
          <a:prstGeom prst="rect">
            <a:avLst/>
          </a:prstGeom>
          <a:solidFill>
            <a:schemeClr val="bg1"/>
          </a:solidFill>
          <a:ln>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58738" lvl="1" indent="0">
              <a:buNone/>
            </a:pPr>
            <a:r>
              <a:rPr lang="en-US" sz="1000" dirty="0" smtClean="0"/>
              <a:t>The group ramped up following its NURR to reach its HSL</a:t>
            </a:r>
          </a:p>
          <a:p>
            <a:pPr marL="400050" lvl="0" indent="0">
              <a:buNone/>
            </a:pPr>
            <a:endParaRPr lang="en-US" sz="1000" dirty="0" smtClean="0"/>
          </a:p>
          <a:p>
            <a:pPr marL="341313" lvl="1" indent="0">
              <a:buNone/>
            </a:pPr>
            <a:endParaRPr lang="en-US" sz="1000" dirty="0"/>
          </a:p>
        </p:txBody>
      </p:sp>
      <p:cxnSp>
        <p:nvCxnSpPr>
          <p:cNvPr id="33" name="Straight Arrow Connector 32"/>
          <p:cNvCxnSpPr>
            <a:stCxn id="32" idx="3"/>
          </p:cNvCxnSpPr>
          <p:nvPr/>
        </p:nvCxnSpPr>
        <p:spPr>
          <a:xfrm flipV="1">
            <a:off x="7027985" y="4219542"/>
            <a:ext cx="304800" cy="799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0562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525301" y="158899"/>
            <a:ext cx="6226997" cy="6234545"/>
          </a:xfrm>
          <a:prstGeom prst="rect">
            <a:avLst/>
          </a:prstGeom>
        </p:spPr>
      </p:pic>
      <p:sp>
        <p:nvSpPr>
          <p:cNvPr id="3" name="Title 1"/>
          <p:cNvSpPr>
            <a:spLocks noGrp="1"/>
          </p:cNvSpPr>
          <p:nvPr>
            <p:ph type="title"/>
          </p:nvPr>
        </p:nvSpPr>
        <p:spPr>
          <a:xfrm>
            <a:off x="381000" y="243682"/>
            <a:ext cx="2057400" cy="518318"/>
          </a:xfrm>
        </p:spPr>
        <p:txBody>
          <a:bodyPr/>
          <a:lstStyle/>
          <a:p>
            <a:r>
              <a:rPr lang="en-US" dirty="0" smtClean="0"/>
              <a:t>Turbine/Inverter Availability </a:t>
            </a:r>
            <a:endParaRPr lang="en-US" sz="2800" dirty="0"/>
          </a:p>
        </p:txBody>
      </p:sp>
      <p:sp>
        <p:nvSpPr>
          <p:cNvPr id="5" name="Slide Number Placeholder 3"/>
          <p:cNvSpPr>
            <a:spLocks noGrp="1"/>
          </p:cNvSpPr>
          <p:nvPr>
            <p:ph type="sldNum" sz="quarter" idx="4"/>
          </p:nvPr>
        </p:nvSpPr>
        <p:spPr>
          <a:xfrm>
            <a:off x="8599716" y="6553200"/>
            <a:ext cx="457200" cy="212725"/>
          </a:xfrm>
        </p:spPr>
        <p:txBody>
          <a:bodyPr/>
          <a:lstStyle/>
          <a:p>
            <a:fld id="{1D93BD3E-1E9A-4970-A6F7-E7AC52762E0C}" type="slidenum">
              <a:rPr lang="en-US" smtClean="0"/>
              <a:pPr/>
              <a:t>7</a:t>
            </a:fld>
            <a:endParaRPr lang="en-US" dirty="0"/>
          </a:p>
        </p:txBody>
      </p:sp>
      <p:sp>
        <p:nvSpPr>
          <p:cNvPr id="6" name="Content Placeholder 2"/>
          <p:cNvSpPr txBox="1">
            <a:spLocks/>
          </p:cNvSpPr>
          <p:nvPr/>
        </p:nvSpPr>
        <p:spPr>
          <a:xfrm>
            <a:off x="86901" y="1752600"/>
            <a:ext cx="2438400" cy="1219200"/>
          </a:xfrm>
          <a:prstGeom prst="rect">
            <a:avLst/>
          </a:prstGeom>
          <a:solidFill>
            <a:schemeClr val="bg1"/>
          </a:solidFill>
          <a:ln>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58738" lvl="1" indent="0">
              <a:buNone/>
            </a:pPr>
            <a:r>
              <a:rPr lang="en-US" sz="1400" dirty="0" smtClean="0"/>
              <a:t>The number of available turbine/inverters didn’t change dramatically during the test for all the units</a:t>
            </a:r>
          </a:p>
          <a:p>
            <a:pPr marL="400050" lvl="0" indent="0">
              <a:buNone/>
            </a:pPr>
            <a:endParaRPr lang="en-US" sz="1000" dirty="0" smtClean="0"/>
          </a:p>
          <a:p>
            <a:pPr marL="341313" lvl="1" indent="0">
              <a:buNone/>
            </a:pPr>
            <a:endParaRPr lang="en-US" sz="1000" dirty="0"/>
          </a:p>
        </p:txBody>
      </p:sp>
    </p:spTree>
    <p:extLst>
      <p:ext uri="{BB962C8B-B14F-4D97-AF65-F5344CB8AC3E}">
        <p14:creationId xmlns:p14="http://schemas.microsoft.com/office/powerpoint/2010/main" val="858938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Turbine/Inverter </a:t>
            </a:r>
            <a:r>
              <a:rPr lang="en-US" dirty="0"/>
              <a:t>Availability </a:t>
            </a:r>
          </a:p>
        </p:txBody>
      </p:sp>
      <p:sp>
        <p:nvSpPr>
          <p:cNvPr id="3" name="Content Placeholder 2"/>
          <p:cNvSpPr>
            <a:spLocks noGrp="1"/>
          </p:cNvSpPr>
          <p:nvPr>
            <p:ph idx="1"/>
          </p:nvPr>
        </p:nvSpPr>
        <p:spPr>
          <a:xfrm>
            <a:off x="304800" y="914401"/>
            <a:ext cx="8372168" cy="2743200"/>
          </a:xfrm>
        </p:spPr>
        <p:txBody>
          <a:bodyPr/>
          <a:lstStyle/>
          <a:p>
            <a:pPr lvl="0" fontAlgn="base"/>
            <a:r>
              <a:rPr lang="en-US" sz="2000" dirty="0" smtClean="0"/>
              <a:t>NTON</a:t>
            </a:r>
          </a:p>
          <a:p>
            <a:pPr lvl="1" fontAlgn="base"/>
            <a:r>
              <a:rPr lang="en-US" sz="1800" dirty="0" smtClean="0"/>
              <a:t>Number </a:t>
            </a:r>
            <a:r>
              <a:rPr lang="en-US" sz="1800" dirty="0"/>
              <a:t>of wind turbines/solar inverters </a:t>
            </a:r>
            <a:r>
              <a:rPr lang="en-US" sz="1800" i="1" dirty="0"/>
              <a:t>Available</a:t>
            </a:r>
            <a:endParaRPr lang="en-US" sz="1600" dirty="0"/>
          </a:p>
          <a:p>
            <a:pPr lvl="0" fontAlgn="base"/>
            <a:r>
              <a:rPr lang="en-US" sz="2000" dirty="0" smtClean="0"/>
              <a:t>NTOF</a:t>
            </a:r>
          </a:p>
          <a:p>
            <a:pPr lvl="1" fontAlgn="base"/>
            <a:r>
              <a:rPr lang="en-US" sz="1800" dirty="0" smtClean="0"/>
              <a:t>Number </a:t>
            </a:r>
            <a:r>
              <a:rPr lang="en-US" sz="1800" dirty="0"/>
              <a:t>of wind turbines/solar inverters </a:t>
            </a:r>
            <a:r>
              <a:rPr lang="en-US" sz="1800" i="1" dirty="0"/>
              <a:t>Unavailable</a:t>
            </a:r>
            <a:r>
              <a:rPr lang="en-US" sz="1600" dirty="0"/>
              <a:t> (“out of service and not available for operation, independent of MW production”)</a:t>
            </a:r>
          </a:p>
          <a:p>
            <a:pPr lvl="0" fontAlgn="base"/>
            <a:r>
              <a:rPr lang="en-US" sz="2000" dirty="0" smtClean="0"/>
              <a:t>NTUN</a:t>
            </a:r>
          </a:p>
          <a:p>
            <a:pPr lvl="1" fontAlgn="base"/>
            <a:r>
              <a:rPr lang="en-US" sz="1800" dirty="0" smtClean="0"/>
              <a:t>Number </a:t>
            </a:r>
            <a:r>
              <a:rPr lang="en-US" sz="1800" dirty="0"/>
              <a:t>of wind turbines/solar inverters </a:t>
            </a:r>
            <a:r>
              <a:rPr lang="en-US" sz="1800" i="1" dirty="0"/>
              <a:t>Unknown</a:t>
            </a:r>
            <a:r>
              <a:rPr lang="en-US" sz="1600" dirty="0"/>
              <a:t> (“not able to communicate and whose status is unknown”)</a:t>
            </a:r>
          </a:p>
          <a:p>
            <a:pPr lvl="1"/>
            <a:endParaRPr lang="en-US" sz="1200" dirty="0"/>
          </a:p>
        </p:txBody>
      </p:sp>
      <p:sp>
        <p:nvSpPr>
          <p:cNvPr id="4" name="Slide Number Placeholder 3"/>
          <p:cNvSpPr>
            <a:spLocks noGrp="1"/>
          </p:cNvSpPr>
          <p:nvPr>
            <p:ph type="sldNum" sz="quarter" idx="4"/>
          </p:nvPr>
        </p:nvSpPr>
        <p:spPr>
          <a:xfrm>
            <a:off x="8580456" y="6553200"/>
            <a:ext cx="457200" cy="212725"/>
          </a:xfrm>
        </p:spPr>
        <p:txBody>
          <a:bodyPr/>
          <a:lstStyle/>
          <a:p>
            <a:fld id="{1D93BD3E-1E9A-4970-A6F7-E7AC52762E0C}" type="slidenum">
              <a:rPr lang="en-US" smtClean="0"/>
              <a:pPr/>
              <a:t>8</a:t>
            </a:fld>
            <a:endParaRPr lang="en-US" dirty="0"/>
          </a:p>
        </p:txBody>
      </p:sp>
      <p:pic>
        <p:nvPicPr>
          <p:cNvPr id="5" name="Picture 4"/>
          <p:cNvPicPr>
            <a:picLocks noChangeAspect="1"/>
          </p:cNvPicPr>
          <p:nvPr/>
        </p:nvPicPr>
        <p:blipFill>
          <a:blip r:embed="rId3"/>
          <a:stretch>
            <a:fillRect/>
          </a:stretch>
        </p:blipFill>
        <p:spPr>
          <a:xfrm>
            <a:off x="1604962" y="3657601"/>
            <a:ext cx="6010275" cy="2124075"/>
          </a:xfrm>
          <a:prstGeom prst="rect">
            <a:avLst/>
          </a:prstGeom>
        </p:spPr>
      </p:pic>
    </p:spTree>
    <p:extLst>
      <p:ext uri="{BB962C8B-B14F-4D97-AF65-F5344CB8AC3E}">
        <p14:creationId xmlns:p14="http://schemas.microsoft.com/office/powerpoint/2010/main" val="1190710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8684</TotalTime>
  <Words>482</Words>
  <Application>Microsoft Office PowerPoint</Application>
  <PresentationFormat>On-screen Show (4:3)</PresentationFormat>
  <Paragraphs>104</Paragraphs>
  <Slides>8</Slides>
  <Notes>5</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8</vt:i4>
      </vt:variant>
    </vt:vector>
  </HeadingPairs>
  <TitlesOfParts>
    <vt:vector size="17" baseType="lpstr">
      <vt:lpstr>Arial</vt:lpstr>
      <vt:lpstr>Calibri</vt:lpstr>
      <vt:lpstr>Courier New</vt:lpstr>
      <vt:lpstr>黑体</vt:lpstr>
      <vt:lpstr>Wingdings</vt:lpstr>
      <vt:lpstr>1_Office Theme</vt:lpstr>
      <vt:lpstr>2_Custom Design</vt:lpstr>
      <vt:lpstr>3_Custom Design</vt:lpstr>
      <vt:lpstr>Office Theme</vt:lpstr>
      <vt:lpstr>PowerPoint Presentation</vt:lpstr>
      <vt:lpstr>Curtailment Overview</vt:lpstr>
      <vt:lpstr>Curtailment Procedure (1 unit)</vt:lpstr>
      <vt:lpstr>Expected Response (1 unit)</vt:lpstr>
      <vt:lpstr>Curtailment Procedure (3 units in IRR group)</vt:lpstr>
      <vt:lpstr>Expected Response (3 units in IRR group)</vt:lpstr>
      <vt:lpstr>Turbine/Inverter Availability </vt:lpstr>
      <vt:lpstr>Turbine/Inverter Availability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Al-Homsi, Alex</cp:lastModifiedBy>
  <cp:revision>211</cp:revision>
  <cp:lastPrinted>2016-01-21T20:53:15Z</cp:lastPrinted>
  <dcterms:created xsi:type="dcterms:W3CDTF">2016-01-21T15:20:31Z</dcterms:created>
  <dcterms:modified xsi:type="dcterms:W3CDTF">2020-12-08T21:06:33Z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