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"/>
  </p:notesMasterIdLst>
  <p:sldIdLst>
    <p:sldId id="272" r:id="rId2"/>
    <p:sldId id="27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05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1568B-5DA3-4B11-86A2-B350F980F904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770B8-C1E9-42C8-8C32-757BAA47EF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32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FEBA9C-394B-4B9F-A3FF-638CD91567B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337751-7456-43DB-9146-BAE58EEC122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60045" y="242334"/>
            <a:ext cx="8510588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/>
              <a:t>2020 Accomplishments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3218" y="914400"/>
            <a:ext cx="8540750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800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endParaRPr lang="en-US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>
              <a:defRPr/>
            </a:pPr>
            <a:endParaRPr lang="en-US" b="1" dirty="0"/>
          </a:p>
          <a:p>
            <a:pPr lvl="1">
              <a:buFont typeface="Arial" pitchFamily="34" charset="0"/>
              <a:buChar char="•"/>
              <a:defRPr/>
            </a:pPr>
            <a:endParaRPr lang="en-US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 lvl="1">
              <a:defRPr/>
            </a:pPr>
            <a:endParaRPr lang="en-US" sz="3200" b="1" dirty="0"/>
          </a:p>
          <a:p>
            <a:pPr>
              <a:defRPr/>
            </a:pPr>
            <a:endParaRPr lang="en-US" sz="2800" dirty="0">
              <a:latin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75F4733-EA83-4F1A-B2A9-4082F5AB7F45}"/>
              </a:ext>
            </a:extLst>
          </p:cNvPr>
          <p:cNvSpPr/>
          <p:nvPr/>
        </p:nvSpPr>
        <p:spPr>
          <a:xfrm>
            <a:off x="260032" y="886986"/>
            <a:ext cx="8510588" cy="654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3">
              <a:lnSpc>
                <a:spcPct val="80000"/>
              </a:lnSpc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2" indent="-457200">
              <a:lnSpc>
                <a:spcPct val="80000"/>
              </a:lnSpc>
              <a:buFont typeface="+mj-lt"/>
              <a:buAutoNum type="arabicPeriod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2" indent="-457200">
              <a:lnSpc>
                <a:spcPct val="80000"/>
              </a:lnSpc>
              <a:buClrTx/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Developed Functional Requirements for Future Texas SET Releases</a:t>
            </a:r>
          </a:p>
          <a:p>
            <a:pPr marL="457200" lvl="2" indent="-457200">
              <a:lnSpc>
                <a:spcPct val="80000"/>
              </a:lnSpc>
              <a:buClrTx/>
              <a:buFont typeface="+mj-lt"/>
              <a:buAutoNum type="arabicPeriod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3" indent="-457200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Change Controls</a:t>
            </a:r>
          </a:p>
          <a:p>
            <a:pPr marL="914400" lvl="3" indent="-457200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4" indent="-457200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TX SET 4.0A 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813  Administrative updates to the TX SET 867_02, 867_03 and 867_04 Guides in order to reflect actual transaction processing.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814 Administrative update to the TX SET 814_09 Guide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820 Recipients of the Select Language Characters (Special Characters) found in the Extended Character Set of the Application Control Structure can be rejected with a 997 Reject. 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822 Update the 814_20 Guide for the REF~4P to clarify the use when NM101 = MX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823 Administrative change to the 824 to clarify only one OTI loop per transaction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824 Update Texas SET Implementation Guides to restrict N2 and N3 to only allow one per loop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825 Modify the 814_20 Implementation Guide to allow the REF~PRT when NM101 equals MQ.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826 Update the 814_25 Guide to allow for the FRB ‘Invalid Billing Type’ Reject Code.</a:t>
            </a:r>
          </a:p>
          <a:p>
            <a:pPr marL="1371600" lvl="4" indent="-457200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TX SET Future Release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794 Make the "Unmetered Service Type" found in the REF~PRT segment "Optional" for the TDSP when the information is available at the time the 814_20 Create transaction is established and communicated to ERCOT.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798 Updating the 814_24 to allow only the CSA CR to submit the REF~2W and create new reject reason for ERCOT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809 Requesting a new Construction Hold Pending Code (CHP) to the 814_04 and 814_05 to help REPs identify the reason for potential delays on a MVI request</a:t>
            </a:r>
          </a:p>
          <a:p>
            <a:pPr marL="1371600" lvl="4" indent="-457200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Recommended for Approval Future Release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815 Update the 650_01 Guide as a result of the market recommendations following Hurricane Harvey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816 Update the 650_02 Guide as a result of the market recommendations following Hurricane Harvey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817 Update the 650_02 Guide as a result of the market recommendations following Hurricane Harvey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818 Update the 814_28 Guide as a result of the market recommendations following Hurricane Harvey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819 Clarify REF~4P and REF~IX are not provided when NM109 is NONE or UNMETERED in the 814_20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821 Add necessary data elements to transactions to allow the submission of County to be communicated</a:t>
            </a:r>
          </a:p>
          <a:p>
            <a:pPr marL="457200" lvl="2" indent="-457200">
              <a:lnSpc>
                <a:spcPct val="80000"/>
              </a:lnSpc>
              <a:buClrTx/>
              <a:buFont typeface="+mj-lt"/>
              <a:buAutoNum type="arabicPeriod"/>
              <a:defRPr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5">
              <a:lnSpc>
                <a:spcPct val="80000"/>
              </a:lnSpc>
              <a:defRPr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668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60045" y="242334"/>
            <a:ext cx="8510588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/>
              <a:t>2020 Accomplishments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3218" y="914400"/>
            <a:ext cx="8540750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800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endParaRPr lang="en-US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>
              <a:defRPr/>
            </a:pPr>
            <a:endParaRPr lang="en-US" b="1" dirty="0"/>
          </a:p>
          <a:p>
            <a:pPr lvl="1">
              <a:buFont typeface="Arial" pitchFamily="34" charset="0"/>
              <a:buChar char="•"/>
              <a:defRPr/>
            </a:pPr>
            <a:endParaRPr lang="en-US" b="1" dirty="0"/>
          </a:p>
          <a:p>
            <a:pPr>
              <a:buFont typeface="Agency FB" pitchFamily="34" charset="0"/>
              <a:buNone/>
              <a:defRPr/>
            </a:pPr>
            <a:endParaRPr lang="en-US" b="1" dirty="0"/>
          </a:p>
          <a:p>
            <a:pPr lvl="1">
              <a:defRPr/>
            </a:pPr>
            <a:endParaRPr lang="en-US" sz="3200" b="1" dirty="0"/>
          </a:p>
          <a:p>
            <a:pPr>
              <a:defRPr/>
            </a:pPr>
            <a:endParaRPr lang="en-US" sz="2800" dirty="0"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70133F-7A52-4EC9-B08F-956ABAA34A29}"/>
              </a:ext>
            </a:extLst>
          </p:cNvPr>
          <p:cNvSpPr/>
          <p:nvPr/>
        </p:nvSpPr>
        <p:spPr>
          <a:xfrm>
            <a:off x="260032" y="1219200"/>
            <a:ext cx="8326218" cy="334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3" indent="-457200">
              <a:lnSpc>
                <a:spcPct val="80000"/>
              </a:lnSpc>
              <a:buFont typeface="+mj-lt"/>
              <a:buAutoNum type="arabicPeriod" startAt="2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Support Implementation of ERCOT Projects.</a:t>
            </a:r>
          </a:p>
          <a:p>
            <a:pPr marL="914400" lvl="3" indent="-457200">
              <a:lnSpc>
                <a:spcPct val="80000"/>
              </a:lnSpc>
              <a:buFont typeface="+mj-lt"/>
              <a:buAutoNum type="arabicPeriod" startAt="2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4" indent="-457200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PR288-01 EDI Map and Translator Replacement-  Supported</a:t>
            </a:r>
          </a:p>
          <a:p>
            <a:pPr marL="1371600" lvl="4" indent="-457200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PR288-02 NAESB Application Tech Refresh- Collaborated with TDTMS </a:t>
            </a:r>
          </a:p>
          <a:p>
            <a:pPr marL="457200" lvl="3">
              <a:lnSpc>
                <a:spcPct val="80000"/>
              </a:lnSpc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3" indent="-457200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Updated Texas SET procedures, Retail Market Guide and Protocols as Directed by RMS</a:t>
            </a:r>
          </a:p>
          <a:p>
            <a:pPr marL="914400" lvl="3" indent="-457200">
              <a:lnSpc>
                <a:spcPct val="80000"/>
              </a:lnSpc>
              <a:buFont typeface="+mj-lt"/>
              <a:buAutoNum type="arabicPeriod" startAt="3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4" indent="-457200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RMGRRs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163 Discontinue Generation of Legacy Retail Reports</a:t>
            </a: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3" indent="-457200">
              <a:lnSpc>
                <a:spcPct val="80000"/>
              </a:lnSpc>
              <a:buFont typeface="+mj-lt"/>
              <a:buAutoNum type="arabicPeriod" startAt="4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Recommended Approval 2021 Flight Schedule</a:t>
            </a:r>
          </a:p>
          <a:p>
            <a:pPr marL="1828800" lvl="5" indent="-457200">
              <a:lnSpc>
                <a:spcPct val="80000"/>
              </a:lnSpc>
              <a:buFont typeface="+mj-lt"/>
              <a:buAutoNum type="arabicPeriod" startAt="5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3" indent="-457200">
              <a:lnSpc>
                <a:spcPct val="80000"/>
              </a:lnSpc>
              <a:buFont typeface="+mj-lt"/>
              <a:buAutoNum type="arabicPeriod" startAt="5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TXSET Issues</a:t>
            </a:r>
          </a:p>
          <a:p>
            <a:pPr marL="457200" lvl="2" indent="-457200">
              <a:lnSpc>
                <a:spcPct val="80000"/>
              </a:lnSpc>
              <a:buFont typeface="+mj-lt"/>
              <a:buAutoNum type="arabicPeriod" startAt="2"/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4" indent="-457200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150,  Need to review the use of the A13 Reject Code</a:t>
            </a:r>
          </a:p>
          <a:p>
            <a:pPr marL="1371600" lvl="4" indent="-457200">
              <a:lnSpc>
                <a:spcPct val="80000"/>
              </a:lnSpc>
              <a:buFont typeface="Wingdings" panose="05000000000000000000" pitchFamily="2" charset="2"/>
              <a:buChar char="q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3" indent="-457200">
              <a:lnSpc>
                <a:spcPct val="80000"/>
              </a:lnSpc>
              <a:buFont typeface="+mj-lt"/>
              <a:buAutoNum type="arabicPeriod" startAt="6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Monitored Mass Transition Fire Drill Testing</a:t>
            </a:r>
          </a:p>
          <a:p>
            <a:pPr marL="914400" lvl="3" indent="-457200">
              <a:lnSpc>
                <a:spcPct val="80000"/>
              </a:lnSpc>
              <a:buFont typeface="+mj-lt"/>
              <a:buAutoNum type="arabicPeriod" startAt="6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0" lvl="5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668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2613</TotalTime>
  <Words>427</Words>
  <Application>Microsoft Office PowerPoint</Application>
  <PresentationFormat>On-screen Show (4:3)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Agency FB</vt:lpstr>
      <vt:lpstr>Arial</vt:lpstr>
      <vt:lpstr>Calibri</vt:lpstr>
      <vt:lpstr>Constantia</vt:lpstr>
      <vt:lpstr>Wingdings</vt:lpstr>
      <vt:lpstr>Wingdings 2</vt:lpstr>
      <vt:lpstr>Flow</vt:lpstr>
      <vt:lpstr>PowerPoint Presentation</vt:lpstr>
      <vt:lpstr>PowerPoint Presentation</vt:lpstr>
    </vt:vector>
  </TitlesOfParts>
  <Company>PNMR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TNMP11092015</dc:creator>
  <cp:lastModifiedBy>Rehfeldt, Diana</cp:lastModifiedBy>
  <cp:revision>161</cp:revision>
  <dcterms:created xsi:type="dcterms:W3CDTF">2015-12-11T22:27:18Z</dcterms:created>
  <dcterms:modified xsi:type="dcterms:W3CDTF">2020-11-09T19:46:11Z</dcterms:modified>
</cp:coreProperties>
</file>