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3"/>
  </p:notesMasterIdLst>
  <p:handoutMasterIdLst>
    <p:handoutMasterId r:id="rId24"/>
  </p:handoutMasterIdLst>
  <p:sldIdLst>
    <p:sldId id="260" r:id="rId6"/>
    <p:sldId id="284" r:id="rId7"/>
    <p:sldId id="261" r:id="rId8"/>
    <p:sldId id="294" r:id="rId9"/>
    <p:sldId id="295" r:id="rId10"/>
    <p:sldId id="296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93" r:id="rId19"/>
    <p:sldId id="297" r:id="rId20"/>
    <p:sldId id="298" r:id="rId21"/>
    <p:sldId id="262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295"/>
            <p14:sldId id="296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7"/>
            <p14:sldId id="298"/>
          </p14:sldIdLst>
        </p14:section>
        <p14:section name="Questions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4" autoAdjust="0"/>
    <p:restoredTop sz="87462" autoAdjust="0"/>
  </p:normalViewPr>
  <p:slideViewPr>
    <p:cSldViewPr snapToGrid="0" snapToObjects="1">
      <p:cViewPr varScale="1">
        <p:scale>
          <a:sx n="93" d="100"/>
          <a:sy n="93" d="100"/>
        </p:scale>
        <p:origin x="390" y="7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4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32,735,862</a:t>
            </a:r>
            <a:r>
              <a:rPr lang="en-US" baseline="0" dirty="0"/>
              <a:t> </a:t>
            </a:r>
            <a:r>
              <a:rPr lang="en-US" dirty="0"/>
              <a:t>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18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5,026,960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dirty="0"/>
              <a:t>M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11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15.36%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4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782,376 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4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2.39%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12/3/2020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Chad Mulholland, NRG</a:t>
              </a:r>
              <a:endParaRPr lang="en-US" sz="2000" dirty="0"/>
            </a:p>
            <a:p>
              <a:r>
                <a:rPr lang="en-US" sz="2000" i="1" dirty="0"/>
                <a:t>Vice Chair: </a:t>
              </a:r>
              <a:r>
                <a:rPr lang="en-US" sz="2000" dirty="0"/>
                <a:t>Jimmy Jackson, CPS</a:t>
              </a:r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December 3rd, 2020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968" y="739662"/>
            <a:ext cx="7276105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832022"/>
            <a:ext cx="7278025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740229"/>
            <a:ext cx="7285050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Wind Generation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72" y="698474"/>
            <a:ext cx="7285050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Wind Generation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62000"/>
            <a:ext cx="7285050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Solar Generation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907" y="731108"/>
            <a:ext cx="7285050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4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Solar Generation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722870"/>
            <a:ext cx="7285050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49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BAL-001-TRE-2 FMEs &amp; IMFR</a:t>
            </a:r>
          </a:p>
          <a:p>
            <a:pPr lvl="2"/>
            <a:r>
              <a:rPr lang="en-US" sz="1600" dirty="0"/>
              <a:t>2 FMEs in the month of October</a:t>
            </a:r>
          </a:p>
          <a:p>
            <a:pPr lvl="1"/>
            <a:r>
              <a:rPr lang="en-US" sz="2000" dirty="0"/>
              <a:t>Frequency Control Report</a:t>
            </a:r>
          </a:p>
          <a:p>
            <a:pPr lvl="2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11/17/2020</a:t>
            </a:r>
          </a:p>
          <a:p>
            <a:pPr lvl="1"/>
            <a:r>
              <a:rPr lang="en-US" sz="2000" kern="0" dirty="0"/>
              <a:t>ERCOT Summary of RFI – combined cycle unit frequency response for high frequency events</a:t>
            </a:r>
          </a:p>
          <a:p>
            <a:pPr lvl="1"/>
            <a:r>
              <a:rPr lang="en-US" sz="2000" kern="0" dirty="0"/>
              <a:t>NPRR 1040 – Compliance Metrics for Ancillary Service Supply Responsibility </a:t>
            </a:r>
          </a:p>
          <a:p>
            <a:pPr lvl="1"/>
            <a:r>
              <a:rPr lang="en-US" sz="2000" kern="0" dirty="0"/>
              <a:t>Request Indefinite Deferral/Tabling: OBDRR25 - Procedure for Calculating RRS Limits for Units (OBD), capture concepts for limits on Energy Storage Resources </a:t>
            </a:r>
          </a:p>
          <a:p>
            <a:pPr lvl="1"/>
            <a:r>
              <a:rPr lang="en-US" sz="2000" kern="0" dirty="0"/>
              <a:t>ERCOT Reports and FME Discussion</a:t>
            </a:r>
          </a:p>
          <a:p>
            <a:pPr lvl="1"/>
            <a:endParaRPr lang="en-US" sz="18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There were 2 FMEs in October</a:t>
            </a:r>
          </a:p>
          <a:p>
            <a:pPr lvl="1"/>
            <a:r>
              <a:rPr lang="en-US" sz="2200" dirty="0"/>
              <a:t>10/13/2020 17:13:40</a:t>
            </a:r>
          </a:p>
          <a:p>
            <a:pPr lvl="2"/>
            <a:r>
              <a:rPr lang="en-US" sz="1900" dirty="0"/>
              <a:t>Loss of 473 MW</a:t>
            </a:r>
          </a:p>
          <a:p>
            <a:pPr lvl="2"/>
            <a:r>
              <a:rPr lang="en-US" sz="1900" dirty="0"/>
              <a:t>Interconnection Frequency Response: 1006 MW/0.1 Hz</a:t>
            </a:r>
          </a:p>
          <a:p>
            <a:pPr lvl="2"/>
            <a:r>
              <a:rPr lang="en-US" sz="1900" dirty="0"/>
              <a:t>9 of 40 Evaluated Generation Resources had less than 75% of their expected Initial Primary Frequency Response.</a:t>
            </a:r>
          </a:p>
          <a:p>
            <a:pPr lvl="2"/>
            <a:r>
              <a:rPr lang="en-US" sz="1900" dirty="0"/>
              <a:t>6 of 40 Evaluated Generation Resources had less than 75% of their expected Sustained Primary Frequency Response.</a:t>
            </a:r>
          </a:p>
          <a:p>
            <a:endParaRPr lang="en-US" sz="2800" dirty="0"/>
          </a:p>
          <a:p>
            <a:pPr lvl="1"/>
            <a:r>
              <a:rPr lang="en-US" sz="2200" dirty="0"/>
              <a:t>10/19/2020 14:30:46</a:t>
            </a:r>
          </a:p>
          <a:p>
            <a:pPr lvl="2"/>
            <a:r>
              <a:rPr lang="en-US" sz="1900" dirty="0"/>
              <a:t>Loss of 628 MW</a:t>
            </a:r>
          </a:p>
          <a:p>
            <a:pPr lvl="2"/>
            <a:r>
              <a:rPr lang="en-US" sz="1900" dirty="0"/>
              <a:t>Interconnection Frequency Response: 961 MW/0.1 Hz</a:t>
            </a:r>
          </a:p>
          <a:p>
            <a:pPr lvl="2"/>
            <a:r>
              <a:rPr lang="en-US" sz="1900" dirty="0"/>
              <a:t>7 of 40 Evaluated Generation Resources had less than 75% of their expected Initial Primary Frequency Response.</a:t>
            </a:r>
          </a:p>
          <a:p>
            <a:pPr lvl="2"/>
            <a:r>
              <a:rPr lang="en-US" sz="1900" dirty="0"/>
              <a:t>6 of 40 Evaluated Generation Resources had less than 75% of their expected Sustained Primary Frequency Response.</a:t>
            </a:r>
          </a:p>
          <a:p>
            <a:pPr lvl="2"/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</a:t>
            </a:r>
          </a:p>
        </p:txBody>
      </p:sp>
    </p:spTree>
    <p:extLst>
      <p:ext uri="{BB962C8B-B14F-4D97-AF65-F5344CB8AC3E}">
        <p14:creationId xmlns:p14="http://schemas.microsoft.com/office/powerpoint/2010/main" val="1366834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284" y="773978"/>
            <a:ext cx="6933979" cy="5029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6971" y="4465839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IMFR Performance currently 1106.25 MW/0.1Hz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36348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425 MW/0.1 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October 2020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421" y="728490"/>
            <a:ext cx="7273158" cy="528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609" y="747584"/>
            <a:ext cx="7286982" cy="528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11374</TotalTime>
  <Words>315</Words>
  <Application>Microsoft Office PowerPoint</Application>
  <PresentationFormat>On-screen Show (4:3)</PresentationFormat>
  <Paragraphs>62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ERCOT Total Energy from Solar Generation</vt:lpstr>
      <vt:lpstr>ERCOT % Energy from Solar Generation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Mulholland, Chad</cp:lastModifiedBy>
  <cp:revision>615</cp:revision>
  <cp:lastPrinted>2013-01-30T23:16:36Z</cp:lastPrinted>
  <dcterms:created xsi:type="dcterms:W3CDTF">2010-04-12T23:12:02Z</dcterms:created>
  <dcterms:modified xsi:type="dcterms:W3CDTF">2020-11-23T19:58:37Z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