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89" r:id="rId4"/>
    <p:sldMasterId id="2147493467" r:id="rId5"/>
  </p:sldMasterIdLst>
  <p:notesMasterIdLst>
    <p:notesMasterId r:id="rId23"/>
  </p:notesMasterIdLst>
  <p:handoutMasterIdLst>
    <p:handoutMasterId r:id="rId24"/>
  </p:handoutMasterIdLst>
  <p:sldIdLst>
    <p:sldId id="260" r:id="rId6"/>
    <p:sldId id="284" r:id="rId7"/>
    <p:sldId id="261" r:id="rId8"/>
    <p:sldId id="294" r:id="rId9"/>
    <p:sldId id="295" r:id="rId10"/>
    <p:sldId id="296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7" r:id="rId20"/>
    <p:sldId id="298" r:id="rId21"/>
    <p:sldId id="262" r:id="rId2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33926FF-832A-42D0-9291-3EA76F20DFDB}">
          <p14:sldIdLst>
            <p14:sldId id="260"/>
            <p14:sldId id="284"/>
          </p14:sldIdLst>
        </p14:section>
        <p14:section name="Meeting Minutes" id="{D18BE402-A6BF-4A3B-BBC7-FD970CD5DCEF}">
          <p14:sldIdLst>
            <p14:sldId id="261"/>
          </p14:sldIdLst>
        </p14:section>
        <p14:section name="FMEs &amp; IMFR" id="{7B07A7F3-E643-48FA-B8F7-0A8F95EAB17B}">
          <p14:sldIdLst>
            <p14:sldId id="294"/>
            <p14:sldId id="295"/>
            <p14:sldId id="296"/>
          </p14:sldIdLst>
        </p14:section>
        <p14:section name="Frequency Control" id="{B8F210D6-5D03-4ACD-A13A-59DB9A6E0761}">
          <p14:sldIdLst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7"/>
            <p14:sldId id="298"/>
          </p14:sldIdLst>
        </p14:section>
        <p14:section name="Questions" id="{96F416E3-8143-44F1-BC34-31FDEEEDC0B2}">
          <p14:sldIdLst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rratano, Alex" initials="GA" lastIdx="1" clrIdx="0">
    <p:extLst>
      <p:ext uri="{19B8F6BF-5375-455C-9EA6-DF929625EA0E}">
        <p15:presenceInfo xmlns:p15="http://schemas.microsoft.com/office/powerpoint/2012/main" userId="S-1-5-21-639947351-343809578-3807592339-400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84" autoAdjust="0"/>
    <p:restoredTop sz="87462" autoAdjust="0"/>
  </p:normalViewPr>
  <p:slideViewPr>
    <p:cSldViewPr snapToGrid="0" snapToObjects="1">
      <p:cViewPr varScale="1">
        <p:scale>
          <a:sx n="93" d="100"/>
          <a:sy n="93" d="100"/>
        </p:scale>
        <p:origin x="390" y="78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 showGuides="1">
      <p:cViewPr varScale="1">
        <p:scale>
          <a:sx n="99" d="100"/>
          <a:sy n="99" d="100"/>
        </p:scale>
        <p:origin x="3528" y="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245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49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309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32,735,862</a:t>
            </a:r>
            <a:r>
              <a:rPr lang="en-US" baseline="0" dirty="0"/>
              <a:t> </a:t>
            </a:r>
            <a:r>
              <a:rPr lang="en-US" dirty="0"/>
              <a:t>MWh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6180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5,026,960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dirty="0"/>
              <a:t>M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2119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15.36%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6647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782,376 MWh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7949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2.39%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38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4282101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971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63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24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787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540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844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1085849" y="6010274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b="1" dirty="0"/>
              <a:t>ROS</a:t>
            </a:r>
          </a:p>
          <a:p>
            <a:pPr algn="l"/>
            <a:r>
              <a:rPr lang="en-US" sz="1050" dirty="0"/>
              <a:t>12/3/2020</a:t>
            </a:r>
          </a:p>
        </p:txBody>
      </p:sp>
    </p:spTree>
    <p:extLst>
      <p:ext uri="{BB962C8B-B14F-4D97-AF65-F5344CB8AC3E}">
        <p14:creationId xmlns:p14="http://schemas.microsoft.com/office/powerpoint/2010/main" val="415801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0" r:id="rId1"/>
    <p:sldLayoutId id="2147493491" r:id="rId2"/>
    <p:sldLayoutId id="2147493492" r:id="rId3"/>
    <p:sldLayoutId id="2147493493" r:id="rId4"/>
    <p:sldLayoutId id="2147493494" r:id="rId5"/>
    <p:sldLayoutId id="2147493495" r:id="rId6"/>
    <p:sldLayoutId id="2147493496" r:id="rId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787400" y="2804577"/>
            <a:ext cx="7543800" cy="2586136"/>
            <a:chOff x="787400" y="1852613"/>
            <a:chExt cx="7543800" cy="2586136"/>
          </a:xfrm>
        </p:grpSpPr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/>
                <a:t>PDCWG Report to ROS </a:t>
              </a:r>
            </a:p>
            <a:p>
              <a:endParaRPr lang="en-US" b="1" dirty="0"/>
            </a:p>
            <a:p>
              <a:r>
                <a:rPr lang="en-US" sz="2000" i="1" dirty="0"/>
                <a:t>Chair: Chad Mulholland, NRG</a:t>
              </a:r>
              <a:endParaRPr lang="en-US" sz="2000" dirty="0"/>
            </a:p>
            <a:p>
              <a:r>
                <a:rPr lang="en-US" sz="2000" i="1" dirty="0"/>
                <a:t>Vice Chair: </a:t>
              </a:r>
              <a:r>
                <a:rPr lang="en-US" sz="2000" dirty="0"/>
                <a:t>Jimmy Jackson, CPS</a:t>
              </a:r>
            </a:p>
            <a:p>
              <a:endParaRPr lang="en-US" dirty="0"/>
            </a:p>
            <a:p>
              <a:r>
                <a:rPr lang="en-US" dirty="0"/>
                <a:t>ROS</a:t>
              </a:r>
            </a:p>
            <a:p>
              <a:r>
                <a:rPr lang="en-US" dirty="0"/>
                <a:t>December 3rd, 2020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Profile Analysis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968" y="739662"/>
            <a:ext cx="7276105" cy="5285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9822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Error Corrections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832022"/>
            <a:ext cx="7278025" cy="5285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0408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Total Energy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740229"/>
            <a:ext cx="7285050" cy="5285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6332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Total Energy from Wind Generation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4572" y="698474"/>
            <a:ext cx="7285050" cy="5285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7109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% Energy from Wind Generation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762000"/>
            <a:ext cx="7285050" cy="5285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4094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Total Energy from Solar Generation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6907" y="731108"/>
            <a:ext cx="7285050" cy="5285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51242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% Energy from Solar Generation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722870"/>
            <a:ext cx="7285050" cy="5285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5498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295400" y="2736053"/>
            <a:ext cx="6553200" cy="1385895"/>
            <a:chOff x="1295400" y="2799182"/>
            <a:chExt cx="6553200" cy="1385895"/>
          </a:xfrm>
        </p:grpSpPr>
        <p:sp>
          <p:nvSpPr>
            <p:cNvPr id="2" name="TextBox 1"/>
            <p:cNvSpPr txBox="1"/>
            <p:nvPr/>
          </p:nvSpPr>
          <p:spPr>
            <a:xfrm>
              <a:off x="1295400" y="3199742"/>
              <a:ext cx="6553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/>
                <a:t>Questions?</a:t>
              </a:r>
              <a:endParaRPr lang="en-US" b="1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428750" y="2799182"/>
              <a:ext cx="6286500" cy="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438275" y="4185077"/>
              <a:ext cx="6286500" cy="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8742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Report Overview</a:t>
            </a:r>
          </a:p>
          <a:p>
            <a:pPr lvl="1"/>
            <a:r>
              <a:rPr lang="en-US" sz="2000" dirty="0"/>
              <a:t>Meeting Minutes</a:t>
            </a:r>
          </a:p>
          <a:p>
            <a:pPr lvl="1"/>
            <a:r>
              <a:rPr lang="en-US" sz="2000" dirty="0"/>
              <a:t>BAL-001-TRE-2 FMEs &amp; IMFR</a:t>
            </a:r>
          </a:p>
          <a:p>
            <a:pPr lvl="2"/>
            <a:r>
              <a:rPr lang="en-US" sz="1600" dirty="0"/>
              <a:t>2 FMEs in the month of October</a:t>
            </a:r>
          </a:p>
          <a:p>
            <a:pPr lvl="1"/>
            <a:r>
              <a:rPr lang="en-US" sz="2000" dirty="0"/>
              <a:t>Frequency Control Report</a:t>
            </a:r>
          </a:p>
          <a:p>
            <a:pPr lvl="2"/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 Overview &amp; Notes</a:t>
            </a:r>
          </a:p>
        </p:txBody>
      </p:sp>
    </p:spTree>
    <p:extLst>
      <p:ext uri="{BB962C8B-B14F-4D97-AF65-F5344CB8AC3E}">
        <p14:creationId xmlns:p14="http://schemas.microsoft.com/office/powerpoint/2010/main" val="3241662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208231"/>
          </a:xfrm>
        </p:spPr>
        <p:txBody>
          <a:bodyPr>
            <a:normAutofit/>
          </a:bodyPr>
          <a:lstStyle/>
          <a:p>
            <a:r>
              <a:rPr lang="en-US" sz="2400" b="1" kern="0" dirty="0"/>
              <a:t>PDCWG Meeting 11/17/2020</a:t>
            </a:r>
          </a:p>
          <a:p>
            <a:pPr lvl="1"/>
            <a:r>
              <a:rPr lang="en-US" sz="2000" kern="0" dirty="0"/>
              <a:t>ERCOT Summary of RFI – combined cycle unit frequency response for high frequency events</a:t>
            </a:r>
          </a:p>
          <a:p>
            <a:pPr lvl="1"/>
            <a:r>
              <a:rPr lang="en-US" sz="2000" kern="0" dirty="0"/>
              <a:t>NPRR 1040 – Compliance Metrics for Ancillary Service Supply Responsibility </a:t>
            </a:r>
          </a:p>
          <a:p>
            <a:pPr lvl="1"/>
            <a:r>
              <a:rPr lang="en-US" sz="2000" kern="0" dirty="0"/>
              <a:t>Request Indefinite Deferral/Tabling: OBDRR25 - Procedure for Calculating RRS Limits for Units (OBD), capture concepts for limits on Energy Storage Resources </a:t>
            </a:r>
          </a:p>
          <a:p>
            <a:pPr lvl="1"/>
            <a:r>
              <a:rPr lang="en-US" sz="2000" kern="0" dirty="0"/>
              <a:t>ERCOT Reports and FME Discussion</a:t>
            </a:r>
          </a:p>
          <a:p>
            <a:pPr lvl="1"/>
            <a:endParaRPr lang="en-US" sz="1800" kern="0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Minutes</a:t>
            </a:r>
          </a:p>
        </p:txBody>
      </p:sp>
    </p:spTree>
    <p:extLst>
      <p:ext uri="{BB962C8B-B14F-4D97-AF65-F5344CB8AC3E}">
        <p14:creationId xmlns:p14="http://schemas.microsoft.com/office/powerpoint/2010/main" val="3191636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Measurable Events Performance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938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/>
              <a:t>There were 2 FMEs in October</a:t>
            </a:r>
          </a:p>
          <a:p>
            <a:pPr lvl="1"/>
            <a:r>
              <a:rPr lang="en-US" sz="2200" dirty="0"/>
              <a:t>10/13/2020 17:13:40</a:t>
            </a:r>
          </a:p>
          <a:p>
            <a:pPr lvl="2"/>
            <a:r>
              <a:rPr lang="en-US" sz="1900" dirty="0"/>
              <a:t>Loss of 473 MW</a:t>
            </a:r>
          </a:p>
          <a:p>
            <a:pPr lvl="2"/>
            <a:r>
              <a:rPr lang="en-US" sz="1900" dirty="0"/>
              <a:t>Interconnection Frequency Response: 1006 MW/0.1 Hz</a:t>
            </a:r>
          </a:p>
          <a:p>
            <a:pPr lvl="2"/>
            <a:r>
              <a:rPr lang="en-US" sz="1900" dirty="0"/>
              <a:t>9 of 40 Evaluated Generation Resources had less than 75% of their expected Initial Primary Frequency Response.</a:t>
            </a:r>
          </a:p>
          <a:p>
            <a:pPr lvl="2"/>
            <a:r>
              <a:rPr lang="en-US" sz="1900" dirty="0"/>
              <a:t>6 of 40 Evaluated Generation Resources had less than 75% of their expected Sustained Primary Frequency Response.</a:t>
            </a:r>
          </a:p>
          <a:p>
            <a:endParaRPr lang="en-US" sz="2800" dirty="0"/>
          </a:p>
          <a:p>
            <a:pPr lvl="1"/>
            <a:r>
              <a:rPr lang="en-US" sz="2200" dirty="0"/>
              <a:t>10/19/2020 14:30:46</a:t>
            </a:r>
          </a:p>
          <a:p>
            <a:pPr lvl="2"/>
            <a:r>
              <a:rPr lang="en-US" sz="1900" dirty="0"/>
              <a:t>Loss of 628 MW</a:t>
            </a:r>
          </a:p>
          <a:p>
            <a:pPr lvl="2"/>
            <a:r>
              <a:rPr lang="en-US" sz="1900" dirty="0"/>
              <a:t>Interconnection Frequency Response: 961 MW/0.1 Hz</a:t>
            </a:r>
          </a:p>
          <a:p>
            <a:pPr lvl="2"/>
            <a:r>
              <a:rPr lang="en-US" sz="1900" dirty="0"/>
              <a:t>7 of 40 Evaluated Generation Resources had less than 75% of their expected Initial Primary Frequency Response.</a:t>
            </a:r>
          </a:p>
          <a:p>
            <a:pPr lvl="2"/>
            <a:r>
              <a:rPr lang="en-US" sz="1900" dirty="0"/>
              <a:t>6 of 40 Evaluated Generation Resources had less than 75% of their expected Sustained Primary Frequency Response.</a:t>
            </a:r>
          </a:p>
          <a:p>
            <a:pPr lvl="2"/>
            <a:endParaRPr lang="en-US" sz="19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Measurable Events</a:t>
            </a:r>
          </a:p>
        </p:txBody>
      </p:sp>
    </p:spTree>
    <p:extLst>
      <p:ext uri="{BB962C8B-B14F-4D97-AF65-F5344CB8AC3E}">
        <p14:creationId xmlns:p14="http://schemas.microsoft.com/office/powerpoint/2010/main" val="1366834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1284" y="773978"/>
            <a:ext cx="6933979" cy="50292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Interconnection Minimum Frequency Response (IMFR) Performance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16971" y="4465839"/>
            <a:ext cx="2124799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IMFR Performance currently 1106.25 MW/0.1Hz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23935" y="5936348"/>
            <a:ext cx="371526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j-lt"/>
                <a:ea typeface="+mj-ea"/>
                <a:cs typeface="+mj-cs"/>
              </a:rPr>
              <a:t>Frequency Response Obligation (FRO): 425 MW/0.1 Hz</a:t>
            </a:r>
          </a:p>
        </p:txBody>
      </p:sp>
    </p:spTree>
    <p:extLst>
      <p:ext uri="{BB962C8B-B14F-4D97-AF65-F5344CB8AC3E}">
        <p14:creationId xmlns:p14="http://schemas.microsoft.com/office/powerpoint/2010/main" val="2558342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Frequency Control Report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October 2020</a:t>
            </a:r>
          </a:p>
        </p:txBody>
      </p:sp>
    </p:spTree>
    <p:extLst>
      <p:ext uri="{BB962C8B-B14F-4D97-AF65-F5344CB8AC3E}">
        <p14:creationId xmlns:p14="http://schemas.microsoft.com/office/powerpoint/2010/main" val="2075098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CPS1 Performance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421" y="728490"/>
            <a:ext cx="7273158" cy="5285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95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RMS1 Performance of ERCOT Frequency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6609" y="747584"/>
            <a:ext cx="7286982" cy="5285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893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11374</TotalTime>
  <Words>315</Words>
  <Application>Microsoft Office PowerPoint</Application>
  <PresentationFormat>On-screen Show (4:3)</PresentationFormat>
  <Paragraphs>62</Paragraphs>
  <Slides>17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Office Theme</vt:lpstr>
      <vt:lpstr>Custom Design</vt:lpstr>
      <vt:lpstr>PowerPoint Presentation</vt:lpstr>
      <vt:lpstr>Report Overview &amp; Notes</vt:lpstr>
      <vt:lpstr>Meeting Minutes</vt:lpstr>
      <vt:lpstr>Frequency Measurable Events Performance</vt:lpstr>
      <vt:lpstr>Frequency Measurable Events</vt:lpstr>
      <vt:lpstr>Interconnection Minimum Frequency Response (IMFR) Performance</vt:lpstr>
      <vt:lpstr>Frequency Control Report</vt:lpstr>
      <vt:lpstr>CPS1 Performance</vt:lpstr>
      <vt:lpstr>RMS1 Performance of ERCOT Frequency</vt:lpstr>
      <vt:lpstr>Frequency Profile Analysis</vt:lpstr>
      <vt:lpstr>Time Error Corrections</vt:lpstr>
      <vt:lpstr>ERCOT Total Energy</vt:lpstr>
      <vt:lpstr>ERCOT Total Energy from Wind Generation</vt:lpstr>
      <vt:lpstr>ERCOT % Energy from Wind Generation</vt:lpstr>
      <vt:lpstr>ERCOT Total Energy from Solar Generation</vt:lpstr>
      <vt:lpstr>ERCOT % Energy from Solar Generation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Mulholland, Chad</cp:lastModifiedBy>
  <cp:revision>615</cp:revision>
  <cp:lastPrinted>2013-01-30T23:16:36Z</cp:lastPrinted>
  <dcterms:created xsi:type="dcterms:W3CDTF">2010-04-12T23:12:02Z</dcterms:created>
  <dcterms:modified xsi:type="dcterms:W3CDTF">2020-11-23T19:58:37Z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