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9"/>
  </p:notesMasterIdLst>
  <p:sldIdLst>
    <p:sldId id="370" r:id="rId2"/>
    <p:sldId id="405" r:id="rId3"/>
    <p:sldId id="404" r:id="rId4"/>
    <p:sldId id="400" r:id="rId5"/>
    <p:sldId id="385" r:id="rId6"/>
    <p:sldId id="380" r:id="rId7"/>
    <p:sldId id="381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24">
          <p15:clr>
            <a:srgbClr val="A4A3A4"/>
          </p15:clr>
        </p15:guide>
        <p15:guide id="2" pos="15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294171"/>
    <a:srgbClr val="40949A"/>
    <a:srgbClr val="DDDDDD"/>
    <a:srgbClr val="FF3300"/>
    <a:srgbClr val="FF9900"/>
    <a:srgbClr val="5469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736" autoAdjust="0"/>
    <p:restoredTop sz="94660"/>
  </p:normalViewPr>
  <p:slideViewPr>
    <p:cSldViewPr>
      <p:cViewPr varScale="1">
        <p:scale>
          <a:sx n="105" d="100"/>
          <a:sy n="105" d="100"/>
        </p:scale>
        <p:origin x="1734" y="90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1E67AEE-8CC1-4A0B-A9B6-7A0EA26C251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41852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5F4E91-82B0-4B0A-B027-BD0D9A9E2FD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E63C12-58CE-4440-A1BF-0B7C561A990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066800"/>
            <a:ext cx="8229600" cy="472440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6B53AA-B243-4AFA-AE7D-A4D34BCED2E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85C669-FB09-4A92-913B-0BA846DAB37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09CC92-127D-4848-9213-EA7DAAA412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1EDB76-CD43-480E-8EA0-CC06EF22C0A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66B115-F29F-48A1-9E11-9E3CE3F393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FD4DE-F1B7-4669-99F6-06BC1BE7749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45D72C-229D-4F03-A50E-FE97AACDD8E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9E0F6C-C800-4268-B636-BF74DBEF15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1CB72A-E33B-43FC-913A-F3DE954CEE9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EE74527-A6B7-4978-8CA2-A96E52BABC2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3559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23563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  <p:sp>
        <p:nvSpPr>
          <p:cNvPr id="2356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30AE3F6D-6E55-4F4D-8DFA-3811BE74B05E}" type="slidenum">
              <a:rPr lang="en-US" sz="1200"/>
              <a:pPr algn="ctr">
                <a:defRPr/>
              </a:pPr>
              <a:t>‹#›</a:t>
            </a:fld>
            <a:endParaRPr 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0" r:id="rId3"/>
    <p:sldLayoutId id="2147483659" r:id="rId4"/>
    <p:sldLayoutId id="2147483658" r:id="rId5"/>
    <p:sldLayoutId id="2147483657" r:id="rId6"/>
    <p:sldLayoutId id="2147483656" r:id="rId7"/>
    <p:sldLayoutId id="2147483655" r:id="rId8"/>
    <p:sldLayoutId id="2147483654" r:id="rId9"/>
    <p:sldLayoutId id="2147483653" r:id="rId10"/>
    <p:sldLayoutId id="2147483652" r:id="rId11"/>
    <p:sldLayoutId id="2147483651" r:id="rId12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cot.com/services/training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5"/>
          <p:cNvSpPr txBox="1">
            <a:spLocks noGrp="1" noChangeArrowheads="1"/>
          </p:cNvSpPr>
          <p:nvPr/>
        </p:nvSpPr>
        <p:spPr bwMode="auto">
          <a:xfrm>
            <a:off x="1981200" y="5067300"/>
            <a:ext cx="441960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b="1" dirty="0"/>
          </a:p>
        </p:txBody>
      </p:sp>
      <p:sp>
        <p:nvSpPr>
          <p:cNvPr id="15364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3581400"/>
            <a:ext cx="632460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en-US" sz="2800" b="0" dirty="0">
                <a:latin typeface="Calibri" panose="020F0502020204030204" pitchFamily="34" charset="0"/>
              </a:rPr>
              <a:t>Update to RMS</a:t>
            </a:r>
          </a:p>
          <a:p>
            <a:pPr marL="0" indent="0" algn="ctr">
              <a:buNone/>
            </a:pPr>
            <a:r>
              <a:rPr lang="en-US" sz="2800" dirty="0">
                <a:latin typeface="Calibri" panose="020F0502020204030204" pitchFamily="34" charset="0"/>
              </a:rPr>
              <a:t>Tuesday, December 1, 2020</a:t>
            </a:r>
            <a:endParaRPr lang="en-US" sz="2800" b="0" dirty="0">
              <a:latin typeface="Calibri" panose="020F0502020204030204" pitchFamily="34" charset="0"/>
            </a:endParaRPr>
          </a:p>
        </p:txBody>
      </p:sp>
      <p:sp>
        <p:nvSpPr>
          <p:cNvPr id="15363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762000" y="1295400"/>
            <a:ext cx="7543800" cy="1828800"/>
          </a:xfrm>
        </p:spPr>
        <p:txBody>
          <a:bodyPr/>
          <a:lstStyle/>
          <a:p>
            <a:pPr algn="ctr" eaLnBrk="1" hangingPunct="1"/>
            <a:r>
              <a:rPr lang="en-US" sz="4400" b="1" dirty="0">
                <a:latin typeface="Calibri" panose="020F0502020204030204" pitchFamily="34" charset="0"/>
              </a:rPr>
              <a:t>ERCOT</a:t>
            </a:r>
            <a:br>
              <a:rPr lang="en-US" sz="4400" b="1" dirty="0">
                <a:latin typeface="Calibri" panose="020F0502020204030204" pitchFamily="34" charset="0"/>
              </a:rPr>
            </a:br>
            <a:r>
              <a:rPr lang="en-US" sz="4400" b="1" dirty="0">
                <a:latin typeface="Calibri" panose="020F0502020204030204" pitchFamily="34" charset="0"/>
              </a:rPr>
              <a:t> Retail Market Training</a:t>
            </a:r>
            <a:br>
              <a:rPr lang="en-US" sz="4400" b="1" dirty="0">
                <a:latin typeface="Calibri" panose="020F0502020204030204" pitchFamily="34" charset="0"/>
              </a:rPr>
            </a:br>
            <a:r>
              <a:rPr lang="en-US" sz="4400" b="1" dirty="0">
                <a:latin typeface="Calibri" panose="020F0502020204030204" pitchFamily="34" charset="0"/>
              </a:rPr>
              <a:t> Task Force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380999" y="5410200"/>
            <a:ext cx="8305801" cy="476250"/>
          </a:xfrm>
        </p:spPr>
        <p:txBody>
          <a:bodyPr/>
          <a:lstStyle/>
          <a:p>
            <a:pPr>
              <a:defRPr/>
            </a:pPr>
            <a:r>
              <a:rPr lang="en-US" sz="1400" dirty="0">
                <a:solidFill>
                  <a:schemeClr val="accent5">
                    <a:lumMod val="50000"/>
                  </a:schemeClr>
                </a:solidFill>
              </a:rPr>
              <a:t>Debbie McKeever, Oncor               Tomas Fernandez, NRG            Sheri Wiegand, TXU Energy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8C625E-53ED-48D4-BE4E-7F69CC7AFE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Mass Transition Module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ACF92B-8280-43F2-9637-BB1D7A34B1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AD4876F-C4F0-4F0A-954A-C595581233DE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Update to RMS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D4FC9CE-739B-4EAF-B93D-90678FBB05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707" y="880408"/>
            <a:ext cx="8229600" cy="4724400"/>
          </a:xfrm>
        </p:spPr>
        <p:txBody>
          <a:bodyPr/>
          <a:lstStyle/>
          <a:p>
            <a:endParaRPr lang="en-US" dirty="0"/>
          </a:p>
          <a:p>
            <a:r>
              <a:rPr lang="en-US" sz="2800" dirty="0"/>
              <a:t>Mass Transition online module is live and available to all market participants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6A1BABC-3076-414C-801C-0CFC24B9B4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246" y="2971800"/>
            <a:ext cx="8155508" cy="1600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3632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D108E0-F376-4CC9-A51F-AE578A0B9F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2021 Retail Training Classes Available for Sign-Up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712751-15F8-4AA5-999B-34629B35D3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249018-8AED-4130-A010-DBA9D9A187BB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Update to RMS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FCDCA581-3BAD-4EE6-A237-C96427E11D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7566317"/>
              </p:ext>
            </p:extLst>
          </p:nvPr>
        </p:nvGraphicFramePr>
        <p:xfrm>
          <a:off x="1062789" y="990600"/>
          <a:ext cx="7014411" cy="3546928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2818901">
                  <a:extLst>
                    <a:ext uri="{9D8B030D-6E8A-4147-A177-3AD203B41FA5}">
                      <a16:colId xmlns:a16="http://schemas.microsoft.com/office/drawing/2014/main" val="397020503"/>
                    </a:ext>
                  </a:extLst>
                </a:gridCol>
                <a:gridCol w="4195510">
                  <a:extLst>
                    <a:ext uri="{9D8B030D-6E8A-4147-A177-3AD203B41FA5}">
                      <a16:colId xmlns:a16="http://schemas.microsoft.com/office/drawing/2014/main" val="1171185"/>
                    </a:ext>
                  </a:extLst>
                </a:gridCol>
              </a:tblGrid>
              <a:tr h="422728">
                <a:tc gridSpan="2"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2020 Retail Training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0747192"/>
                  </a:ext>
                </a:extLst>
              </a:tr>
              <a:tr h="422728">
                <a:tc gridSpan="2">
                  <a:txBody>
                    <a:bodyPr/>
                    <a:lstStyle/>
                    <a:p>
                      <a:r>
                        <a:rPr lang="en-US" sz="2400" b="1" i="1" u="sng" dirty="0"/>
                        <a:t>Retail 101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2896073"/>
                  </a:ext>
                </a:extLst>
              </a:tr>
              <a:tr h="386502">
                <a:tc>
                  <a:txBody>
                    <a:bodyPr/>
                    <a:lstStyle/>
                    <a:p>
                      <a:r>
                        <a:rPr lang="en-US" sz="2000" dirty="0"/>
                        <a:t>WebEx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Tuesday, January 19, 2021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8429615"/>
                  </a:ext>
                </a:extLst>
              </a:tr>
              <a:tr h="422728">
                <a:tc>
                  <a:txBody>
                    <a:bodyPr/>
                    <a:lstStyle/>
                    <a:p>
                      <a:r>
                        <a:rPr lang="en-US" sz="2000" dirty="0"/>
                        <a:t>WebEx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Tuesday, March 30, 2021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5194597"/>
                  </a:ext>
                </a:extLst>
              </a:tr>
              <a:tr h="386502">
                <a:tc gridSpan="2">
                  <a:txBody>
                    <a:bodyPr/>
                    <a:lstStyle/>
                    <a:p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7903948"/>
                  </a:ext>
                </a:extLst>
              </a:tr>
              <a:tr h="422728">
                <a:tc gridSpan="2">
                  <a:txBody>
                    <a:bodyPr/>
                    <a:lstStyle/>
                    <a:p>
                      <a:r>
                        <a:rPr lang="en-US" sz="2400" b="1" i="1" u="sng" dirty="0" err="1"/>
                        <a:t>MarkeTrak</a:t>
                      </a:r>
                      <a:r>
                        <a:rPr lang="en-US" sz="2400" b="1" i="1" u="sng" dirty="0"/>
                        <a:t> &amp; Inadvertent Gain Training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3902733"/>
                  </a:ext>
                </a:extLst>
              </a:tr>
              <a:tr h="969858">
                <a:tc>
                  <a:txBody>
                    <a:bodyPr/>
                    <a:lstStyle/>
                    <a:p>
                      <a:r>
                        <a:rPr lang="en-US" sz="2000" b="0" i="0" u="none" dirty="0"/>
                        <a:t>WebEx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0" i="0" u="none" dirty="0"/>
                        <a:t>Tuesday, January 26, 2021</a:t>
                      </a:r>
                    </a:p>
                    <a:p>
                      <a:endParaRPr lang="en-US" sz="2000" b="0" i="0" u="non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3238765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7161460F-B0F8-488F-A220-CCB3217077BF}"/>
              </a:ext>
            </a:extLst>
          </p:cNvPr>
          <p:cNvSpPr txBox="1"/>
          <p:nvPr/>
        </p:nvSpPr>
        <p:spPr>
          <a:xfrm>
            <a:off x="228600" y="5159514"/>
            <a:ext cx="8686800" cy="707886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RMTTF will continue to monitor ERCOT and market participant COVID-19 guidelines to determine when in person classes may resume. 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9C4C5129-569B-4390-8D07-4DE939A8B1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7688861"/>
              </p:ext>
            </p:extLst>
          </p:nvPr>
        </p:nvGraphicFramePr>
        <p:xfrm>
          <a:off x="1071933" y="3962400"/>
          <a:ext cx="7014411" cy="575128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2818901">
                  <a:extLst>
                    <a:ext uri="{9D8B030D-6E8A-4147-A177-3AD203B41FA5}">
                      <a16:colId xmlns:a16="http://schemas.microsoft.com/office/drawing/2014/main" val="2118937087"/>
                    </a:ext>
                  </a:extLst>
                </a:gridCol>
                <a:gridCol w="4195510">
                  <a:extLst>
                    <a:ext uri="{9D8B030D-6E8A-4147-A177-3AD203B41FA5}">
                      <a16:colId xmlns:a16="http://schemas.microsoft.com/office/drawing/2014/main" val="741786276"/>
                    </a:ext>
                  </a:extLst>
                </a:gridCol>
              </a:tblGrid>
              <a:tr h="575128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000" b="0" i="0" u="non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WebEx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000" b="0" i="0" u="non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Wednesday, March 31, 2021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03675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9864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r>
              <a:rPr lang="en-US" sz="2200" b="1" dirty="0">
                <a:latin typeface="Arial Black" panose="020B0A04020102020204" pitchFamily="34" charset="0"/>
              </a:rPr>
              <a:t>MarkeTrak On-line Training Modules Available </a:t>
            </a:r>
            <a:endParaRPr lang="en-US" sz="2200" dirty="0">
              <a:latin typeface="Arial Black" panose="020B0A040201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762000"/>
            <a:ext cx="8534400" cy="5638800"/>
          </a:xfrm>
        </p:spPr>
        <p:txBody>
          <a:bodyPr/>
          <a:lstStyle/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Marketrak Overview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Switch Hold Removal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Cancel With/Without  Approvals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Inadvertent Gains/Losses &amp; Rescissions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Usage and Billing</a:t>
            </a:r>
            <a:endParaRPr lang="en-US" sz="2400" i="1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Other D2D Subtypes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Bulk Insert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 err="1">
                <a:latin typeface="Calibri" panose="020F0502020204030204" pitchFamily="34" charset="0"/>
              </a:rPr>
              <a:t>MarkeTrak</a:t>
            </a:r>
            <a:r>
              <a:rPr lang="en-US" sz="2400" dirty="0">
                <a:latin typeface="Calibri" panose="020F0502020204030204" pitchFamily="34" charset="0"/>
              </a:rPr>
              <a:t> Admin Functionality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Data Extract Variances (DEV) LSE Subtypes 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Data Extract Variances (DEV) Non-LSE Subtypes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Emails and Notifications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Reporting – Background &amp; GUI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Retail Market Training Task Force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Update to RMS</a:t>
            </a:r>
          </a:p>
        </p:txBody>
      </p:sp>
    </p:spTree>
    <p:extLst>
      <p:ext uri="{BB962C8B-B14F-4D97-AF65-F5344CB8AC3E}">
        <p14:creationId xmlns:p14="http://schemas.microsoft.com/office/powerpoint/2010/main" val="33522325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>
                <a:latin typeface="Arial Black" panose="020B0A04020102020204" pitchFamily="34" charset="0"/>
              </a:rPr>
              <a:t>Retail Market Training - Registration</a:t>
            </a:r>
            <a:endParaRPr lang="en-US" sz="2800" dirty="0">
              <a:latin typeface="Arial Black" panose="020B0A040201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09600"/>
            <a:ext cx="9144000" cy="57150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>
                <a:latin typeface="Calibri" panose="020F0502020204030204" pitchFamily="34" charset="0"/>
              </a:rPr>
              <a:t>How do I register for Training?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Go to the ERCOT Training Website at </a:t>
            </a:r>
            <a:r>
              <a:rPr lang="en-US" sz="2100" b="0" dirty="0">
                <a:latin typeface="Calibri" panose="020F0502020204030204" pitchFamily="34" charset="0"/>
                <a:hlinkClick r:id="rId2"/>
              </a:rPr>
              <a:t>http://www.ercot.com/services/training/</a:t>
            </a:r>
            <a:endParaRPr lang="en-US" sz="2100" b="0" dirty="0">
              <a:latin typeface="Calibri" panose="020F0502020204030204" pitchFamily="34" charset="0"/>
            </a:endParaRP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Select the course you are interested in attending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On the ‘Schedule/Registration’ tab, select the ‘enroll online’ link under ‘Registration’ to register for the course.</a:t>
            </a:r>
          </a:p>
          <a:p>
            <a:pPr marL="0" indent="0">
              <a:spcBef>
                <a:spcPts val="0"/>
              </a:spcBef>
              <a:buNone/>
            </a:pPr>
            <a:endParaRPr lang="en-US" sz="2100" b="0" dirty="0"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500" dirty="0">
                <a:latin typeface="Calibri" panose="020F0502020204030204" pitchFamily="34" charset="0"/>
              </a:rPr>
              <a:t>If you find the course is not listed under the Web-based training…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Go to ERCOT Training Website as shown above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Select the ‘ERCOT Learning Management System’ (LMS) link in the upper right hand corner under RELATED CONTENT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If necessary, set up a log on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Once in LMS, follow drop downs for ‘web-based training’ and ‘retail market’.  Available modules will appear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Select ‘start course’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>
                <a:latin typeface="Calibri" panose="020F0502020204030204" pitchFamily="34" charset="0"/>
              </a:rPr>
              <a:t>Note! Most modules are able to be completed in less than 30 minutes.  </a:t>
            </a:r>
          </a:p>
          <a:p>
            <a:pPr marL="0" indent="0">
              <a:spcBef>
                <a:spcPts val="0"/>
              </a:spcBef>
              <a:buNone/>
            </a:pPr>
            <a:endParaRPr lang="en-US" sz="2400" b="0" dirty="0"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2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US" sz="2800" dirty="0">
              <a:latin typeface="Calibri" panose="020F0502020204030204" pitchFamily="34" charset="0"/>
            </a:endParaRPr>
          </a:p>
          <a:p>
            <a:pPr marL="914400" lvl="2" indent="0">
              <a:buNone/>
            </a:pPr>
            <a:endParaRPr lang="en-US" sz="2800" dirty="0">
              <a:latin typeface="Calibri" panose="020F0502020204030204" pitchFamily="34" charset="0"/>
            </a:endParaRPr>
          </a:p>
          <a:p>
            <a:pPr marL="457200" lvl="1" indent="0">
              <a:buNone/>
            </a:pPr>
            <a:endParaRPr lang="en-US" sz="2400" b="0" dirty="0">
              <a:latin typeface="Calibri" panose="020F050202020403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Retail Market Training Task Force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Update to RMS</a:t>
            </a:r>
          </a:p>
        </p:txBody>
      </p:sp>
    </p:spTree>
    <p:extLst>
      <p:ext uri="{BB962C8B-B14F-4D97-AF65-F5344CB8AC3E}">
        <p14:creationId xmlns:p14="http://schemas.microsoft.com/office/powerpoint/2010/main" val="12447599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1981200"/>
            <a:ext cx="6248400" cy="3124200"/>
          </a:xfrm>
        </p:spPr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r>
              <a:rPr lang="en-US" sz="3600" b="1" dirty="0">
                <a:latin typeface="Calibri" panose="020F0502020204030204" pitchFamily="34" charset="0"/>
              </a:rPr>
              <a:t>December 3</a:t>
            </a:r>
            <a:r>
              <a:rPr lang="en-US" sz="3600" b="1" baseline="30000" dirty="0">
                <a:latin typeface="Calibri" panose="020F0502020204030204" pitchFamily="34" charset="0"/>
              </a:rPr>
              <a:t>rd</a:t>
            </a:r>
            <a:r>
              <a:rPr lang="en-US" sz="3600" b="1" dirty="0">
                <a:latin typeface="Calibri" panose="020F0502020204030204" pitchFamily="34" charset="0"/>
              </a:rPr>
              <a:t>, 2020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3600" dirty="0">
                <a:latin typeface="Calibri" panose="020F0502020204030204" pitchFamily="34" charset="0"/>
              </a:rPr>
              <a:t>9:30 AM</a:t>
            </a:r>
          </a:p>
          <a:p>
            <a:pPr algn="ctr"/>
            <a:r>
              <a:rPr lang="en-US" sz="3600" dirty="0">
                <a:latin typeface="Calibri" panose="020F0502020204030204" pitchFamily="34" charset="0"/>
              </a:rPr>
              <a:t>WebEx only</a:t>
            </a:r>
          </a:p>
          <a:p>
            <a:pPr algn="ctr"/>
            <a:endParaRPr lang="en-US" sz="3600" dirty="0">
              <a:latin typeface="Calibri" panose="020F0502020204030204" pitchFamily="34" charset="0"/>
            </a:endParaRPr>
          </a:p>
          <a:p>
            <a:pPr marL="457200" indent="-457200" algn="ctr">
              <a:buAutoNum type="arabicPeriod"/>
            </a:pPr>
            <a:r>
              <a:rPr lang="en-US" dirty="0">
                <a:latin typeface="Calibri" panose="020F0502020204030204" pitchFamily="34" charset="0"/>
              </a:rPr>
              <a:t>Finalize Training Plans for 2021</a:t>
            </a:r>
          </a:p>
          <a:p>
            <a:pPr marL="457200" indent="-457200" algn="ctr">
              <a:buAutoNum type="arabicPeriod"/>
            </a:pPr>
            <a:r>
              <a:rPr lang="en-US" dirty="0">
                <a:latin typeface="Calibri" panose="020F0502020204030204" pitchFamily="34" charset="0"/>
              </a:rPr>
              <a:t>Review feedback on Mass Transition Module</a:t>
            </a:r>
          </a:p>
          <a:p>
            <a:pPr marL="457200" indent="-457200" algn="ctr">
              <a:buAutoNum type="arabicPeriod"/>
            </a:pPr>
            <a:endParaRPr lang="en-US" dirty="0">
              <a:latin typeface="Calibri" panose="020F0502020204030204" pitchFamily="34" charset="0"/>
            </a:endParaRPr>
          </a:p>
          <a:p>
            <a:pPr algn="ctr"/>
            <a:endParaRPr lang="en-US" sz="3600" dirty="0">
              <a:latin typeface="Calibri" panose="020F0502020204030204" pitchFamily="34" charset="0"/>
            </a:endParaRPr>
          </a:p>
          <a:p>
            <a:pPr algn="ctr"/>
            <a:endParaRPr lang="en-US" sz="2600" dirty="0">
              <a:latin typeface="Calibri" panose="020F0502020204030204" pitchFamily="34" charset="0"/>
            </a:endParaRPr>
          </a:p>
          <a:p>
            <a:pPr algn="ctr"/>
            <a:endParaRPr lang="en-US" sz="2600" dirty="0">
              <a:latin typeface="Calibri" panose="020F0502020204030204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endParaRPr lang="en-US" sz="2600" b="0" dirty="0"/>
          </a:p>
        </p:txBody>
      </p:sp>
      <p:sp>
        <p:nvSpPr>
          <p:cNvPr id="15363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1828800" y="685800"/>
            <a:ext cx="5486400" cy="914400"/>
          </a:xfrm>
        </p:spPr>
        <p:txBody>
          <a:bodyPr/>
          <a:lstStyle/>
          <a:p>
            <a:pPr algn="ctr" eaLnBrk="1" hangingPunct="1"/>
            <a:r>
              <a:rPr lang="en-US" sz="3600" b="1" dirty="0">
                <a:latin typeface="Calibri" panose="020F0502020204030204" pitchFamily="34" charset="0"/>
              </a:rPr>
              <a:t>Upcoming</a:t>
            </a:r>
            <a:br>
              <a:rPr lang="en-US" sz="3600" b="1" dirty="0">
                <a:latin typeface="Calibri" panose="020F0502020204030204" pitchFamily="34" charset="0"/>
              </a:rPr>
            </a:br>
            <a:r>
              <a:rPr lang="en-US" sz="3600" b="1" dirty="0">
                <a:latin typeface="Calibri" panose="020F0502020204030204" pitchFamily="34" charset="0"/>
              </a:rPr>
              <a:t> RMTTF Meeting</a:t>
            </a:r>
          </a:p>
        </p:txBody>
      </p:sp>
    </p:spTree>
    <p:extLst>
      <p:ext uri="{BB962C8B-B14F-4D97-AF65-F5344CB8AC3E}">
        <p14:creationId xmlns:p14="http://schemas.microsoft.com/office/powerpoint/2010/main" val="14297889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493579" y="2996625"/>
            <a:ext cx="4191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latin typeface="Calibri" panose="020F0502020204030204" pitchFamily="34" charset="0"/>
              </a:rPr>
              <a:t>Thank you!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Update to RMS</a:t>
            </a:r>
          </a:p>
        </p:txBody>
      </p:sp>
    </p:spTree>
    <p:extLst>
      <p:ext uri="{BB962C8B-B14F-4D97-AF65-F5344CB8AC3E}">
        <p14:creationId xmlns:p14="http://schemas.microsoft.com/office/powerpoint/2010/main" val="2483464183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8204</TotalTime>
  <Words>392</Words>
  <Application>Microsoft Office PowerPoint</Application>
  <PresentationFormat>On-screen Show (4:3)</PresentationFormat>
  <Paragraphs>70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Arial Black</vt:lpstr>
      <vt:lpstr>Calibri</vt:lpstr>
      <vt:lpstr>Wingdings</vt:lpstr>
      <vt:lpstr>Custom Design</vt:lpstr>
      <vt:lpstr>ERCOT  Retail Market Training  Task Force</vt:lpstr>
      <vt:lpstr>New Mass Transition Module</vt:lpstr>
      <vt:lpstr>2021 Retail Training Classes Available for Sign-Up</vt:lpstr>
      <vt:lpstr>MarkeTrak On-line Training Modules Available </vt:lpstr>
      <vt:lpstr>Retail Market Training - Registration</vt:lpstr>
      <vt:lpstr>Upcoming  RMTTF Meeting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Mckeever, Deborah</dc:creator>
  <cp:lastModifiedBy>Fernandez, Tomas</cp:lastModifiedBy>
  <cp:revision>445</cp:revision>
  <cp:lastPrinted>2016-02-12T19:29:41Z</cp:lastPrinted>
  <dcterms:created xsi:type="dcterms:W3CDTF">2005-04-21T14:28:35Z</dcterms:created>
  <dcterms:modified xsi:type="dcterms:W3CDTF">2020-11-30T17:16:25Z</dcterms:modified>
</cp:coreProperties>
</file>