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sldIdLst>
    <p:sldId id="259" r:id="rId5"/>
    <p:sldId id="352" r:id="rId6"/>
    <p:sldId id="336" r:id="rId7"/>
    <p:sldId id="353" r:id="rId8"/>
    <p:sldId id="364" r:id="rId9"/>
    <p:sldId id="365" r:id="rId10"/>
    <p:sldId id="367" r:id="rId11"/>
    <p:sldId id="360" r:id="rId12"/>
    <p:sldId id="354" r:id="rId13"/>
    <p:sldId id="357" r:id="rId14"/>
    <p:sldId id="358" r:id="rId15"/>
    <p:sldId id="355" r:id="rId16"/>
    <p:sldId id="359" r:id="rId17"/>
    <p:sldId id="341" r:id="rId18"/>
    <p:sldId id="350"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7" autoAdjust="0"/>
    <p:restoredTop sz="94689" autoAdjust="0"/>
  </p:normalViewPr>
  <p:slideViewPr>
    <p:cSldViewPr>
      <p:cViewPr varScale="1">
        <p:scale>
          <a:sx n="73" d="100"/>
          <a:sy n="73" d="100"/>
        </p:scale>
        <p:origin x="53" y="23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5" tIns="47107" rIns="94215" bIns="47107"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15" tIns="47107" rIns="94215" bIns="47107" rtlCol="0"/>
          <a:lstStyle>
            <a:lvl1pPr algn="r">
              <a:defRPr sz="1200"/>
            </a:lvl1pPr>
          </a:lstStyle>
          <a:p>
            <a:fld id="{FD72825D-FAD1-44C9-A936-D3B05620559B}" type="datetimeFigureOut">
              <a:rPr lang="en-US" smtClean="0"/>
              <a:t>12/1/2020</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15" tIns="47107" rIns="94215" bIns="47107"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5" tIns="47107" rIns="94215" bIns="471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15" tIns="47107" rIns="94215"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15" tIns="47107" rIns="94215" bIns="47107"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a:t>
            </a:fld>
            <a:endParaRPr lang="en-US" dirty="0"/>
          </a:p>
        </p:txBody>
      </p:sp>
    </p:spTree>
    <p:extLst>
      <p:ext uri="{BB962C8B-B14F-4D97-AF65-F5344CB8AC3E}">
        <p14:creationId xmlns:p14="http://schemas.microsoft.com/office/powerpoint/2010/main" val="2191562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14</a:t>
            </a:fld>
            <a:endParaRPr lang="en-US" dirty="0"/>
          </a:p>
        </p:txBody>
      </p:sp>
    </p:spTree>
    <p:extLst>
      <p:ext uri="{BB962C8B-B14F-4D97-AF65-F5344CB8AC3E}">
        <p14:creationId xmlns:p14="http://schemas.microsoft.com/office/powerpoint/2010/main" val="1708933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15</a:t>
            </a:fld>
            <a:endParaRPr lang="en-US" dirty="0"/>
          </a:p>
        </p:txBody>
      </p:sp>
    </p:spTree>
    <p:extLst>
      <p:ext uri="{BB962C8B-B14F-4D97-AF65-F5344CB8AC3E}">
        <p14:creationId xmlns:p14="http://schemas.microsoft.com/office/powerpoint/2010/main" val="2216798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2</a:t>
            </a:fld>
            <a:endParaRPr lang="en-US" dirty="0"/>
          </a:p>
        </p:txBody>
      </p:sp>
    </p:spTree>
    <p:extLst>
      <p:ext uri="{BB962C8B-B14F-4D97-AF65-F5344CB8AC3E}">
        <p14:creationId xmlns:p14="http://schemas.microsoft.com/office/powerpoint/2010/main" val="164575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3</a:t>
            </a:fld>
            <a:endParaRPr lang="en-US" dirty="0"/>
          </a:p>
        </p:txBody>
      </p:sp>
    </p:spTree>
    <p:extLst>
      <p:ext uri="{BB962C8B-B14F-4D97-AF65-F5344CB8AC3E}">
        <p14:creationId xmlns:p14="http://schemas.microsoft.com/office/powerpoint/2010/main" val="349228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8</a:t>
            </a:fld>
            <a:endParaRPr lang="en-US" dirty="0"/>
          </a:p>
        </p:txBody>
      </p:sp>
    </p:spTree>
    <p:extLst>
      <p:ext uri="{BB962C8B-B14F-4D97-AF65-F5344CB8AC3E}">
        <p14:creationId xmlns:p14="http://schemas.microsoft.com/office/powerpoint/2010/main" val="3181575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9</a:t>
            </a:fld>
            <a:endParaRPr lang="en-US" dirty="0"/>
          </a:p>
        </p:txBody>
      </p:sp>
    </p:spTree>
    <p:extLst>
      <p:ext uri="{BB962C8B-B14F-4D97-AF65-F5344CB8AC3E}">
        <p14:creationId xmlns:p14="http://schemas.microsoft.com/office/powerpoint/2010/main" val="2635615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10</a:t>
            </a:fld>
            <a:endParaRPr lang="en-US" dirty="0"/>
          </a:p>
        </p:txBody>
      </p:sp>
    </p:spTree>
    <p:extLst>
      <p:ext uri="{BB962C8B-B14F-4D97-AF65-F5344CB8AC3E}">
        <p14:creationId xmlns:p14="http://schemas.microsoft.com/office/powerpoint/2010/main" val="3646504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11</a:t>
            </a:fld>
            <a:endParaRPr lang="en-US" dirty="0"/>
          </a:p>
        </p:txBody>
      </p:sp>
    </p:spTree>
    <p:extLst>
      <p:ext uri="{BB962C8B-B14F-4D97-AF65-F5344CB8AC3E}">
        <p14:creationId xmlns:p14="http://schemas.microsoft.com/office/powerpoint/2010/main" val="1029666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12</a:t>
            </a:fld>
            <a:endParaRPr lang="en-US" dirty="0"/>
          </a:p>
        </p:txBody>
      </p:sp>
    </p:spTree>
    <p:extLst>
      <p:ext uri="{BB962C8B-B14F-4D97-AF65-F5344CB8AC3E}">
        <p14:creationId xmlns:p14="http://schemas.microsoft.com/office/powerpoint/2010/main" val="2836034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13</a:t>
            </a:fld>
            <a:endParaRPr lang="en-US" dirty="0"/>
          </a:p>
        </p:txBody>
      </p:sp>
    </p:spTree>
    <p:extLst>
      <p:ext uri="{BB962C8B-B14F-4D97-AF65-F5344CB8AC3E}">
        <p14:creationId xmlns:p14="http://schemas.microsoft.com/office/powerpoint/2010/main" val="1397709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12/1/2020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rcot.com/calendar/2020/10/26/195766-SAW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ercot.com/calendar/2020/11/19/195770-SAW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sz="3600"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3624" y="2971800"/>
            <a:ext cx="8077200" cy="914401"/>
          </a:xfrm>
        </p:spPr>
        <p:txBody>
          <a:bodyPr>
            <a:normAutofit/>
          </a:bodyPr>
          <a:lstStyle/>
          <a:p>
            <a:pPr marL="0" indent="0" algn="ctr">
              <a:buNone/>
            </a:pPr>
            <a:r>
              <a:rPr lang="en-US" sz="2800" dirty="0">
                <a:solidFill>
                  <a:schemeClr val="tx1">
                    <a:lumMod val="50000"/>
                    <a:lumOff val="50000"/>
                  </a:schemeClr>
                </a:solidFill>
                <a:latin typeface="Arial" panose="020B0604020202020204" pitchFamily="34" charset="0"/>
                <a:cs typeface="Arial" panose="020B0604020202020204" pitchFamily="34" charset="0"/>
              </a:rPr>
              <a:t>December 2, 2020 </a:t>
            </a:r>
          </a:p>
          <a:p>
            <a:pPr marL="0" indent="0" algn="ctr">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Caitlin Smith,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Pete Warnken, Vice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Ian Haley, Vice Chair </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Battery Energy Storage Capacity Contribution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87218" y="1066800"/>
            <a:ext cx="8229600" cy="5624657"/>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ERCOT Recommendation at November SAWG:</a:t>
            </a: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Discussion Points &amp; Next steps:</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Why treatment different than conventional generation is required</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How to treat a battery, as same battery can discharge a different amount of MWs over different duration</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ERCOT to continue to analyze data and return for updated proposal in 2021</a:t>
            </a:r>
          </a:p>
          <a:p>
            <a:pPr marL="571500" lvl="1" indent="0">
              <a:spcBef>
                <a:spcPts val="0"/>
              </a:spcBef>
              <a:buNone/>
              <a:tabLst>
                <a:tab pos="1371600" algn="l"/>
              </a:tabLst>
            </a:pPr>
            <a:endParaRPr lang="en-US" sz="14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571500" lvl="1" indent="0">
              <a:spcBef>
                <a:spcPts val="0"/>
              </a:spcBef>
              <a:buNone/>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857250" lvl="1">
              <a:spcBef>
                <a:spcPts val="0"/>
              </a:spcBef>
              <a:tabLst>
                <a:tab pos="1371600" algn="l"/>
              </a:tabLst>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9D785925-0AF9-4D3A-81DA-62B07729C9DE}"/>
              </a:ext>
            </a:extLst>
          </p:cNvPr>
          <p:cNvPicPr>
            <a:picLocks noChangeAspect="1"/>
          </p:cNvPicPr>
          <p:nvPr/>
        </p:nvPicPr>
        <p:blipFill>
          <a:blip r:embed="rId3"/>
          <a:stretch>
            <a:fillRect/>
          </a:stretch>
        </p:blipFill>
        <p:spPr>
          <a:xfrm>
            <a:off x="685800" y="1676400"/>
            <a:ext cx="6553200" cy="2929940"/>
          </a:xfrm>
          <a:prstGeom prst="rect">
            <a:avLst/>
          </a:prstGeom>
        </p:spPr>
      </p:pic>
    </p:spTree>
    <p:extLst>
      <p:ext uri="{BB962C8B-B14F-4D97-AF65-F5344CB8AC3E}">
        <p14:creationId xmlns:p14="http://schemas.microsoft.com/office/powerpoint/2010/main" val="840650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Battery Energy Storage Capacity Contribution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87218" y="1143000"/>
            <a:ext cx="8229600" cy="5548457"/>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New Report on Batteries, Supplemental to GIS:</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As of October GIS there are 123 battery projects totaling 16,178 MW of capacity in the interconnection queue </a:t>
            </a:r>
          </a:p>
          <a:p>
            <a:pPr marL="1257300" lvl="2">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These are reported in detail in the GIS Project Details tab</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Starting from November 2020 ERCOT publishes a separate battery report:</a:t>
            </a:r>
          </a:p>
          <a:p>
            <a:pPr marL="1314450" lvl="2">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Will report on standalone batteries vs. batteries co-located with solar, wind or thermal</a:t>
            </a:r>
          </a:p>
          <a:p>
            <a:pPr marL="1257300" lvl="2">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ERCOT currently manually identifies projects as co-located, if the projects have the same POI, the same IE or same parent company, and a similar name</a:t>
            </a:r>
          </a:p>
          <a:p>
            <a:pPr marL="1257300" lvl="2">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Standalone batteries are listed in one tab</a:t>
            </a:r>
          </a:p>
          <a:p>
            <a:pPr marL="1257300" lvl="2">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If a battery is co-located with another resource the report shows that resource’s information as well on the respective tab</a:t>
            </a:r>
          </a:p>
          <a:p>
            <a:pPr marL="857250" lvl="1">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The report also includes a summary and Historic GIS Trend</a:t>
            </a:r>
          </a:p>
          <a:p>
            <a:pPr marL="571500" lvl="1" indent="0">
              <a:spcBef>
                <a:spcPts val="0"/>
              </a:spcBef>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571500" lvl="1" indent="0">
              <a:spcBef>
                <a:spcPts val="0"/>
              </a:spcBef>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114300" indent="0">
              <a:spcBef>
                <a:spcPts val="0"/>
              </a:spcBef>
              <a:buNone/>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857250" lvl="1">
              <a:spcBef>
                <a:spcPts val="0"/>
              </a:spcBef>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857250" lvl="1">
              <a:spcBef>
                <a:spcPts val="0"/>
              </a:spcBef>
              <a:tabLst>
                <a:tab pos="1371600" algn="l"/>
              </a:tabLst>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1883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Post-Summer Update on Probabilistic SARA</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1066800"/>
            <a:ext cx="8229600" cy="5596738"/>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Analyzed Summer performance of the probabilistic model</a:t>
            </a:r>
          </a:p>
          <a:p>
            <a:pPr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Selected three peak load days for analysis based on highest HE 1700 values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8/13 and 8/14 reveal how wind and solar varied across the two contiguous days with the highest peak loads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7/13 reveals how wind and solar varied for high peak load days in different summer months</a:t>
            </a:r>
          </a:p>
          <a:p>
            <a:pPr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Evaluated:</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Capacity Available for Operating Reserves” (CAFOR) Estimation Performance Analysis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Peak Demand Estimation Performance Analysis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Wind Output Estimation Performance Analysis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Solar Estimation Performance Analysis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Thermal Forced Outage Estimation Performance Analysis</a:t>
            </a:r>
          </a:p>
          <a:p>
            <a:pPr lvl="1"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Private Use Network (PUN) Injection Estimation Performance Analysis</a:t>
            </a:r>
          </a:p>
          <a:p>
            <a:pPr indent="-228600">
              <a:spcBef>
                <a:spcPts val="0"/>
              </a:spcBef>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361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Post-Summer Update on Probabilistic SARA</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381000" y="990600"/>
            <a:ext cx="8229600" cy="5672938"/>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Conclusions:</a:t>
            </a:r>
          </a:p>
          <a:p>
            <a:pPr lvl="1" indent="-228600">
              <a:spcBef>
                <a:spcPts val="0"/>
              </a:spcBef>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Satisfied with overall model performance based on </a:t>
            </a: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this </a:t>
            </a: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set of observed results</a:t>
            </a:r>
          </a:p>
          <a:p>
            <a:pPr lvl="1" indent="-228600">
              <a:spcBef>
                <a:spcPts val="0"/>
              </a:spcBef>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Summer peak load forecast accuracy was an issue for both the SARA and probabilistic model</a:t>
            </a:r>
          </a:p>
          <a:p>
            <a:pPr lvl="1" indent="-228600">
              <a:spcBef>
                <a:spcPts val="0"/>
              </a:spcBef>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For wind output, large forecast errors are unavoidable when predicting several months in advance; modeling refinements can marginally reduce forecast error</a:t>
            </a:r>
          </a:p>
          <a:p>
            <a:pPr lvl="1" indent="-228600">
              <a:spcBef>
                <a:spcPts val="0"/>
              </a:spcBef>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Thermal forced outage and PUN injection modeling produces satisfactory results</a:t>
            </a:r>
          </a:p>
          <a:p>
            <a:pPr lvl="1" indent="-228600">
              <a:spcBef>
                <a:spcPts val="0"/>
              </a:spcBef>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Solar output prediction was adversely impacted by unexpected changes in operational availability of planned projects; in this case, projects approved for synchronization sooner than predicted</a:t>
            </a:r>
          </a:p>
          <a:p>
            <a:pPr lvl="1" indent="-228600">
              <a:spcBef>
                <a:spcPts val="0"/>
              </a:spcBef>
              <a:tabLst>
                <a:tab pos="1371600" algn="l"/>
              </a:tabLst>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Next Steps:</a:t>
            </a:r>
          </a:p>
          <a:p>
            <a:pPr lvl="1" indent="-228600">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To assess EEA level 1 simulation performance, the model inputs will be modified to match the 2019 final summer SARA results; comparison to LFC results for the 8/13/2019 and 8/15/2019 EEA1 days will be made</a:t>
            </a:r>
          </a:p>
          <a:p>
            <a:pPr lvl="1" indent="-228600">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For communications/use of probabilistic model:</a:t>
            </a:r>
          </a:p>
          <a:p>
            <a:pPr lvl="2">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Strategy and direction for the Probabilistic SARA model will be discussed at an executive level internal to ERCOT in December</a:t>
            </a:r>
          </a:p>
          <a:p>
            <a:pPr lvl="1">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Continue discussions with stakeholders on the model itself:</a:t>
            </a:r>
          </a:p>
          <a:p>
            <a:pPr lvl="2">
              <a:spcBef>
                <a:spcPts val="0"/>
              </a:spcBef>
              <a:tabLst>
                <a:tab pos="1371600" algn="l"/>
              </a:tabLst>
            </a:pPr>
            <a:r>
              <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Discuss potential wind and solar long-term probabilistic forecasting improvements with UL (our wind/solar output profile developer)</a:t>
            </a:r>
          </a:p>
          <a:p>
            <a:pPr lvl="1" indent="-228600">
              <a:spcBef>
                <a:spcPts val="0"/>
              </a:spcBef>
              <a:tabLst>
                <a:tab pos="1371600" algn="l"/>
              </a:tabLst>
            </a:pPr>
            <a:endParaRPr lang="en-US" sz="14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1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8625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Open Action Items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endParaRPr lang="en-US" sz="2100" dirty="0">
              <a:solidFill>
                <a:schemeClr val="tx1">
                  <a:lumMod val="50000"/>
                  <a:lumOff val="50000"/>
                </a:schemeClr>
              </a:solidFill>
              <a:latin typeface="Arial" panose="020B0604020202020204" pitchFamily="34" charset="0"/>
              <a:cs typeface="Arial" panose="020B0604020202020204" pitchFamily="34" charset="0"/>
            </a:endParaRPr>
          </a:p>
          <a:p>
            <a:pPr>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Review of Resource Adequacy forecasts and development of a Net Load forecast - include possible evaluation and implementation of possible supplemental forecasts to CDR and SARA</a:t>
            </a:r>
          </a:p>
          <a:p>
            <a:pPr lvl="1">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Assigned: 07/08/2020</a:t>
            </a:r>
          </a:p>
          <a:p>
            <a:pPr lvl="1">
              <a:lnSpc>
                <a:spcPct val="107000"/>
              </a:lnSpc>
              <a:spcBef>
                <a:spcPts val="0"/>
              </a:spcBef>
            </a:pPr>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Status: will continue to discuss probabilistic SARA and net load forecast (expected at 12/20 meeting)</a:t>
            </a:r>
            <a:endParaRPr lang="en-US" sz="2100" dirty="0">
              <a:effectLst/>
              <a:latin typeface="Arial" panose="020B0604020202020204" pitchFamily="34" charset="0"/>
              <a:ea typeface="Calibri" panose="020F0502020204030204" pitchFamily="34" charset="0"/>
              <a:cs typeface="Arial" panose="020B0604020202020204" pitchFamily="34" charset="0"/>
            </a:endParaRPr>
          </a:p>
          <a:p>
            <a:pPr marL="914400" marR="0">
              <a:lnSpc>
                <a:spcPct val="107000"/>
              </a:lnSpc>
              <a:spcBef>
                <a:spcPts val="0"/>
              </a:spcBef>
              <a:spcAft>
                <a:spcPts val="0"/>
              </a:spcAft>
            </a:pPr>
            <a:endPar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100" dirty="0">
                <a:solidFill>
                  <a:schemeClr val="bg1">
                    <a:lumMod val="50000"/>
                  </a:schemeClr>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TAC Assignment:   Develop and implement updated methodology used to determine cost of new entry (CONE)</a:t>
            </a:r>
          </a:p>
          <a:p>
            <a:pPr lvl="1">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Assigned: 07/08/2020; 01/29/20; 06/05/2019</a:t>
            </a:r>
          </a:p>
          <a:p>
            <a:pPr lvl="1">
              <a:lnSpc>
                <a:spcPct val="107000"/>
              </a:lnSpc>
              <a:spcBef>
                <a:spcPts val="0"/>
              </a:spcBef>
            </a:pPr>
            <a:r>
              <a:rPr lang="en-US" sz="2100" dirty="0">
                <a:solidFill>
                  <a:srgbClr val="C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Status: ERCOT is finalizing NPRR – to be filed late December 2020</a:t>
            </a:r>
            <a:endParaRPr lang="en-US" sz="2100" dirty="0">
              <a:effectLst/>
              <a:highlight>
                <a:srgbClr val="FFFF00"/>
              </a:highlight>
              <a:latin typeface="Arial" panose="020B0604020202020204" pitchFamily="34" charset="0"/>
              <a:ea typeface="Calibri" panose="020F0502020204030204" pitchFamily="34" charset="0"/>
              <a:cs typeface="Arial" panose="020B0604020202020204" pitchFamily="34" charset="0"/>
            </a:endParaRPr>
          </a:p>
          <a:p>
            <a:pPr lvl="1">
              <a:lnSpc>
                <a:spcPct val="107000"/>
              </a:lnSpc>
              <a:spcBef>
                <a:spcPts val="0"/>
              </a:spcBef>
              <a:spcAft>
                <a:spcPts val="800"/>
              </a:spcAft>
            </a:pPr>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Recommendation: Keep this action item open until NPRR through the process and then add review of CONE study to SAWG scope </a:t>
            </a:r>
            <a:endParaRPr lang="en-US" sz="2100" dirty="0">
              <a:effectLst/>
              <a:latin typeface="Arial" panose="020B0604020202020204" pitchFamily="34" charset="0"/>
              <a:ea typeface="Calibri" panose="020F0502020204030204" pitchFamily="34" charset="0"/>
              <a:cs typeface="Arial" panose="020B0604020202020204" pitchFamily="34" charset="0"/>
            </a:endParaRPr>
          </a:p>
          <a:p>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In addition to CONE study, also believe the review of MERM/EORM studies should be added to SAWG scope in 2021</a:t>
            </a:r>
          </a:p>
          <a:p>
            <a:pPr lvl="1"/>
            <a:r>
              <a:rPr lang="en-US" sz="2100" dirty="0">
                <a:solidFill>
                  <a:schemeClr val="tx1">
                    <a:lumMod val="50000"/>
                    <a:lumOff val="50000"/>
                  </a:schemeClr>
                </a:solidFill>
                <a:latin typeface="Arial" panose="020B0604020202020204" pitchFamily="34" charset="0"/>
                <a:cs typeface="Arial" panose="020B0604020202020204" pitchFamily="34" charset="0"/>
              </a:rPr>
              <a:t>**Current SAWG Scope (approved in 2014): </a:t>
            </a:r>
          </a:p>
          <a:p>
            <a:pPr lvl="1" algn="just"/>
            <a:r>
              <a:rPr lang="en-US" sz="2100" dirty="0">
                <a:solidFill>
                  <a:schemeClr val="tx1">
                    <a:lumMod val="50000"/>
                    <a:lumOff val="50000"/>
                  </a:schemeClr>
                </a:solidFill>
                <a:latin typeface="Arial" panose="020B0604020202020204" pitchFamily="34" charset="0"/>
                <a:cs typeface="Arial" panose="020B0604020202020204" pitchFamily="34" charset="0"/>
              </a:rPr>
              <a:t>At the direction of the Wholesale Market Subcommittee (WMS), SAWG evaluate proposals for market design as they pertain to Resource adequacy and the resource reporting methodologies.  SAWG Annually reviews the components and construction of the Capacity, Demand, and Reserves Report (CDR), the Seasonal Assessment of Resource Adequacy Report (SARA), the Long Term Load Forecast, the NERC Long Term Reliability Assessment, and recommend necessary changes to WMS. SAWG also reviews and recommends market design principles, issues, and proposals related to supply side adequacy as assigned by WMS.</a:t>
            </a:r>
          </a:p>
          <a:p>
            <a:pPr lvl="1"/>
            <a:endParaRPr lang="en-US" sz="1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5832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Upcoming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pPr marL="0" indent="0">
              <a:buNone/>
            </a:pPr>
            <a:endParaRPr lang="en-US" sz="2600" dirty="0">
              <a:solidFill>
                <a:schemeClr val="tx1">
                  <a:lumMod val="50000"/>
                  <a:lumOff val="50000"/>
                </a:schemeClr>
              </a:solidFill>
              <a:latin typeface="Arial" panose="020B0604020202020204" pitchFamily="34" charset="0"/>
              <a:cs typeface="Arial" panose="020B0604020202020204" pitchFamily="34" charset="0"/>
            </a:endParaRPr>
          </a:p>
          <a:p>
            <a:pPr marL="457200">
              <a:spcBef>
                <a:spcPts val="0"/>
              </a:spcBef>
              <a:tabLst>
                <a:tab pos="1371600" algn="l"/>
              </a:tabLst>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Final Draft Report released 12/1 by Astrape with ERCOT </a:t>
            </a: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Market Notice</a:t>
            </a:r>
            <a:endPar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Stakeholders invited to discuss Q&amp;A on Final Draft Report at December 18</a:t>
            </a:r>
            <a:r>
              <a:rPr lang="en-US" sz="2600" baseline="30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th</a:t>
            </a: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 SAWG </a:t>
            </a:r>
          </a:p>
          <a:p>
            <a:pPr lvl="2">
              <a:spcBef>
                <a:spcPts val="0"/>
              </a:spcBef>
              <a:tabLst>
                <a:tab pos="1371600" algn="l"/>
              </a:tabLst>
            </a:pP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Will address questions and comments received by December 11</a:t>
            </a:r>
            <a:r>
              <a:rPr lang="en-US" sz="2600" baseline="30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th</a:t>
            </a:r>
            <a:endPar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CONE NPRR to be filed</a:t>
            </a:r>
          </a:p>
          <a:p>
            <a:pPr marL="0" indent="0">
              <a:buNone/>
            </a:pPr>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CDR to be released December 16</a:t>
            </a:r>
            <a:r>
              <a:rPr lang="en-US" sz="26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600" dirty="0">
                <a:solidFill>
                  <a:schemeClr val="tx1">
                    <a:lumMod val="50000"/>
                    <a:lumOff val="50000"/>
                  </a:schemeClr>
                </a:solidFill>
                <a:latin typeface="Arial" panose="020B0604020202020204" pitchFamily="34" charset="0"/>
                <a:cs typeface="Arial" panose="020B0604020202020204" pitchFamily="34" charset="0"/>
              </a:rPr>
              <a:t> </a:t>
            </a:r>
          </a:p>
          <a:p>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Next SAWG meeting December 18</a:t>
            </a:r>
            <a:r>
              <a:rPr lang="en-US" sz="26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600" dirty="0">
                <a:solidFill>
                  <a:schemeClr val="tx1">
                    <a:lumMod val="50000"/>
                    <a:lumOff val="50000"/>
                  </a:schemeClr>
                </a:solidFill>
                <a:latin typeface="Arial" panose="020B0604020202020204" pitchFamily="34" charset="0"/>
                <a:cs typeface="Arial" panose="020B0604020202020204" pitchFamily="34" charset="0"/>
              </a:rPr>
              <a:t>  </a:t>
            </a: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963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90600"/>
            <a:ext cx="8229600" cy="5715000"/>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Final Draft Report released 12/1 by Astrapé with ERCOT </a:t>
            </a:r>
            <a:r>
              <a:rPr lang="en-US" sz="24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Market Notice</a:t>
            </a:r>
          </a:p>
          <a:p>
            <a:pPr indent="-228600">
              <a:spcBef>
                <a:spcPts val="0"/>
              </a:spcBef>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24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30-day comment period for stakeholder comment on Final Draft Report</a:t>
            </a:r>
          </a:p>
          <a:p>
            <a:pPr indent="-228600">
              <a:spcBef>
                <a:spcPts val="0"/>
              </a:spcBef>
              <a:tabLst>
                <a:tab pos="1371600" algn="l"/>
              </a:tabLst>
            </a:pPr>
            <a:endParaRPr lang="en-US" sz="24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24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rPr>
              <a:t>Stakeholders invited to discuss Q&amp;A on Final Draft Report at December 18</a:t>
            </a:r>
            <a:r>
              <a:rPr lang="en-US" sz="2400" baseline="300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rPr>
              <a:t>th</a:t>
            </a:r>
            <a:r>
              <a:rPr lang="en-US" sz="24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rPr>
              <a:t> SAWG </a:t>
            </a:r>
          </a:p>
          <a:p>
            <a:pPr lvl="1">
              <a:spcBef>
                <a:spcPts val="0"/>
              </a:spcBef>
              <a:tabLst>
                <a:tab pos="1371600" algn="l"/>
              </a:tabLst>
            </a:pPr>
            <a:r>
              <a:rPr lang="en-US" sz="24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rPr>
              <a:t>Will address questions and comments received by December 11</a:t>
            </a:r>
            <a:r>
              <a:rPr lang="en-US" sz="2400" baseline="300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rPr>
              <a:t>th </a:t>
            </a:r>
            <a:endParaRPr lang="en-US" sz="24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Astrape to come back to SAWG after comment period (early 2021)</a:t>
            </a: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94939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90600"/>
            <a:ext cx="8229600" cy="5715000"/>
          </a:xfrm>
        </p:spPr>
        <p:txBody>
          <a:bodyPr>
            <a:normAutofit/>
          </a:bodyPr>
          <a:lstStyle/>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Background:</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 In 2014 the PUCT asked Brattle and Astrapé to estimate the economically-optimal reserve margin in ERCOT to inform their review of market design for resource adequacy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EORM/MERM study updated every two years starting in mid-2018</a:t>
            </a:r>
          </a:p>
          <a:p>
            <a:pPr lvl="1">
              <a:spcBef>
                <a:spcPts val="0"/>
              </a:spcBef>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Impacts &amp; 2020 Results:</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2020 study quantifies the 2024 values for: </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Economically Optimal Reserve Margin - EORM </a:t>
            </a: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 11%</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Market Equilibrium Reserve Margin - MERM (</a:t>
            </a:r>
            <a:r>
              <a:rPr lang="en-US" sz="1800" dirty="0">
                <a:solidFill>
                  <a:schemeClr val="tx1">
                    <a:lumMod val="50000"/>
                    <a:lumOff val="50000"/>
                  </a:schemeClr>
                </a:solidFill>
                <a:latin typeface="Arial" panose="020B0604020202020204" pitchFamily="34" charset="0"/>
                <a:cs typeface="Arial" panose="020B0604020202020204" pitchFamily="34" charset="0"/>
              </a:rPr>
              <a:t>in energy-only equilibrium) </a:t>
            </a: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 12.25% </a:t>
            </a:r>
          </a:p>
          <a:p>
            <a:pPr lvl="2">
              <a:spcBef>
                <a:spcPts val="0"/>
              </a:spcBef>
            </a:pPr>
            <a:endPar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endParaRP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As evaluated every two years, the study can show the changing values of EORM and MERM to show changes in resource adequacy in ERCOT</a:t>
            </a:r>
          </a:p>
          <a:p>
            <a:pPr lvl="1"/>
            <a:r>
              <a:rPr lang="en-US" sz="1800" dirty="0">
                <a:solidFill>
                  <a:schemeClr val="tx1">
                    <a:lumMod val="50000"/>
                    <a:lumOff val="50000"/>
                  </a:schemeClr>
                </a:solidFill>
                <a:latin typeface="Arial" panose="020B0604020202020204" pitchFamily="34" charset="0"/>
                <a:cs typeface="Arial" panose="020B0604020202020204" pitchFamily="34" charset="0"/>
              </a:rPr>
              <a:t>Major changes to 2020 study from 2018:</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Increased wind and solar penetration</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Updated methodology for modeling PRD</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ORDC Changes</a:t>
            </a:r>
          </a:p>
          <a:p>
            <a:pPr lvl="2"/>
            <a:r>
              <a:rPr lang="en-US" sz="1800" dirty="0">
                <a:solidFill>
                  <a:schemeClr val="tx1">
                    <a:lumMod val="50000"/>
                    <a:lumOff val="50000"/>
                  </a:schemeClr>
                </a:solidFill>
                <a:latin typeface="Arial" panose="020B0604020202020204" pitchFamily="34" charset="0"/>
                <a:cs typeface="Arial" panose="020B0604020202020204" pitchFamily="34" charset="0"/>
              </a:rPr>
              <a:t>Reference technologies</a:t>
            </a:r>
          </a:p>
          <a:p>
            <a:pPr lvl="1">
              <a:spcBef>
                <a:spcPts val="0"/>
              </a:spcBef>
            </a:pPr>
            <a:endParaRPr lang="en-US" sz="20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endParaRPr>
          </a:p>
          <a:p>
            <a:pPr>
              <a:spcBef>
                <a:spcPts val="0"/>
              </a:spcBef>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1394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latin typeface="Arial" panose="020B0604020202020204" pitchFamily="34" charset="0"/>
                <a:cs typeface="Arial" panose="020B0604020202020204" pitchFamily="34" charset="0"/>
              </a:rPr>
              <a:t>2020 Reserve Margin Study</a:t>
            </a:r>
            <a:endParaRPr lang="en-US" sz="2800" dirty="0"/>
          </a:p>
        </p:txBody>
      </p:sp>
      <p:pic>
        <p:nvPicPr>
          <p:cNvPr id="5" name="Content Placeholder 4"/>
          <p:cNvPicPr>
            <a:picLocks noGrp="1" noChangeAspect="1"/>
          </p:cNvPicPr>
          <p:nvPr>
            <p:ph idx="1"/>
          </p:nvPr>
        </p:nvPicPr>
        <p:blipFill>
          <a:blip r:embed="rId2"/>
          <a:stretch>
            <a:fillRect/>
          </a:stretch>
        </p:blipFill>
        <p:spPr>
          <a:xfrm>
            <a:off x="4114800" y="1524000"/>
            <a:ext cx="5005250" cy="3359187"/>
          </a:xfrm>
          <a:prstGeom prst="rect">
            <a:avLst/>
          </a:prstGeom>
        </p:spPr>
      </p:pic>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4</a:t>
            </a:fld>
            <a:endParaRPr lang="en-US" dirty="0"/>
          </a:p>
        </p:txBody>
      </p:sp>
      <p:sp>
        <p:nvSpPr>
          <p:cNvPr id="7" name="Content Placeholder 2">
            <a:extLst>
              <a:ext uri="{FF2B5EF4-FFF2-40B4-BE49-F238E27FC236}">
                <a16:creationId xmlns:a16="http://schemas.microsoft.com/office/drawing/2014/main" id="{CFF39E91-3AC4-4F7B-A60D-26E1379718F6}"/>
              </a:ext>
            </a:extLst>
          </p:cNvPr>
          <p:cNvSpPr txBox="1">
            <a:spLocks/>
          </p:cNvSpPr>
          <p:nvPr/>
        </p:nvSpPr>
        <p:spPr>
          <a:xfrm>
            <a:off x="152400" y="1295400"/>
            <a:ext cx="3962400" cy="4953000"/>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solidFill>
                  <a:schemeClr val="tx1">
                    <a:lumMod val="50000"/>
                    <a:lumOff val="50000"/>
                  </a:schemeClr>
                </a:solidFill>
                <a:latin typeface="Arial" panose="020B0604020202020204" pitchFamily="34" charset="0"/>
                <a:cs typeface="Arial" panose="020B0604020202020204" pitchFamily="34" charset="0"/>
              </a:rPr>
              <a:t>Market Equilibrium Reserve Margin (MERM)</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At a market equilibrium reserve margin of 12.25% ERCOT can expect a probability-weighted average of 0.5 loss-of-load events per year.</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Simulations found there is likely to be a loss-of-load event about every two years in the range of 1,541 MW of load being shed for 2.9 hours </a:t>
            </a:r>
            <a:r>
              <a:rPr lang="en-GB" sz="2000" dirty="0">
                <a:solidFill>
                  <a:schemeClr val="tx1">
                    <a:lumMod val="50000"/>
                    <a:lumOff val="50000"/>
                  </a:schemeClr>
                </a:solidFill>
                <a:latin typeface="Arial" panose="020B0604020202020204" pitchFamily="34" charset="0"/>
                <a:cs typeface="Arial" panose="020B0604020202020204" pitchFamily="34" charset="0"/>
              </a:rPr>
              <a:t> </a:t>
            </a:r>
            <a:r>
              <a:rPr lang="en-US" sz="2000" dirty="0">
                <a:solidFill>
                  <a:schemeClr val="tx1">
                    <a:lumMod val="50000"/>
                    <a:lumOff val="50000"/>
                  </a:schemeClr>
                </a:solidFill>
                <a:latin typeface="Arial" panose="020B0604020202020204" pitchFamily="34" charset="0"/>
                <a:cs typeface="Arial" panose="020B0604020202020204" pitchFamily="34" charset="0"/>
              </a:rPr>
              <a:t>on average, for a total expected unserved energy of 4,507 MWh</a:t>
            </a:r>
            <a:r>
              <a:rPr lang="en-GB" sz="2000" dirty="0">
                <a:solidFill>
                  <a:schemeClr val="tx1">
                    <a:lumMod val="50000"/>
                    <a:lumOff val="50000"/>
                  </a:schemeClr>
                </a:solidFill>
                <a:latin typeface="Arial" panose="020B0604020202020204" pitchFamily="34" charset="0"/>
                <a:cs typeface="Arial" panose="020B0604020202020204" pitchFamily="34" charset="0"/>
              </a:rPr>
              <a:t>. </a:t>
            </a: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276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81200"/>
          </a:xfrm>
        </p:spPr>
        <p:txBody>
          <a:bodyPr/>
          <a:lstStyle/>
          <a:p>
            <a:pPr algn="l"/>
            <a:r>
              <a:rPr lang="en-US" sz="2800" b="1" dirty="0">
                <a:latin typeface="Arial" panose="020B0604020202020204" pitchFamily="34" charset="0"/>
                <a:cs typeface="Arial" panose="020B0604020202020204" pitchFamily="34" charset="0"/>
              </a:rPr>
              <a:t>2020 Reserve Margin Study </a:t>
            </a:r>
            <a:br>
              <a:rPr lang="en-US" sz="2800" b="1" dirty="0">
                <a:latin typeface="Arial" panose="020B0604020202020204" pitchFamily="34" charset="0"/>
                <a:cs typeface="Arial" panose="020B0604020202020204" pitchFamily="34" charset="0"/>
              </a:rPr>
            </a:br>
            <a:br>
              <a:rPr lang="en-US" dirty="0"/>
            </a:br>
            <a:r>
              <a:rPr lang="en-US" sz="2000" dirty="0">
                <a:solidFill>
                  <a:schemeClr val="bg1">
                    <a:lumMod val="50000"/>
                  </a:schemeClr>
                </a:solidFill>
                <a:latin typeface="Arial" panose="020B0604020202020204" pitchFamily="34" charset="0"/>
                <a:cs typeface="Arial" panose="020B0604020202020204" pitchFamily="34" charset="0"/>
              </a:rPr>
              <a:t>Base MERM Changes from 2018 to 2020 Study</a:t>
            </a:r>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5</a:t>
            </a:fld>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09800"/>
            <a:ext cx="6629400" cy="4322703"/>
          </a:xfrm>
          <a:prstGeom prst="rect">
            <a:avLst/>
          </a:prstGeom>
          <a:noFill/>
        </p:spPr>
      </p:pic>
    </p:spTree>
    <p:extLst>
      <p:ext uri="{BB962C8B-B14F-4D97-AF65-F5344CB8AC3E}">
        <p14:creationId xmlns:p14="http://schemas.microsoft.com/office/powerpoint/2010/main" val="286316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70038"/>
          </a:xfrm>
        </p:spPr>
        <p:txBody>
          <a:bodyPr/>
          <a:lstStyle/>
          <a:p>
            <a:pPr algn="l"/>
            <a:br>
              <a:rPr lang="en-US" sz="2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2020 Reserve Margin Study </a:t>
            </a:r>
            <a:br>
              <a:rPr lang="en-US" sz="2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000" b="1" dirty="0">
                <a:solidFill>
                  <a:schemeClr val="bg1">
                    <a:lumMod val="50000"/>
                  </a:schemeClr>
                </a:solidFill>
                <a:latin typeface="Arial" panose="020B0604020202020204" pitchFamily="34" charset="0"/>
                <a:cs typeface="Arial" panose="020B0604020202020204" pitchFamily="34" charset="0"/>
              </a:rPr>
              <a:t>Economically Optimal Reserve Margin (EORM) Curve</a:t>
            </a:r>
            <a:endParaRPr lang="en-US" sz="2000" dirty="0">
              <a:solidFill>
                <a:schemeClr val="bg1">
                  <a:lumMod val="50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6</a:t>
            </a:fld>
            <a:endParaRPr lang="en-US" dirty="0"/>
          </a:p>
        </p:txBody>
      </p:sp>
      <p:pic>
        <p:nvPicPr>
          <p:cNvPr id="6" name="Picture 5"/>
          <p:cNvPicPr>
            <a:picLocks noChangeAspect="1"/>
          </p:cNvPicPr>
          <p:nvPr/>
        </p:nvPicPr>
        <p:blipFill>
          <a:blip r:embed="rId2"/>
          <a:stretch>
            <a:fillRect/>
          </a:stretch>
        </p:blipFill>
        <p:spPr>
          <a:xfrm>
            <a:off x="1219200" y="1889581"/>
            <a:ext cx="6437950" cy="4671557"/>
          </a:xfrm>
          <a:prstGeom prst="rect">
            <a:avLst/>
          </a:prstGeom>
        </p:spPr>
      </p:pic>
    </p:spTree>
    <p:extLst>
      <p:ext uri="{BB962C8B-B14F-4D97-AF65-F5344CB8AC3E}">
        <p14:creationId xmlns:p14="http://schemas.microsoft.com/office/powerpoint/2010/main" val="295970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lstStyle/>
          <a:p>
            <a:pPr algn="l"/>
            <a:br>
              <a:rPr lang="en-US" sz="2000" dirty="0">
                <a:solidFill>
                  <a:schemeClr val="tx1">
                    <a:lumMod val="50000"/>
                    <a:lumOff val="50000"/>
                  </a:schemeClr>
                </a:solidFill>
                <a:latin typeface="Arial" panose="020B0604020202020204" pitchFamily="34" charset="0"/>
                <a:cs typeface="Arial" panose="020B0604020202020204" pitchFamily="34" charset="0"/>
              </a:rPr>
            </a:br>
            <a:br>
              <a:rPr lang="en-US" sz="2000" dirty="0">
                <a:solidFill>
                  <a:schemeClr val="tx1">
                    <a:lumMod val="50000"/>
                    <a:lumOff val="50000"/>
                  </a:schemeClr>
                </a:solidFill>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2020 Reserve Margin Study</a:t>
            </a:r>
            <a:br>
              <a:rPr lang="en-US" sz="2000" dirty="0">
                <a:solidFill>
                  <a:schemeClr val="tx1">
                    <a:lumMod val="50000"/>
                    <a:lumOff val="50000"/>
                  </a:schemeClr>
                </a:solidFill>
                <a:latin typeface="Arial" panose="020B0604020202020204" pitchFamily="34" charset="0"/>
                <a:cs typeface="Arial" panose="020B0604020202020204" pitchFamily="34" charset="0"/>
              </a:rPr>
            </a:br>
            <a:br>
              <a:rPr lang="en-US" sz="2000" dirty="0">
                <a:solidFill>
                  <a:schemeClr val="tx1">
                    <a:lumMod val="50000"/>
                    <a:lumOff val="50000"/>
                  </a:schemeClr>
                </a:solidFill>
                <a:latin typeface="Arial" panose="020B0604020202020204" pitchFamily="34" charset="0"/>
                <a:cs typeface="Arial" panose="020B0604020202020204" pitchFamily="34" charset="0"/>
              </a:rPr>
            </a:br>
            <a:r>
              <a:rPr lang="en-US" sz="2000" dirty="0">
                <a:solidFill>
                  <a:schemeClr val="tx1">
                    <a:lumMod val="50000"/>
                    <a:lumOff val="50000"/>
                  </a:schemeClr>
                </a:solidFill>
                <a:latin typeface="Arial" panose="020B0604020202020204" pitchFamily="34" charset="0"/>
                <a:cs typeface="Arial" panose="020B0604020202020204" pitchFamily="34" charset="0"/>
              </a:rPr>
              <a:t>Market Equilibrium Reserve Margin Sensitivity to Renewable Penetration</a:t>
            </a:r>
            <a:br>
              <a:rPr lang="en-US" i="1" dirty="0"/>
            </a:br>
            <a:endParaRPr lang="en-US" dirty="0"/>
          </a:p>
        </p:txBody>
      </p:sp>
      <p:sp>
        <p:nvSpPr>
          <p:cNvPr id="3" name="Content Placeholder 2"/>
          <p:cNvSpPr>
            <a:spLocks noGrp="1"/>
          </p:cNvSpPr>
          <p:nvPr>
            <p:ph idx="1"/>
          </p:nvPr>
        </p:nvSpPr>
        <p:spPr>
          <a:xfrm>
            <a:off x="304800" y="1600201"/>
            <a:ext cx="8534400" cy="1066799"/>
          </a:xfrm>
        </p:spPr>
        <p:txBody>
          <a:bodyPr>
            <a:normAutofit/>
          </a:bodyPr>
          <a:lstStyle/>
          <a:p>
            <a:r>
              <a:rPr lang="en-US" sz="2000" dirty="0">
                <a:solidFill>
                  <a:schemeClr val="tx1">
                    <a:lumMod val="50000"/>
                    <a:lumOff val="50000"/>
                  </a:schemeClr>
                </a:solidFill>
                <a:latin typeface="Arial" panose="020B0604020202020204" pitchFamily="34" charset="0"/>
                <a:cs typeface="Arial" panose="020B0604020202020204" pitchFamily="34" charset="0"/>
              </a:rPr>
              <a:t>A 20 GW increase in renewable installed capacity reduces the MERM by 2.00%. </a:t>
            </a:r>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7</a:t>
            </a:fld>
            <a:endParaRPr lang="en-US" dirty="0"/>
          </a:p>
        </p:txBody>
      </p:sp>
      <p:pic>
        <p:nvPicPr>
          <p:cNvPr id="5" name="Picture 4"/>
          <p:cNvPicPr/>
          <p:nvPr/>
        </p:nvPicPr>
        <p:blipFill rotWithShape="1">
          <a:blip r:embed="rId2">
            <a:extLst>
              <a:ext uri="{28A0092B-C50C-407E-A947-70E740481C1C}">
                <a14:useLocalDpi xmlns:a14="http://schemas.microsoft.com/office/drawing/2010/main" val="0"/>
              </a:ext>
            </a:extLst>
          </a:blip>
          <a:srcRect r="9955"/>
          <a:stretch/>
        </p:blipFill>
        <p:spPr bwMode="auto">
          <a:xfrm>
            <a:off x="1905000" y="2667000"/>
            <a:ext cx="4962525" cy="335915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764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2020 Reserve Margin Study – SAWG Discussions &amp; Materials</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95400"/>
            <a:ext cx="8229600" cy="5410200"/>
          </a:xfrm>
        </p:spPr>
        <p:txBody>
          <a:bodyPr>
            <a:normAutofit/>
          </a:bodyPr>
          <a:lstStyle/>
          <a:p>
            <a:pPr>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October Presentation: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3"/>
              </a:rPr>
              <a:t>http://www.ercot.com/calendar/2020/10/26/195766-SAWG</a:t>
            </a: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lvl="1">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Scenarios:</a:t>
            </a:r>
          </a:p>
          <a:p>
            <a:pPr lvl="2">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High Renewables Penetration</a:t>
            </a:r>
          </a:p>
          <a:p>
            <a:pPr lvl="2">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Storage as change case</a:t>
            </a:r>
          </a:p>
          <a:p>
            <a:pPr lvl="3">
              <a:spcBef>
                <a:spcPts val="0"/>
              </a:spcBef>
              <a:buFont typeface="Arial" panose="020B0604020202020204" pitchFamily="34" charset="0"/>
              <a:buChar char="•"/>
            </a:pPr>
            <a:r>
              <a:rPr lang="en-US" dirty="0">
                <a:solidFill>
                  <a:schemeClr val="tx1">
                    <a:lumMod val="50000"/>
                    <a:lumOff val="50000"/>
                  </a:schemeClr>
                </a:solidFill>
                <a:latin typeface="Arial" panose="020B0604020202020204" pitchFamily="34" charset="0"/>
                <a:cs typeface="Arial" panose="020B0604020202020204" pitchFamily="34" charset="0"/>
              </a:rPr>
              <a:t>Gas CT as reference case</a:t>
            </a:r>
          </a:p>
          <a:p>
            <a:pPr lvl="2">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Equivalent Forced Outage Rate </a:t>
            </a:r>
          </a:p>
          <a:p>
            <a:pPr lvl="1">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Renewable Accounting </a:t>
            </a:r>
          </a:p>
          <a:p>
            <a:pPr lvl="1">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Draft Results</a:t>
            </a:r>
          </a:p>
          <a:p>
            <a:pPr lvl="1">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Storage Scenario </a:t>
            </a:r>
          </a:p>
          <a:p>
            <a:pPr lvl="2">
              <a:spcBef>
                <a:spcPts val="0"/>
              </a:spcBef>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November Presentation: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4"/>
              </a:rPr>
              <a:t>http://www.ercot.com/calendar/2020/11/19/195770-SAWG</a:t>
            </a: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lvl="1">
              <a:spcBef>
                <a:spcPts val="0"/>
              </a:spcBef>
            </a:pPr>
            <a:r>
              <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Wind/Solar Effective Load Carrying Capabilities (ELCCs)</a:t>
            </a:r>
          </a:p>
          <a:p>
            <a:pPr lvl="1">
              <a:spcBef>
                <a:spcPts val="0"/>
              </a:spcBef>
            </a:pPr>
            <a:r>
              <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Battery storage scenario – Battery storage as the reference technology, combined with high renewables penetration</a:t>
            </a: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98194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Battery Energy Storage Capacity Contribution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87218" y="1281257"/>
            <a:ext cx="8229600" cy="5410200"/>
          </a:xfrm>
        </p:spPr>
        <p:txBody>
          <a:bodyPr>
            <a:normAutofit/>
          </a:bodyPr>
          <a:lstStyle/>
          <a:p>
            <a:pPr marL="914400" marR="0" lvl="2" indent="0">
              <a:spcBef>
                <a:spcPts val="0"/>
              </a:spcBef>
              <a:spcAft>
                <a:spcPts val="0"/>
              </a:spcAft>
              <a:buNone/>
              <a:tabLst>
                <a:tab pos="1371600" algn="l"/>
              </a:tabLst>
            </a:pPr>
            <a:endParaRPr lang="en-US" sz="1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Currently: 0% capacity contribution in CDR/SARA</a:t>
            </a:r>
          </a:p>
          <a:p>
            <a:pPr marL="114300" indent="0">
              <a:spcBef>
                <a:spcPts val="0"/>
              </a:spcBef>
              <a:buNone/>
              <a:tabLst>
                <a:tab pos="1371600" algn="l"/>
              </a:tabLst>
            </a:pPr>
            <a:endParaRPr lang="en-US" sz="24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24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Discussions at SAWG:</a:t>
            </a:r>
          </a:p>
          <a:p>
            <a:pPr marL="857250" lvl="1">
              <a:spcBef>
                <a:spcPts val="0"/>
              </a:spcBef>
              <a:tabLst>
                <a:tab pos="1371600" algn="l"/>
              </a:tabLst>
            </a:pPr>
            <a:r>
              <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Need a methodology for future contribution in the CDR/SARA</a:t>
            </a:r>
          </a:p>
          <a:p>
            <a:pPr marL="857250" lvl="1">
              <a:spcBef>
                <a:spcPts val="0"/>
              </a:spcBef>
              <a:tabLst>
                <a:tab pos="1371600" algn="l"/>
              </a:tabLst>
            </a:pPr>
            <a:r>
              <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Start including in CDR/SARA after a certain MW threshold</a:t>
            </a:r>
          </a:p>
          <a:p>
            <a:pPr marL="857250" lvl="1">
              <a:spcBef>
                <a:spcPts val="0"/>
              </a:spcBef>
              <a:tabLst>
                <a:tab pos="1371600" algn="l"/>
              </a:tabLst>
            </a:pPr>
            <a:r>
              <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First inclusion in CDR will likely be a supplemental tab </a:t>
            </a:r>
          </a:p>
          <a:p>
            <a:pPr marL="857250" lvl="1">
              <a:spcBef>
                <a:spcPts val="0"/>
              </a:spcBef>
              <a:tabLst>
                <a:tab pos="1371600" algn="l"/>
              </a:tabLst>
            </a:pPr>
            <a:r>
              <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Until implementation of RRGRR023 Related to NPRR1002, BESTF-5 Energy Storage Resource Single Model Registration and Charging, ERCOT will need to collect the necessary data via RFI</a:t>
            </a:r>
          </a:p>
          <a:p>
            <a:pPr marL="114300" indent="0">
              <a:spcBef>
                <a:spcPts val="0"/>
              </a:spcBef>
              <a:buNone/>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857250" lvl="1">
              <a:spcBef>
                <a:spcPts val="0"/>
              </a:spcBef>
              <a:tabLst>
                <a:tab pos="1371600" algn="l"/>
              </a:tabLst>
            </a:pPr>
            <a:endParaRPr lang="en-US" sz="20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857250" lvl="1">
              <a:spcBef>
                <a:spcPts val="0"/>
              </a:spcBef>
              <a:tabLst>
                <a:tab pos="1371600" algn="l"/>
              </a:tabLst>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72943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2F5E0E-2CBD-45B1-B655-24315E7D52AD}">
  <ds:schemaRef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ace0c983-095b-4ab2-a133-4fa3e902b0fc"/>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2ECC2F-A9D3-446E-81C4-139727DC35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15500</TotalTime>
  <Words>1325</Words>
  <Application>Microsoft Office PowerPoint</Application>
  <PresentationFormat>On-screen Show (4:3)</PresentationFormat>
  <Paragraphs>201</Paragraphs>
  <Slides>15</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Supply Analysis Working Group Report to WMS</vt:lpstr>
      <vt:lpstr>2020 Reserve Margin Study</vt:lpstr>
      <vt:lpstr>2020 Reserve Margin Study</vt:lpstr>
      <vt:lpstr>2020 Reserve Margin Study</vt:lpstr>
      <vt:lpstr>2020 Reserve Margin Study   Base MERM Changes from 2018 to 2020 Study</vt:lpstr>
      <vt:lpstr>  2020 Reserve Margin Study   Economically Optimal Reserve Margin (EORM) Curve</vt:lpstr>
      <vt:lpstr>  2020 Reserve Margin Study  Market Equilibrium Reserve Margin Sensitivity to Renewable Penetration </vt:lpstr>
      <vt:lpstr>2020 Reserve Margin Study – SAWG Discussions &amp; Materials</vt:lpstr>
      <vt:lpstr>Battery Energy Storage Capacity Contribution </vt:lpstr>
      <vt:lpstr>Battery Energy Storage Capacity Contribution </vt:lpstr>
      <vt:lpstr>Battery Energy Storage Capacity Contribution </vt:lpstr>
      <vt:lpstr>Post-Summer Update on Probabilistic SARA</vt:lpstr>
      <vt:lpstr>Post-Summer Update on Probabilistic SARA</vt:lpstr>
      <vt:lpstr>SAWG Open Action Items </vt:lpstr>
      <vt:lpstr>SAWG Upcoming  </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257</cp:revision>
  <cp:lastPrinted>2020-09-01T02:46:55Z</cp:lastPrinted>
  <dcterms:created xsi:type="dcterms:W3CDTF">2018-10-08T15:17:08Z</dcterms:created>
  <dcterms:modified xsi:type="dcterms:W3CDTF">2020-12-01T17:39:52Z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