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1" r:id="rId2"/>
  </p:sldMasterIdLst>
  <p:notesMasterIdLst>
    <p:notesMasterId r:id="rId10"/>
  </p:notesMasterIdLst>
  <p:handoutMasterIdLst>
    <p:handoutMasterId r:id="rId11"/>
  </p:handoutMasterIdLst>
  <p:sldIdLst>
    <p:sldId id="262" r:id="rId3"/>
    <p:sldId id="263" r:id="rId4"/>
    <p:sldId id="269" r:id="rId5"/>
    <p:sldId id="270" r:id="rId6"/>
    <p:sldId id="268" r:id="rId7"/>
    <p:sldId id="271" r:id="rId8"/>
    <p:sldId id="272"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4CF2B80-4AA8-47C8-A064-88ABE9838E86}" type="datetimeFigureOut">
              <a:rPr lang="en-US" smtClean="0"/>
              <a:t>11/30/2020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F9EBDF2-7187-4CEC-A131-BCDF3DCC50B7}" type="slidenum">
              <a:rPr lang="en-US" smtClean="0"/>
              <a:t>‹#›</a:t>
            </a:fld>
            <a:endParaRPr lang="en-US"/>
          </a:p>
        </p:txBody>
      </p:sp>
    </p:spTree>
    <p:extLst>
      <p:ext uri="{BB962C8B-B14F-4D97-AF65-F5344CB8AC3E}">
        <p14:creationId xmlns:p14="http://schemas.microsoft.com/office/powerpoint/2010/main" val="2244809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ADA3B9-0098-4F77-AB72-FEB4B91D5BE5}" type="datetimeFigureOut">
              <a:rPr lang="en-US" smtClean="0"/>
              <a:t>11/30/2020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149973-ABD9-4C6F-9A15-CA21BD56FEEC}" type="slidenum">
              <a:rPr lang="en-US" smtClean="0"/>
              <a:t>‹#›</a:t>
            </a:fld>
            <a:endParaRPr lang="en-US"/>
          </a:p>
        </p:txBody>
      </p:sp>
    </p:spTree>
    <p:extLst>
      <p:ext uri="{BB962C8B-B14F-4D97-AF65-F5344CB8AC3E}">
        <p14:creationId xmlns:p14="http://schemas.microsoft.com/office/powerpoint/2010/main" val="1187065733"/>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149973-ABD9-4C6F-9A15-CA21BD56FEEC}" type="slidenum">
              <a:rPr lang="en-US" smtClean="0"/>
              <a:t>1</a:t>
            </a:fld>
            <a:endParaRPr lang="en-US"/>
          </a:p>
        </p:txBody>
      </p:sp>
    </p:spTree>
    <p:extLst>
      <p:ext uri="{BB962C8B-B14F-4D97-AF65-F5344CB8AC3E}">
        <p14:creationId xmlns:p14="http://schemas.microsoft.com/office/powerpoint/2010/main" val="9506561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149973-ABD9-4C6F-9A15-CA21BD56FEEC}" type="slidenum">
              <a:rPr lang="en-US" smtClean="0"/>
              <a:t>2</a:t>
            </a:fld>
            <a:endParaRPr lang="en-US"/>
          </a:p>
        </p:txBody>
      </p:sp>
    </p:spTree>
    <p:extLst>
      <p:ext uri="{BB962C8B-B14F-4D97-AF65-F5344CB8AC3E}">
        <p14:creationId xmlns:p14="http://schemas.microsoft.com/office/powerpoint/2010/main" val="14192678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149973-ABD9-4C6F-9A15-CA21BD56FEEC}" type="slidenum">
              <a:rPr lang="en-US" smtClean="0"/>
              <a:t>3</a:t>
            </a:fld>
            <a:endParaRPr lang="en-US"/>
          </a:p>
        </p:txBody>
      </p:sp>
    </p:spTree>
    <p:extLst>
      <p:ext uri="{BB962C8B-B14F-4D97-AF65-F5344CB8AC3E}">
        <p14:creationId xmlns:p14="http://schemas.microsoft.com/office/powerpoint/2010/main" val="5408689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149973-ABD9-4C6F-9A15-CA21BD56FEEC}" type="slidenum">
              <a:rPr lang="en-US" smtClean="0"/>
              <a:t>4</a:t>
            </a:fld>
            <a:endParaRPr lang="en-US"/>
          </a:p>
        </p:txBody>
      </p:sp>
    </p:spTree>
    <p:extLst>
      <p:ext uri="{BB962C8B-B14F-4D97-AF65-F5344CB8AC3E}">
        <p14:creationId xmlns:p14="http://schemas.microsoft.com/office/powerpoint/2010/main" val="16644587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149973-ABD9-4C6F-9A15-CA21BD56FEEC}" type="slidenum">
              <a:rPr lang="en-US" smtClean="0"/>
              <a:t>5</a:t>
            </a:fld>
            <a:endParaRPr lang="en-US"/>
          </a:p>
        </p:txBody>
      </p:sp>
    </p:spTree>
    <p:extLst>
      <p:ext uri="{BB962C8B-B14F-4D97-AF65-F5344CB8AC3E}">
        <p14:creationId xmlns:p14="http://schemas.microsoft.com/office/powerpoint/2010/main" val="25462127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149973-ABD9-4C6F-9A15-CA21BD56FEEC}" type="slidenum">
              <a:rPr lang="en-US" smtClean="0"/>
              <a:t>6</a:t>
            </a:fld>
            <a:endParaRPr lang="en-US"/>
          </a:p>
        </p:txBody>
      </p:sp>
    </p:spTree>
    <p:extLst>
      <p:ext uri="{BB962C8B-B14F-4D97-AF65-F5344CB8AC3E}">
        <p14:creationId xmlns:p14="http://schemas.microsoft.com/office/powerpoint/2010/main" val="38314543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149973-ABD9-4C6F-9A15-CA21BD56FEEC}" type="slidenum">
              <a:rPr lang="en-US" smtClean="0"/>
              <a:t>7</a:t>
            </a:fld>
            <a:endParaRPr lang="en-US"/>
          </a:p>
        </p:txBody>
      </p:sp>
    </p:spTree>
    <p:extLst>
      <p:ext uri="{BB962C8B-B14F-4D97-AF65-F5344CB8AC3E}">
        <p14:creationId xmlns:p14="http://schemas.microsoft.com/office/powerpoint/2010/main" val="46865867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9.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8" name="Group 17"/>
          <p:cNvGrpSpPr/>
          <p:nvPr/>
        </p:nvGrpSpPr>
        <p:grpSpPr>
          <a:xfrm>
            <a:off x="0" y="0"/>
            <a:ext cx="9144677" cy="6858000"/>
            <a:chOff x="0" y="0"/>
            <a:chExt cx="9144677" cy="6858000"/>
          </a:xfrm>
        </p:grpSpPr>
        <p:pic>
          <p:nvPicPr>
            <p:cNvPr id="8" name="Picture 7" descr="SD-PanelTitle-R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1" name="Rectangle 10"/>
            <p:cNvSpPr/>
            <p:nvPr/>
          </p:nvSpPr>
          <p:spPr>
            <a:xfrm>
              <a:off x="1515532" y="1520422"/>
              <a:ext cx="6112935" cy="3818468"/>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2" name="Picture 11"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0" y="3128434"/>
              <a:ext cx="1664208" cy="612648"/>
            </a:xfrm>
            <a:prstGeom prst="rect">
              <a:avLst/>
            </a:prstGeom>
          </p:spPr>
        </p:pic>
        <p:pic>
          <p:nvPicPr>
            <p:cNvPr id="13" name="Picture 12"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7480469" y="3128434"/>
              <a:ext cx="1664208" cy="612648"/>
            </a:xfrm>
            <a:prstGeom prst="rect">
              <a:avLst/>
            </a:prstGeom>
          </p:spPr>
        </p:pic>
      </p:grpSp>
      <p:sp>
        <p:nvSpPr>
          <p:cNvPr id="2" name="Title 1"/>
          <p:cNvSpPr>
            <a:spLocks noGrp="1"/>
          </p:cNvSpPr>
          <p:nvPr>
            <p:ph type="ctrTitle"/>
          </p:nvPr>
        </p:nvSpPr>
        <p:spPr>
          <a:xfrm>
            <a:off x="1921934" y="1811863"/>
            <a:ext cx="5308866" cy="1515533"/>
          </a:xfrm>
        </p:spPr>
        <p:txBody>
          <a:bodyPr anchor="b">
            <a:noAutofit/>
          </a:bodyPr>
          <a:lstStyle>
            <a:lvl1pPr algn="ct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921934" y="3598327"/>
            <a:ext cx="5308866" cy="1377651"/>
          </a:xfrm>
        </p:spPr>
        <p:txBody>
          <a:bodyPr anchor="t">
            <a:normAutofit/>
          </a:bodyPr>
          <a:lstStyle>
            <a:lvl1pPr marL="0" indent="0" algn="ctr">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065417" y="5054602"/>
            <a:ext cx="673276" cy="279400"/>
          </a:xfrm>
        </p:spPr>
        <p:txBody>
          <a:bodyPr/>
          <a:lstStyle/>
          <a:p>
            <a:fld id="{A0ED982F-42D9-4144-B4C0-B15723CFE9C0}" type="datetimeFigureOut">
              <a:rPr lang="en-US" smtClean="0"/>
              <a:pPr/>
              <a:t>11/30/2020</a:t>
            </a:fld>
            <a:endParaRPr lang="en-US" dirty="0"/>
          </a:p>
        </p:txBody>
      </p:sp>
      <p:sp>
        <p:nvSpPr>
          <p:cNvPr id="5" name="Footer Placeholder 4"/>
          <p:cNvSpPr>
            <a:spLocks noGrp="1"/>
          </p:cNvSpPr>
          <p:nvPr>
            <p:ph type="ftr" sz="quarter" idx="11"/>
          </p:nvPr>
        </p:nvSpPr>
        <p:spPr>
          <a:xfrm>
            <a:off x="1921934" y="5054602"/>
            <a:ext cx="4064860" cy="279400"/>
          </a:xfrm>
        </p:spPr>
        <p:txBody>
          <a:bodyPr/>
          <a:lstStyle/>
          <a:p>
            <a:endParaRPr lang="en-US" dirty="0"/>
          </a:p>
        </p:txBody>
      </p:sp>
      <p:sp>
        <p:nvSpPr>
          <p:cNvPr id="6" name="Slide Number Placeholder 5"/>
          <p:cNvSpPr>
            <a:spLocks noGrp="1"/>
          </p:cNvSpPr>
          <p:nvPr>
            <p:ph type="sldNum" sz="quarter" idx="12"/>
          </p:nvPr>
        </p:nvSpPr>
        <p:spPr>
          <a:xfrm>
            <a:off x="6817317" y="5054602"/>
            <a:ext cx="413483" cy="279400"/>
          </a:xfrm>
        </p:spPr>
        <p:txBody>
          <a:bodyPr/>
          <a:lstStyle/>
          <a:p>
            <a:fld id="{0F2F67C3-E579-BF4E-A83C-736487B824F3}" type="slidenum">
              <a:rPr lang="en-US" smtClean="0"/>
              <a:pPr/>
              <a:t>‹#›</a:t>
            </a:fld>
            <a:endParaRPr lang="en-US" dirty="0"/>
          </a:p>
        </p:txBody>
      </p:sp>
      <p:cxnSp>
        <p:nvCxnSpPr>
          <p:cNvPr id="15" name="Straight Connector 14"/>
          <p:cNvCxnSpPr/>
          <p:nvPr/>
        </p:nvCxnSpPr>
        <p:spPr>
          <a:xfrm>
            <a:off x="2019825" y="3471329"/>
            <a:ext cx="5113083" cy="0"/>
          </a:xfrm>
          <a:prstGeom prst="line">
            <a:avLst/>
          </a:prstGeom>
          <a:ln w="15875"/>
        </p:spPr>
        <p:style>
          <a:lnRef idx="2">
            <a:schemeClr val="accent1"/>
          </a:lnRef>
          <a:fillRef idx="0">
            <a:schemeClr val="accent1"/>
          </a:fillRef>
          <a:effectRef idx="1">
            <a:schemeClr val="accent1"/>
          </a:effectRef>
          <a:fontRef idx="minor">
            <a:schemeClr val="tx1"/>
          </a:fontRef>
        </p:style>
      </p:cxnSp>
      <p:pic>
        <p:nvPicPr>
          <p:cNvPr id="14" name="Picture 13" descr="BoundlessEnergyWh.eps"/>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212166" y="514349"/>
            <a:ext cx="4584700" cy="1026583"/>
          </a:xfrm>
          <a:prstGeom prst="rect">
            <a:avLst/>
          </a:prstGeom>
        </p:spPr>
      </p:pic>
    </p:spTree>
    <p:extLst>
      <p:ext uri="{BB962C8B-B14F-4D97-AF65-F5344CB8AC3E}">
        <p14:creationId xmlns:p14="http://schemas.microsoft.com/office/powerpoint/2010/main" val="2036366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6" y="4815415"/>
            <a:ext cx="6798734"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026260" y="1032933"/>
            <a:ext cx="7091482" cy="3361269"/>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76866" y="5382153"/>
            <a:ext cx="6798734" cy="493712"/>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0ED982F-42D9-4144-B4C0-B15723CFE9C0}" type="datetimeFigureOut">
              <a:rPr lang="en-US" smtClean="0"/>
              <a:t>11/30/2020</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2F67C3-E579-BF4E-A83C-736487B824F3}" type="slidenum">
              <a:rPr lang="en-US" smtClean="0"/>
              <a:t>‹#›</a:t>
            </a:fld>
            <a:endParaRPr lang="en-US"/>
          </a:p>
        </p:txBody>
      </p:sp>
    </p:spTree>
    <p:extLst>
      <p:ext uri="{BB962C8B-B14F-4D97-AF65-F5344CB8AC3E}">
        <p14:creationId xmlns:p14="http://schemas.microsoft.com/office/powerpoint/2010/main" val="1994316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6" y="906873"/>
            <a:ext cx="6798734" cy="309786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76865" y="4275666"/>
            <a:ext cx="6798736" cy="1600202"/>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0ED982F-42D9-4144-B4C0-B15723CFE9C0}"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2F67C3-E579-BF4E-A83C-736487B824F3}" type="slidenum">
              <a:rPr lang="en-US" smtClean="0"/>
              <a:t>‹#›</a:t>
            </a:fld>
            <a:endParaRPr lang="en-US"/>
          </a:p>
        </p:txBody>
      </p:sp>
      <p:cxnSp>
        <p:nvCxnSpPr>
          <p:cNvPr id="15" name="Straight Connector 14"/>
          <p:cNvCxnSpPr/>
          <p:nvPr/>
        </p:nvCxnSpPr>
        <p:spPr>
          <a:xfrm>
            <a:off x="1278465" y="4140199"/>
            <a:ext cx="6606425"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74776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34333" y="982132"/>
            <a:ext cx="6400250" cy="2370668"/>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600200" y="3352799"/>
            <a:ext cx="5892798" cy="651933"/>
          </a:xfrm>
        </p:spPr>
        <p:txBody>
          <a:bodyPr anchor="ctr">
            <a:normAutofit/>
          </a:bodyPr>
          <a:lstStyle>
            <a:lvl1pPr marL="0" indent="0" algn="r">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176863" y="4343400"/>
            <a:ext cx="6798738"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0ED982F-42D9-4144-B4C0-B15723CFE9C0}"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2F67C3-E579-BF4E-A83C-736487B824F3}" type="slidenum">
              <a:rPr lang="en-US" smtClean="0"/>
              <a:t>‹#›</a:t>
            </a:fld>
            <a:endParaRPr lang="en-US"/>
          </a:p>
        </p:txBody>
      </p:sp>
      <p:sp>
        <p:nvSpPr>
          <p:cNvPr id="14" name="TextBox 13"/>
          <p:cNvSpPr txBox="1"/>
          <p:nvPr/>
        </p:nvSpPr>
        <p:spPr>
          <a:xfrm>
            <a:off x="849969" y="905362"/>
            <a:ext cx="457319" cy="584776"/>
          </a:xfrm>
          <a:prstGeom prst="rect">
            <a:avLst/>
          </a:prstGeom>
        </p:spPr>
        <p:txBody>
          <a:bodyPr vert="horz" lIns="91440" tIns="45720" rIns="91440" bIns="45720" rtlCol="0" anchor="ctr">
            <a:noAutofit/>
          </a:bodyPr>
          <a:lstStyle/>
          <a:p>
            <a:pPr lvl="0"/>
            <a:r>
              <a:rPr lang="en-US" sz="7200" dirty="0">
                <a:solidFill>
                  <a:schemeClr val="tx1"/>
                </a:solidFill>
                <a:effectLst/>
              </a:rPr>
              <a:t>“</a:t>
            </a:r>
          </a:p>
        </p:txBody>
      </p:sp>
      <p:sp>
        <p:nvSpPr>
          <p:cNvPr id="15" name="TextBox 14"/>
          <p:cNvSpPr txBox="1"/>
          <p:nvPr/>
        </p:nvSpPr>
        <p:spPr>
          <a:xfrm>
            <a:off x="7633503" y="2827870"/>
            <a:ext cx="457319" cy="584776"/>
          </a:xfrm>
          <a:prstGeom prst="rect">
            <a:avLst/>
          </a:prstGeom>
        </p:spPr>
        <p:txBody>
          <a:bodyPr vert="horz" lIns="91440" tIns="45720" rIns="91440" bIns="45720" rtlCol="0" anchor="ctr">
            <a:noAutofit/>
          </a:bodyPr>
          <a:lstStyle/>
          <a:p>
            <a:pPr lvl="0" algn="r"/>
            <a:r>
              <a:rPr lang="en-US" sz="7200" dirty="0">
                <a:solidFill>
                  <a:schemeClr val="tx1"/>
                </a:solidFill>
                <a:effectLst/>
              </a:rPr>
              <a:t>”</a:t>
            </a:r>
          </a:p>
        </p:txBody>
      </p:sp>
      <p:cxnSp>
        <p:nvCxnSpPr>
          <p:cNvPr id="19" name="Straight Connector 18"/>
          <p:cNvCxnSpPr/>
          <p:nvPr/>
        </p:nvCxnSpPr>
        <p:spPr>
          <a:xfrm>
            <a:off x="1278466" y="4140199"/>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524873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76869" y="3308581"/>
            <a:ext cx="6798728"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76868" y="4777381"/>
            <a:ext cx="6798730"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0ED982F-42D9-4144-B4C0-B15723CFE9C0}"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2F67C3-E579-BF4E-A83C-736487B824F3}" type="slidenum">
              <a:rPr lang="en-US" smtClean="0"/>
              <a:t>‹#›</a:t>
            </a:fld>
            <a:endParaRPr lang="en-US"/>
          </a:p>
        </p:txBody>
      </p:sp>
    </p:spTree>
    <p:extLst>
      <p:ext uri="{BB962C8B-B14F-4D97-AF65-F5344CB8AC3E}">
        <p14:creationId xmlns:p14="http://schemas.microsoft.com/office/powerpoint/2010/main" val="16074200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409416" y="982132"/>
            <a:ext cx="6325168" cy="2243668"/>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8" name="Text Placeholder 2"/>
          <p:cNvSpPr>
            <a:spLocks noGrp="1"/>
          </p:cNvSpPr>
          <p:nvPr>
            <p:ph type="body" idx="13"/>
          </p:nvPr>
        </p:nvSpPr>
        <p:spPr>
          <a:xfrm>
            <a:off x="1176868" y="3639312"/>
            <a:ext cx="6798730" cy="886968"/>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3" name="Text Placeholder 2"/>
          <p:cNvSpPr>
            <a:spLocks noGrp="1"/>
          </p:cNvSpPr>
          <p:nvPr>
            <p:ph type="body" idx="1"/>
          </p:nvPr>
        </p:nvSpPr>
        <p:spPr>
          <a:xfrm>
            <a:off x="1176865" y="4529667"/>
            <a:ext cx="6798736" cy="13462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0ED982F-42D9-4144-B4C0-B15723CFE9C0}"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2F67C3-E579-BF4E-A83C-736487B824F3}" type="slidenum">
              <a:rPr lang="en-US" smtClean="0"/>
              <a:t>‹#›</a:t>
            </a:fld>
            <a:endParaRPr lang="en-US"/>
          </a:p>
        </p:txBody>
      </p:sp>
      <p:sp>
        <p:nvSpPr>
          <p:cNvPr id="12" name="TextBox 11"/>
          <p:cNvSpPr txBox="1"/>
          <p:nvPr/>
        </p:nvSpPr>
        <p:spPr>
          <a:xfrm>
            <a:off x="878060" y="896895"/>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3" name="TextBox 12"/>
          <p:cNvSpPr txBox="1"/>
          <p:nvPr/>
        </p:nvSpPr>
        <p:spPr>
          <a:xfrm>
            <a:off x="7649796" y="2607728"/>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26" name="Straight Connector 25"/>
          <p:cNvCxnSpPr/>
          <p:nvPr/>
        </p:nvCxnSpPr>
        <p:spPr>
          <a:xfrm>
            <a:off x="1278466" y="342900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829798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76865" y="982131"/>
            <a:ext cx="6798734" cy="2294467"/>
          </a:xfrm>
        </p:spPr>
        <p:txBody>
          <a:bodyPr vert="horz" lIns="91440" tIns="45720" rIns="91440" bIns="45720" rtlCol="0" anchor="ctr">
            <a:normAutofit/>
          </a:bodyPr>
          <a:lstStyle>
            <a:lvl1pPr>
              <a:defRPr lang="en-US" sz="3200" b="0" dirty="0"/>
            </a:lvl1pPr>
          </a:lstStyle>
          <a:p>
            <a:pPr marL="0" lvl="0"/>
            <a:r>
              <a:rPr lang="en-US" smtClean="0"/>
              <a:t>Click to edit Master title style</a:t>
            </a:r>
            <a:endParaRPr lang="en-US" dirty="0"/>
          </a:p>
        </p:txBody>
      </p:sp>
      <p:sp>
        <p:nvSpPr>
          <p:cNvPr id="14" name="Text Placeholder 2"/>
          <p:cNvSpPr>
            <a:spLocks noGrp="1"/>
          </p:cNvSpPr>
          <p:nvPr>
            <p:ph type="body" idx="13"/>
          </p:nvPr>
        </p:nvSpPr>
        <p:spPr>
          <a:xfrm>
            <a:off x="1176868" y="3566160"/>
            <a:ext cx="6798730" cy="905256"/>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3" name="Text Placeholder 2"/>
          <p:cNvSpPr>
            <a:spLocks noGrp="1"/>
          </p:cNvSpPr>
          <p:nvPr>
            <p:ph type="body" idx="1"/>
          </p:nvPr>
        </p:nvSpPr>
        <p:spPr>
          <a:xfrm>
            <a:off x="1176866" y="4470400"/>
            <a:ext cx="6798734" cy="1405467"/>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0ED982F-42D9-4144-B4C0-B15723CFE9C0}"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2F67C3-E579-BF4E-A83C-736487B824F3}" type="slidenum">
              <a:rPr lang="en-US" smtClean="0"/>
              <a:t>‹#›</a:t>
            </a:fld>
            <a:endParaRPr lang="en-US"/>
          </a:p>
        </p:txBody>
      </p:sp>
      <p:cxnSp>
        <p:nvCxnSpPr>
          <p:cNvPr id="15" name="Straight Connector 14"/>
          <p:cNvCxnSpPr/>
          <p:nvPr/>
        </p:nvCxnSpPr>
        <p:spPr>
          <a:xfrm>
            <a:off x="1278469" y="3429000"/>
            <a:ext cx="6606421"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166560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76865" y="2490135"/>
            <a:ext cx="6798736" cy="3385733"/>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0ED982F-42D9-4144-B4C0-B15723CFE9C0}"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2F67C3-E579-BF4E-A83C-736487B824F3}" type="slidenum">
              <a:rPr lang="en-US" smtClean="0"/>
              <a:t>‹#›</a:t>
            </a:fld>
            <a:endParaRPr lang="en-US"/>
          </a:p>
        </p:txBody>
      </p:sp>
      <p:cxnSp>
        <p:nvCxnSpPr>
          <p:cNvPr id="14" name="Straight Connector 13"/>
          <p:cNvCxnSpPr/>
          <p:nvPr/>
        </p:nvCxnSpPr>
        <p:spPr>
          <a:xfrm>
            <a:off x="1278466" y="2354670"/>
            <a:ext cx="660642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095038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56667" y="906873"/>
            <a:ext cx="1618930" cy="496899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76867" y="906873"/>
            <a:ext cx="4915509" cy="4968993"/>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0ED982F-42D9-4144-B4C0-B15723CFE9C0}"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2F67C3-E579-BF4E-A83C-736487B824F3}" type="slidenum">
              <a:rPr lang="en-US" smtClean="0"/>
              <a:t>‹#›</a:t>
            </a:fld>
            <a:endParaRPr lang="en-US"/>
          </a:p>
        </p:txBody>
      </p:sp>
      <p:cxnSp>
        <p:nvCxnSpPr>
          <p:cNvPr id="14" name="Straight Connector 13"/>
          <p:cNvCxnSpPr/>
          <p:nvPr/>
        </p:nvCxnSpPr>
        <p:spPr>
          <a:xfrm>
            <a:off x="6245512" y="906873"/>
            <a:ext cx="0" cy="4968993"/>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82921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7" name="Straight Connector 6"/>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0ED982F-42D9-4144-B4C0-B15723CFE9C0}"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2F67C3-E579-BF4E-A83C-736487B824F3}" type="slidenum">
              <a:rPr lang="en-US" smtClean="0"/>
              <a:t>‹#›</a:t>
            </a:fld>
            <a:endParaRPr lang="en-US"/>
          </a:p>
        </p:txBody>
      </p:sp>
    </p:spTree>
    <p:extLst>
      <p:ext uri="{BB962C8B-B14F-4D97-AF65-F5344CB8AC3E}">
        <p14:creationId xmlns:p14="http://schemas.microsoft.com/office/powerpoint/2010/main" val="663691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78465" y="1641413"/>
            <a:ext cx="6595534" cy="1822514"/>
          </a:xfrm>
        </p:spPr>
        <p:txBody>
          <a:bodyPr anchor="b">
            <a:normAutofit/>
          </a:bodyPr>
          <a:lstStyle>
            <a:lvl1pPr algn="ct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278465" y="3734859"/>
            <a:ext cx="6595534" cy="1090015"/>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0ED982F-42D9-4144-B4C0-B15723CFE9C0}"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2F67C3-E579-BF4E-A83C-736487B824F3}" type="slidenum">
              <a:rPr lang="en-US" smtClean="0"/>
              <a:t>‹#›</a:t>
            </a:fld>
            <a:endParaRPr lang="en-US"/>
          </a:p>
        </p:txBody>
      </p:sp>
      <p:cxnSp>
        <p:nvCxnSpPr>
          <p:cNvPr id="31" name="Straight Connector 30"/>
          <p:cNvCxnSpPr/>
          <p:nvPr/>
        </p:nvCxnSpPr>
        <p:spPr>
          <a:xfrm>
            <a:off x="1278466" y="3599392"/>
            <a:ext cx="659553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07613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8" name="Straight Connector 7"/>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176866" y="915337"/>
            <a:ext cx="6798734" cy="130386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76866" y="2487168"/>
            <a:ext cx="3337560" cy="3447288"/>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5152" y="2487168"/>
            <a:ext cx="3337560" cy="3447288"/>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0ED982F-42D9-4144-B4C0-B15723CFE9C0}" type="datetimeFigureOut">
              <a:rPr lang="en-US" smtClean="0"/>
              <a:t>11/30/2020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2F67C3-E579-BF4E-A83C-736487B824F3}" type="slidenum">
              <a:rPr lang="en-US" smtClean="0"/>
              <a:t>‹#›</a:t>
            </a:fld>
            <a:endParaRPr lang="en-US"/>
          </a:p>
        </p:txBody>
      </p:sp>
    </p:spTree>
    <p:extLst>
      <p:ext uri="{BB962C8B-B14F-4D97-AF65-F5344CB8AC3E}">
        <p14:creationId xmlns:p14="http://schemas.microsoft.com/office/powerpoint/2010/main" val="654240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76868"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76868" y="3243263"/>
            <a:ext cx="3337560" cy="270662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1832"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1832" y="3243263"/>
            <a:ext cx="3337560" cy="270662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0ED982F-42D9-4144-B4C0-B15723CFE9C0}" type="datetimeFigureOut">
              <a:rPr lang="en-US" smtClean="0"/>
              <a:t>11/30/2020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2F67C3-E579-BF4E-A83C-736487B824F3}" type="slidenum">
              <a:rPr lang="en-US" smtClean="0"/>
              <a:t>‹#›</a:t>
            </a:fld>
            <a:endParaRPr lang="en-US"/>
          </a:p>
        </p:txBody>
      </p:sp>
      <p:cxnSp>
        <p:nvCxnSpPr>
          <p:cNvPr id="41" name="Straight Connector 40"/>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18485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76865" y="915337"/>
            <a:ext cx="6798735" cy="1303867"/>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0ED982F-42D9-4144-B4C0-B15723CFE9C0}" type="datetimeFigureOut">
              <a:rPr lang="en-US" smtClean="0"/>
              <a:t>11/30/2020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2F67C3-E579-BF4E-A83C-736487B824F3}" type="slidenum">
              <a:rPr lang="en-US" smtClean="0"/>
              <a:t>‹#›</a:t>
            </a:fld>
            <a:endParaRPr lang="en-US"/>
          </a:p>
        </p:txBody>
      </p:sp>
      <p:cxnSp>
        <p:nvCxnSpPr>
          <p:cNvPr id="14" name="Straight Connector 13"/>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49064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ED982F-42D9-4144-B4C0-B15723CFE9C0}" type="datetimeFigureOut">
              <a:rPr lang="en-US" smtClean="0"/>
              <a:t>11/30/2020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2F67C3-E579-BF4E-A83C-736487B824F3}" type="slidenum">
              <a:rPr lang="en-US" smtClean="0"/>
              <a:t>‹#›</a:t>
            </a:fld>
            <a:endParaRPr lang="en-US"/>
          </a:p>
        </p:txBody>
      </p:sp>
    </p:spTree>
    <p:extLst>
      <p:ext uri="{BB962C8B-B14F-4D97-AF65-F5344CB8AC3E}">
        <p14:creationId xmlns:p14="http://schemas.microsoft.com/office/powerpoint/2010/main" val="1395246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5" y="1388534"/>
            <a:ext cx="2536798"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120062" y="982132"/>
            <a:ext cx="3855539" cy="4893735"/>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76865" y="3031065"/>
            <a:ext cx="2536798" cy="243840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0ED982F-42D9-4144-B4C0-B15723CFE9C0}" type="datetimeFigureOut">
              <a:rPr lang="en-US" smtClean="0"/>
              <a:t>11/30/2020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2F67C3-E579-BF4E-A83C-736487B824F3}" type="slidenum">
              <a:rPr lang="en-US" smtClean="0"/>
              <a:t>‹#›</a:t>
            </a:fld>
            <a:endParaRPr lang="en-US"/>
          </a:p>
        </p:txBody>
      </p:sp>
      <p:cxnSp>
        <p:nvCxnSpPr>
          <p:cNvPr id="16" name="Straight Connector 15"/>
          <p:cNvCxnSpPr/>
          <p:nvPr/>
        </p:nvCxnSpPr>
        <p:spPr>
          <a:xfrm>
            <a:off x="1278466" y="2912533"/>
            <a:ext cx="233359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02904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5" y="1883832"/>
            <a:ext cx="3632202" cy="1371600"/>
          </a:xfrm>
        </p:spPr>
        <p:txBody>
          <a:bodyPr anchor="b">
            <a:normAutofit/>
          </a:bodyPr>
          <a:lstStyle>
            <a:lvl1pPr algn="ctr">
              <a:defRPr sz="2400" b="0"/>
            </a:lvl1pPr>
          </a:lstStyle>
          <a:p>
            <a:r>
              <a:rPr lang="en-US" smtClean="0"/>
              <a:t>Click to edit Master title style</a:t>
            </a:r>
            <a:endParaRPr lang="en-US" dirty="0"/>
          </a:p>
        </p:txBody>
      </p:sp>
      <p:sp>
        <p:nvSpPr>
          <p:cNvPr id="17" name="Picture Placeholder 2"/>
          <p:cNvSpPr>
            <a:spLocks noGrp="1" noChangeAspect="1"/>
          </p:cNvSpPr>
          <p:nvPr>
            <p:ph type="pic" idx="1"/>
          </p:nvPr>
        </p:nvSpPr>
        <p:spPr>
          <a:xfrm>
            <a:off x="5183069" y="1032933"/>
            <a:ext cx="2929463" cy="4792136"/>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76865" y="3255432"/>
            <a:ext cx="3632201" cy="1828800"/>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0ED982F-42D9-4144-B4C0-B15723CFE9C0}" type="datetimeFigureOut">
              <a:rPr lang="en-US" smtClean="0"/>
              <a:t>11/30/2020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2F67C3-E579-BF4E-A83C-736487B824F3}" type="slidenum">
              <a:rPr lang="en-US" smtClean="0"/>
              <a:t>‹#›</a:t>
            </a:fld>
            <a:endParaRPr lang="en-US"/>
          </a:p>
        </p:txBody>
      </p:sp>
    </p:spTree>
    <p:extLst>
      <p:ext uri="{BB962C8B-B14F-4D97-AF65-F5344CB8AC3E}">
        <p14:creationId xmlns:p14="http://schemas.microsoft.com/office/powerpoint/2010/main" val="1754715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5.em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6.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7" name="Group 6"/>
          <p:cNvGrpSpPr/>
          <p:nvPr/>
        </p:nvGrpSpPr>
        <p:grpSpPr>
          <a:xfrm>
            <a:off x="0" y="0"/>
            <a:ext cx="9152467" cy="6858000"/>
            <a:chOff x="0" y="0"/>
            <a:chExt cx="9152467" cy="6858000"/>
          </a:xfrm>
        </p:grpSpPr>
        <p:pic>
          <p:nvPicPr>
            <p:cNvPr id="8" name="Picture 7" descr="SD-PanelContent.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Rectangle 8"/>
            <p:cNvSpPr/>
            <p:nvPr/>
          </p:nvSpPr>
          <p:spPr>
            <a:xfrm>
              <a:off x="553888" y="542807"/>
              <a:ext cx="8039776" cy="5756392"/>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0" name="Picture 9"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0" y="3128434"/>
              <a:ext cx="685800" cy="606425"/>
            </a:xfrm>
            <a:prstGeom prst="rect">
              <a:avLst/>
            </a:prstGeom>
          </p:spPr>
        </p:pic>
        <p:pic>
          <p:nvPicPr>
            <p:cNvPr id="11" name="Picture 10"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8466667" y="3128434"/>
              <a:ext cx="685800" cy="606425"/>
            </a:xfrm>
            <a:prstGeom prst="rect">
              <a:avLst/>
            </a:prstGeom>
          </p:spPr>
        </p:pic>
      </p:grpSp>
      <p:sp>
        <p:nvSpPr>
          <p:cNvPr id="2" name="Title Placeholder 1"/>
          <p:cNvSpPr>
            <a:spLocks noGrp="1"/>
          </p:cNvSpPr>
          <p:nvPr>
            <p:ph type="title"/>
          </p:nvPr>
        </p:nvSpPr>
        <p:spPr>
          <a:xfrm>
            <a:off x="1176866" y="915337"/>
            <a:ext cx="6798734" cy="13038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76865" y="2490135"/>
            <a:ext cx="6798736" cy="3444997"/>
          </a:xfrm>
          <a:prstGeom prst="rect">
            <a:avLst/>
          </a:prstGeom>
        </p:spPr>
        <p:txBody>
          <a:bodyPr vert="horz" lIns="91440" tIns="45720" rIns="91440" bIns="45720" rtlCol="0"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356670" y="5960533"/>
            <a:ext cx="1148283"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0ED982F-42D9-4144-B4C0-B15723CFE9C0}" type="datetimeFigureOut">
              <a:rPr lang="en-US" smtClean="0"/>
              <a:t>11/30/2020</a:t>
            </a:fld>
            <a:endParaRPr lang="en-US"/>
          </a:p>
        </p:txBody>
      </p:sp>
      <p:sp>
        <p:nvSpPr>
          <p:cNvPr id="5" name="Footer Placeholder 4"/>
          <p:cNvSpPr>
            <a:spLocks noGrp="1"/>
          </p:cNvSpPr>
          <p:nvPr>
            <p:ph type="ftr" sz="quarter" idx="3"/>
          </p:nvPr>
        </p:nvSpPr>
        <p:spPr>
          <a:xfrm>
            <a:off x="1176865" y="5960533"/>
            <a:ext cx="5104667"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7580091" y="5960533"/>
            <a:ext cx="39551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F2F67C3-E579-BF4E-A83C-736487B824F3}" type="slidenum">
              <a:rPr lang="en-US" smtClean="0"/>
              <a:t>‹#›</a:t>
            </a:fld>
            <a:endParaRPr lang="en-US"/>
          </a:p>
        </p:txBody>
      </p:sp>
      <p:pic>
        <p:nvPicPr>
          <p:cNvPr id="12" name="Picture 11" descr="BoundlessEnergy.eps"/>
          <p:cNvPicPr>
            <a:picLocks noChangeAspect="1"/>
          </p:cNvPicPr>
          <p:nvPr userDrawn="1"/>
        </p:nvPicPr>
        <p:blipFill>
          <a:blip r:embed="rId21">
            <a:alphaModFix amt="40000"/>
            <a:extLst>
              <a:ext uri="{28A0092B-C50C-407E-A947-70E740481C1C}">
                <a14:useLocalDpi xmlns:a14="http://schemas.microsoft.com/office/drawing/2010/main" val="0"/>
              </a:ext>
            </a:extLst>
          </a:blip>
          <a:stretch>
            <a:fillRect/>
          </a:stretch>
        </p:blipFill>
        <p:spPr>
          <a:xfrm>
            <a:off x="1811866" y="6105864"/>
            <a:ext cx="5833902" cy="500972"/>
          </a:xfrm>
          <a:prstGeom prst="rect">
            <a:avLst/>
          </a:prstGeom>
        </p:spPr>
      </p:pic>
      <p:pic>
        <p:nvPicPr>
          <p:cNvPr id="13" name="Picture 12" descr="AEP_2C_RG.eps"/>
          <p:cNvPicPr>
            <a:picLocks noChangeAspect="1"/>
          </p:cNvPicPr>
          <p:nvPr userDrawn="1"/>
        </p:nvPicPr>
        <p:blipFill>
          <a:blip r:embed="rId22">
            <a:extLst>
              <a:ext uri="{28A0092B-C50C-407E-A947-70E740481C1C}">
                <a14:useLocalDpi xmlns:a14="http://schemas.microsoft.com/office/drawing/2010/main" val="0"/>
              </a:ext>
            </a:extLst>
          </a:blip>
          <a:stretch>
            <a:fillRect/>
          </a:stretch>
        </p:blipFill>
        <p:spPr>
          <a:xfrm>
            <a:off x="457200" y="274638"/>
            <a:ext cx="1778527" cy="986367"/>
          </a:xfrm>
          <a:prstGeom prst="rect">
            <a:avLst/>
          </a:prstGeom>
        </p:spPr>
      </p:pic>
      <p:sp>
        <p:nvSpPr>
          <p:cNvPr id="14" name="Rectangle 13"/>
          <p:cNvSpPr/>
          <p:nvPr userDrawn="1"/>
        </p:nvSpPr>
        <p:spPr>
          <a:xfrm>
            <a:off x="457200" y="1710268"/>
            <a:ext cx="8001000" cy="45719"/>
          </a:xfrm>
          <a:prstGeom prst="rect">
            <a:avLst/>
          </a:prstGeom>
          <a:gradFill flip="none" rotWithShape="1">
            <a:gsLst>
              <a:gs pos="0">
                <a:srgbClr val="FF0000"/>
              </a:gs>
              <a:gs pos="99000">
                <a:srgbClr val="FFFFFF"/>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45156539"/>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4" r:id="rId3"/>
    <p:sldLayoutId id="2147483825" r:id="rId4"/>
    <p:sldLayoutId id="2147483826" r:id="rId5"/>
    <p:sldLayoutId id="2147483827" r:id="rId6"/>
    <p:sldLayoutId id="2147483828" r:id="rId7"/>
    <p:sldLayoutId id="2147483829" r:id="rId8"/>
    <p:sldLayoutId id="2147483830" r:id="rId9"/>
    <p:sldLayoutId id="2147483831" r:id="rId10"/>
    <p:sldLayoutId id="2147483832" r:id="rId11"/>
    <p:sldLayoutId id="2147483833" r:id="rId12"/>
    <p:sldLayoutId id="2147483834" r:id="rId13"/>
    <p:sldLayoutId id="2147483835" r:id="rId14"/>
    <p:sldLayoutId id="2147483836" r:id="rId15"/>
    <p:sldLayoutId id="2147483837" r:id="rId16"/>
    <p:sldLayoutId id="2147483838" r:id="rId17"/>
  </p:sldLayoutIdLst>
  <p:txStyles>
    <p:titleStyle>
      <a:lvl1pPr algn="ctr" defTabSz="457200" rtl="0" eaLnBrk="1" latinLnBrk="0" hangingPunct="1">
        <a:spcBef>
          <a:spcPct val="0"/>
        </a:spcBef>
        <a:buNone/>
        <a:defRPr sz="40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MWG Update to WMS</a:t>
            </a:r>
            <a:endParaRPr lang="en-US" dirty="0"/>
          </a:p>
        </p:txBody>
      </p:sp>
      <p:sp>
        <p:nvSpPr>
          <p:cNvPr id="3" name="Subtitle 2"/>
          <p:cNvSpPr>
            <a:spLocks noGrp="1"/>
          </p:cNvSpPr>
          <p:nvPr>
            <p:ph type="subTitle" idx="1"/>
          </p:nvPr>
        </p:nvSpPr>
        <p:spPr/>
        <p:txBody>
          <a:bodyPr>
            <a:normAutofit/>
          </a:bodyPr>
          <a:lstStyle/>
          <a:p>
            <a:r>
              <a:rPr lang="en-US" dirty="0" smtClean="0"/>
              <a:t>December</a:t>
            </a:r>
            <a:r>
              <a:rPr lang="en-US" dirty="0" smtClean="0"/>
              <a:t> </a:t>
            </a:r>
            <a:r>
              <a:rPr lang="en-US" dirty="0"/>
              <a:t>2</a:t>
            </a:r>
            <a:r>
              <a:rPr lang="en-US" dirty="0" smtClean="0"/>
              <a:t>, </a:t>
            </a:r>
            <a:r>
              <a:rPr lang="en-US" dirty="0" smtClean="0"/>
              <a:t>2020</a:t>
            </a:r>
          </a:p>
          <a:p>
            <a:r>
              <a:rPr lang="en-US" dirty="0" smtClean="0"/>
              <a:t>Presented by:  Gabriel Godinez</a:t>
            </a:r>
          </a:p>
          <a:p>
            <a:r>
              <a:rPr lang="en-US" dirty="0" smtClean="0"/>
              <a:t>MWG Chair</a:t>
            </a:r>
            <a:endParaRPr lang="en-US" dirty="0"/>
          </a:p>
        </p:txBody>
      </p:sp>
    </p:spTree>
    <p:extLst>
      <p:ext uri="{BB962C8B-B14F-4D97-AF65-F5344CB8AC3E}">
        <p14:creationId xmlns:p14="http://schemas.microsoft.com/office/powerpoint/2010/main" val="24280310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ERCOT Analysis of Line Loss Data</a:t>
            </a:r>
            <a:endParaRPr lang="en-US" dirty="0"/>
          </a:p>
        </p:txBody>
      </p:sp>
      <p:sp>
        <p:nvSpPr>
          <p:cNvPr id="3" name="Content Placeholder 2"/>
          <p:cNvSpPr>
            <a:spLocks noGrp="1"/>
          </p:cNvSpPr>
          <p:nvPr>
            <p:ph idx="1"/>
          </p:nvPr>
        </p:nvSpPr>
        <p:spPr/>
        <p:txBody>
          <a:bodyPr>
            <a:normAutofit/>
          </a:bodyPr>
          <a:lstStyle/>
          <a:p>
            <a:r>
              <a:rPr lang="en-US" dirty="0" smtClean="0"/>
              <a:t>ERCOT </a:t>
            </a:r>
            <a:r>
              <a:rPr lang="en-US" dirty="0" smtClean="0"/>
              <a:t>presented ERCOT draft of line loss compensation protocol and SMOG language changes.</a:t>
            </a:r>
          </a:p>
          <a:p>
            <a:pPr lvl="1"/>
            <a:r>
              <a:rPr lang="en-US" dirty="0" smtClean="0"/>
              <a:t>Consensus made to move forward with changes presented in draft language.</a:t>
            </a:r>
          </a:p>
          <a:p>
            <a:pPr lvl="1"/>
            <a:r>
              <a:rPr lang="en-US" dirty="0" smtClean="0"/>
              <a:t>ERCOT Legal still needs to review draft language.</a:t>
            </a:r>
            <a:endParaRPr lang="en-US" dirty="0" smtClean="0"/>
          </a:p>
        </p:txBody>
      </p:sp>
    </p:spTree>
    <p:extLst>
      <p:ext uri="{BB962C8B-B14F-4D97-AF65-F5344CB8AC3E}">
        <p14:creationId xmlns:p14="http://schemas.microsoft.com/office/powerpoint/2010/main" val="10023895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Loss of Telemetry Indication Update</a:t>
            </a:r>
            <a:endParaRPr lang="en-US" dirty="0"/>
          </a:p>
        </p:txBody>
      </p:sp>
      <p:sp>
        <p:nvSpPr>
          <p:cNvPr id="3" name="Content Placeholder 2"/>
          <p:cNvSpPr>
            <a:spLocks noGrp="1"/>
          </p:cNvSpPr>
          <p:nvPr>
            <p:ph idx="1"/>
          </p:nvPr>
        </p:nvSpPr>
        <p:spPr/>
        <p:txBody>
          <a:bodyPr>
            <a:normAutofit lnSpcReduction="10000"/>
          </a:bodyPr>
          <a:lstStyle/>
          <a:p>
            <a:r>
              <a:rPr lang="en-US" dirty="0" smtClean="0"/>
              <a:t>Tesla indicated final testing has not yet been performed. An alternate solution involving a register versus a discreet event has been considered but not yet tested.</a:t>
            </a:r>
          </a:p>
          <a:p>
            <a:r>
              <a:rPr lang="en-US" dirty="0" smtClean="0"/>
              <a:t>MREADS indicated that the event as currently seen on TNMP’s event log has been sent to ITRON to see if it’s an event that can be seen during polling.</a:t>
            </a:r>
          </a:p>
          <a:p>
            <a:r>
              <a:rPr lang="en-US" dirty="0" smtClean="0"/>
              <a:t>Additional updates to SMOG 6.5.4(1)(l)&amp;(m) might be needed once testing can be completed.</a:t>
            </a:r>
            <a:endParaRPr lang="en-US" dirty="0" smtClean="0"/>
          </a:p>
        </p:txBody>
      </p:sp>
    </p:spTree>
    <p:extLst>
      <p:ext uri="{BB962C8B-B14F-4D97-AF65-F5344CB8AC3E}">
        <p14:creationId xmlns:p14="http://schemas.microsoft.com/office/powerpoint/2010/main" val="26420769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ERCOT Form </a:t>
            </a:r>
            <a:r>
              <a:rPr lang="en-US" dirty="0"/>
              <a:t>U</a:t>
            </a:r>
            <a:r>
              <a:rPr lang="en-US" dirty="0" smtClean="0"/>
              <a:t>pdates </a:t>
            </a:r>
            <a:r>
              <a:rPr lang="en-US" dirty="0" smtClean="0"/>
              <a:t>for NPRR 1020 </a:t>
            </a:r>
            <a:r>
              <a:rPr lang="en-US" dirty="0" smtClean="0"/>
              <a:t>Discussion</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Draft of Design Proposal 3.0 with new section for auxiliary load telemetry was reviewed; MWG accepted document as drafted.</a:t>
            </a:r>
          </a:p>
          <a:p>
            <a:r>
              <a:rPr lang="en-US" dirty="0" smtClean="0"/>
              <a:t>Draft of MDAS Configuration Form 6.0 was reviewed; MWG accepted document as drafted.</a:t>
            </a:r>
          </a:p>
          <a:p>
            <a:r>
              <a:rPr lang="en-US" dirty="0"/>
              <a:t>Draft of Site Certification Form 5.0 and Meter Test Report 6.0 was </a:t>
            </a:r>
            <a:r>
              <a:rPr lang="en-US" dirty="0" smtClean="0"/>
              <a:t>reviewed.</a:t>
            </a:r>
            <a:endParaRPr lang="en-US" dirty="0"/>
          </a:p>
          <a:p>
            <a:pPr lvl="1"/>
            <a:r>
              <a:rPr lang="en-US" dirty="0"/>
              <a:t>ERCOT recommended only adopting one form to capture that the meter point has auxiliary load </a:t>
            </a:r>
            <a:r>
              <a:rPr lang="en-US" dirty="0" smtClean="0"/>
              <a:t>telemetry. TDSP feedback was to utilize Site Certification and discard changes to Meter Test form. MWG accepted Site Certification as drafted.</a:t>
            </a:r>
            <a:endParaRPr lang="en-US" dirty="0"/>
          </a:p>
          <a:p>
            <a:r>
              <a:rPr lang="en-US" dirty="0" smtClean="0"/>
              <a:t>Draft of Resource Entity Access to Auxiliary Load Telemetry System 1.0 was reviewed; MWG accepted document as drafted.</a:t>
            </a:r>
          </a:p>
          <a:p>
            <a:r>
              <a:rPr lang="en-US" dirty="0" smtClean="0"/>
              <a:t>All aforementioned forms will not be official until SMOGRR to support NPRR1020 is approved.</a:t>
            </a:r>
            <a:endParaRPr lang="en-US" dirty="0"/>
          </a:p>
        </p:txBody>
      </p:sp>
    </p:spTree>
    <p:extLst>
      <p:ext uri="{BB962C8B-B14F-4D97-AF65-F5344CB8AC3E}">
        <p14:creationId xmlns:p14="http://schemas.microsoft.com/office/powerpoint/2010/main" val="40980199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SMOGRR Updates for NPRR 1020 Discussion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Section 6.5.4(1)(l)&amp;(m) concerning loss and restoration of telemetry events will be left as previously edited.  If further testing and implementation requires an update, the update will be made as soon as feasible.</a:t>
            </a:r>
          </a:p>
          <a:p>
            <a:r>
              <a:rPr lang="en-US" dirty="0" smtClean="0"/>
              <a:t>MWG no longer considering standalone meter option for auxiliary load telemetry.</a:t>
            </a:r>
          </a:p>
          <a:p>
            <a:r>
              <a:rPr lang="en-US" dirty="0" smtClean="0"/>
              <a:t>Appendix A was updated to clarify the requirement for resource entities after accessing facilities.  Update included notification requirements and a clear delineation between what is submitted by the TDSP and what is submitted by an RE depending on access.</a:t>
            </a:r>
            <a:endParaRPr lang="en-US" dirty="0" smtClean="0"/>
          </a:p>
          <a:p>
            <a:endParaRPr lang="en-US" dirty="0"/>
          </a:p>
        </p:txBody>
      </p:sp>
    </p:spTree>
    <p:extLst>
      <p:ext uri="{BB962C8B-B14F-4D97-AF65-F5344CB8AC3E}">
        <p14:creationId xmlns:p14="http://schemas.microsoft.com/office/powerpoint/2010/main" val="40740402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SMOGRR Updates for NPRR 1020 Discussion (cont’d)</a:t>
            </a:r>
            <a:endParaRPr lang="en-US" dirty="0"/>
          </a:p>
        </p:txBody>
      </p:sp>
      <p:sp>
        <p:nvSpPr>
          <p:cNvPr id="3" name="Content Placeholder 2"/>
          <p:cNvSpPr>
            <a:spLocks noGrp="1"/>
          </p:cNvSpPr>
          <p:nvPr>
            <p:ph idx="1"/>
          </p:nvPr>
        </p:nvSpPr>
        <p:spPr/>
        <p:txBody>
          <a:bodyPr>
            <a:normAutofit/>
          </a:bodyPr>
          <a:lstStyle/>
          <a:p>
            <a:r>
              <a:rPr lang="en-US" dirty="0" smtClean="0"/>
              <a:t>Changes made by ERCOT to Appendix D were reviewed and accepted by MWG as drafted.</a:t>
            </a:r>
          </a:p>
          <a:p>
            <a:r>
              <a:rPr lang="en-US" dirty="0" smtClean="0"/>
              <a:t>MWG is in consensus that the SMOG as edited on 11/18 represents a viable path forward to implement in support of NPRR1020.</a:t>
            </a:r>
          </a:p>
          <a:p>
            <a:r>
              <a:rPr lang="en-US" dirty="0" smtClean="0"/>
              <a:t>If issues are identified during implementation of the new site types, a future SMOGRR might be needed to provide clarity or corrections.</a:t>
            </a:r>
            <a:endParaRPr lang="en-US" dirty="0"/>
          </a:p>
        </p:txBody>
      </p:sp>
    </p:spTree>
    <p:extLst>
      <p:ext uri="{BB962C8B-B14F-4D97-AF65-F5344CB8AC3E}">
        <p14:creationId xmlns:p14="http://schemas.microsoft.com/office/powerpoint/2010/main" val="794065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or Other </a:t>
            </a:r>
            <a:r>
              <a:rPr lang="en-US" dirty="0"/>
              <a:t>B</a:t>
            </a:r>
            <a:r>
              <a:rPr lang="en-US" dirty="0" smtClean="0"/>
              <a:t>usiness </a:t>
            </a:r>
            <a:r>
              <a:rPr lang="en-US" dirty="0"/>
              <a:t>I</a:t>
            </a:r>
            <a:r>
              <a:rPr lang="en-US" dirty="0" smtClean="0"/>
              <a:t>tems</a:t>
            </a:r>
            <a:endParaRPr lang="en-US" dirty="0"/>
          </a:p>
        </p:txBody>
      </p:sp>
      <p:sp>
        <p:nvSpPr>
          <p:cNvPr id="3" name="Content Placeholder 2"/>
          <p:cNvSpPr>
            <a:spLocks noGrp="1"/>
          </p:cNvSpPr>
          <p:nvPr>
            <p:ph idx="1"/>
          </p:nvPr>
        </p:nvSpPr>
        <p:spPr/>
        <p:txBody>
          <a:bodyPr/>
          <a:lstStyle/>
          <a:p>
            <a:r>
              <a:rPr lang="en-US" dirty="0" smtClean="0"/>
              <a:t>ERCOT revisited requirements to zero meter data.  When new sites have telemetry that indicates energy flow, TDSPs will need to provide positive ongoing confirmation of no energy or actual meter data.</a:t>
            </a:r>
          </a:p>
          <a:p>
            <a:r>
              <a:rPr lang="en-US" dirty="0" smtClean="0"/>
              <a:t>ERCOT also reminded TDSPs that when downloading and submitting meter data manually, the meter event log needs to be included.</a:t>
            </a:r>
          </a:p>
          <a:p>
            <a:r>
              <a:rPr lang="en-US" dirty="0" smtClean="0"/>
              <a:t>Meeting adjourned.</a:t>
            </a:r>
            <a:endParaRPr lang="en-US" dirty="0"/>
          </a:p>
        </p:txBody>
      </p:sp>
    </p:spTree>
    <p:extLst>
      <p:ext uri="{BB962C8B-B14F-4D97-AF65-F5344CB8AC3E}">
        <p14:creationId xmlns:p14="http://schemas.microsoft.com/office/powerpoint/2010/main" val="40008991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ganic">
  <a:themeElements>
    <a:clrScheme name="Organic">
      <a:dk1>
        <a:sysClr val="windowText" lastClr="000000"/>
      </a:dk1>
      <a:lt1>
        <a:sysClr val="window" lastClr="FFFFFF"/>
      </a:lt1>
      <a:dk2>
        <a:srgbClr val="212121"/>
      </a:dk2>
      <a:lt2>
        <a:srgbClr val="DADADA"/>
      </a:lt2>
      <a:accent1>
        <a:srgbClr val="83992A"/>
      </a:accent1>
      <a:accent2>
        <a:srgbClr val="3C9770"/>
      </a:accent2>
      <a:accent3>
        <a:srgbClr val="44709D"/>
      </a:accent3>
      <a:accent4>
        <a:srgbClr val="A23C33"/>
      </a:accent4>
      <a:accent5>
        <a:srgbClr val="D97828"/>
      </a:accent5>
      <a:accent6>
        <a:srgbClr val="DEB340"/>
      </a:accent6>
      <a:hlink>
        <a:srgbClr val="A8BF4D"/>
      </a:hlink>
      <a:folHlink>
        <a:srgbClr val="B4CA80"/>
      </a:folHlink>
    </a:clrScheme>
    <a:fontScheme name="Organic">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ganic">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rotWithShape="1">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blipFill>
      </a:bgFillStyleLst>
    </a:fmtScheme>
  </a:themeElements>
  <a:objectDefaults/>
  <a:extraClrSchemeLst/>
  <a:extLst>
    <a:ext uri="{05A4C25C-085E-4340-85A3-A5531E510DB2}">
      <thm15:themeFamily xmlns:thm15="http://schemas.microsoft.com/office/thememl/2012/main" name="Organic" id="{28CDC826-8792-45C0-861B-85EB3ADEDA33}" vid="{7DAC20F1-423D-49E2-BD0B-50532748BAD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sisl xmlns:xsi="http://www.w3.org/2001/XMLSchema-instance" xmlns:xsd="http://www.w3.org/2001/XMLSchema" xmlns="http://www.boldonjames.com/2008/01/sie/internal/label" sislVersion="0" policy="e9c0b8d7-bdb4-4fd3-b62a-f50327aaefce" origin="userSelected">
  <element uid="50c31824-0780-4910-87d1-eaaffd182d42" value=""/>
</sisl>
</file>

<file path=customXml/itemProps1.xml><?xml version="1.0" encoding="utf-8"?>
<ds:datastoreItem xmlns:ds="http://schemas.openxmlformats.org/officeDocument/2006/customXml" ds:itemID="{7A9D187F-F67C-4235-B3BD-5BBE7E41D575}">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Organic</Template>
  <TotalTime>1244</TotalTime>
  <Words>511</Words>
  <Application>Microsoft Office PowerPoint</Application>
  <PresentationFormat>On-screen Show (4:3)</PresentationFormat>
  <Paragraphs>38</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Garamond</vt:lpstr>
      <vt:lpstr>Organic</vt:lpstr>
      <vt:lpstr>MWG Update to WMS</vt:lpstr>
      <vt:lpstr>ERCOT Analysis of Line Loss Data</vt:lpstr>
      <vt:lpstr>Loss of Telemetry Indication Update</vt:lpstr>
      <vt:lpstr>ERCOT Form Updates for NPRR 1020 Discussion</vt:lpstr>
      <vt:lpstr>SMOGRR Updates for NPRR 1020 Discussion</vt:lpstr>
      <vt:lpstr>SMOGRR Updates for NPRR 1020 Discussion (cont’d)</vt:lpstr>
      <vt:lpstr>New or Other Business Items</vt:lpstr>
    </vt:vector>
  </TitlesOfParts>
  <Company>American Electric Power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Cathy Kielty</dc:creator>
  <cp:keywords/>
  <cp:lastModifiedBy>s192258</cp:lastModifiedBy>
  <cp:revision>66</cp:revision>
  <dcterms:created xsi:type="dcterms:W3CDTF">2017-03-03T19:19:36Z</dcterms:created>
  <dcterms:modified xsi:type="dcterms:W3CDTF">2020-11-30T22:51:04Z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1b8e043c-349f-40c5-b74c-6f55658f4fe7</vt:lpwstr>
  </property>
  <property fmtid="{D5CDD505-2E9C-101B-9397-08002B2CF9AE}" pid="3" name="bjSaver">
    <vt:lpwstr>MXadodMbwZUD0l7DkhUI9+xqnWRHB1f7</vt:lpwstr>
  </property>
  <property fmtid="{D5CDD505-2E9C-101B-9397-08002B2CF9AE}" pid="4" name="bjDocumentLabelXML">
    <vt:lpwstr>&lt;?xml version="1.0" encoding="us-ascii"?&gt;&lt;sisl xmlns:xsi="http://www.w3.org/2001/XMLSchema-instance" xmlns:xsd="http://www.w3.org/2001/XMLSchema" sislVersion="0" policy="e9c0b8d7-bdb4-4fd3-b62a-f50327aaefce" origin="userSelected" xmlns="http://www.boldonj</vt:lpwstr>
  </property>
  <property fmtid="{D5CDD505-2E9C-101B-9397-08002B2CF9AE}" pid="5" name="bjDocumentLabelXML-0">
    <vt:lpwstr>ames.com/2008/01/sie/internal/label"&gt;&lt;element uid="50c31824-0780-4910-87d1-eaaffd182d42" value="" /&gt;&lt;/sisl&gt;</vt:lpwstr>
  </property>
  <property fmtid="{D5CDD505-2E9C-101B-9397-08002B2CF9AE}" pid="6" name="bjDocumentSecurityLabel">
    <vt:lpwstr>AEP Internal</vt:lpwstr>
  </property>
</Properties>
</file>