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2"/>
  </p:sldMasterIdLst>
  <p:notesMasterIdLst>
    <p:notesMasterId r:id="rId10"/>
  </p:notesMasterIdLst>
  <p:handoutMasterIdLst>
    <p:handoutMasterId r:id="rId11"/>
  </p:handoutMasterIdLst>
  <p:sldIdLst>
    <p:sldId id="262" r:id="rId3"/>
    <p:sldId id="263" r:id="rId4"/>
    <p:sldId id="269" r:id="rId5"/>
    <p:sldId id="270" r:id="rId6"/>
    <p:sldId id="268" r:id="rId7"/>
    <p:sldId id="271"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CF2B80-4AA8-47C8-A064-88ABE9838E86}" type="datetimeFigureOut">
              <a:rPr lang="en-US" smtClean="0"/>
              <a:t>11/30/2020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9EBDF2-7187-4CEC-A131-BCDF3DCC50B7}" type="slidenum">
              <a:rPr lang="en-US" smtClean="0"/>
              <a:t>‹#›</a:t>
            </a:fld>
            <a:endParaRPr lang="en-US"/>
          </a:p>
        </p:txBody>
      </p:sp>
    </p:spTree>
    <p:extLst>
      <p:ext uri="{BB962C8B-B14F-4D97-AF65-F5344CB8AC3E}">
        <p14:creationId xmlns:p14="http://schemas.microsoft.com/office/powerpoint/2010/main" val="2244809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DA3B9-0098-4F77-AB72-FEB4B91D5BE5}" type="datetimeFigureOut">
              <a:rPr lang="en-US" smtClean="0"/>
              <a:t>11/30/2020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49973-ABD9-4C6F-9A15-CA21BD56FEEC}" type="slidenum">
              <a:rPr lang="en-US" smtClean="0"/>
              <a:t>‹#›</a:t>
            </a:fld>
            <a:endParaRPr lang="en-US"/>
          </a:p>
        </p:txBody>
      </p:sp>
    </p:spTree>
    <p:extLst>
      <p:ext uri="{BB962C8B-B14F-4D97-AF65-F5344CB8AC3E}">
        <p14:creationId xmlns:p14="http://schemas.microsoft.com/office/powerpoint/2010/main" val="118706573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1</a:t>
            </a:fld>
            <a:endParaRPr lang="en-US"/>
          </a:p>
        </p:txBody>
      </p:sp>
    </p:spTree>
    <p:extLst>
      <p:ext uri="{BB962C8B-B14F-4D97-AF65-F5344CB8AC3E}">
        <p14:creationId xmlns:p14="http://schemas.microsoft.com/office/powerpoint/2010/main" val="95065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2</a:t>
            </a:fld>
            <a:endParaRPr lang="en-US"/>
          </a:p>
        </p:txBody>
      </p:sp>
    </p:spTree>
    <p:extLst>
      <p:ext uri="{BB962C8B-B14F-4D97-AF65-F5344CB8AC3E}">
        <p14:creationId xmlns:p14="http://schemas.microsoft.com/office/powerpoint/2010/main" val="141926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3</a:t>
            </a:fld>
            <a:endParaRPr lang="en-US"/>
          </a:p>
        </p:txBody>
      </p:sp>
    </p:spTree>
    <p:extLst>
      <p:ext uri="{BB962C8B-B14F-4D97-AF65-F5344CB8AC3E}">
        <p14:creationId xmlns:p14="http://schemas.microsoft.com/office/powerpoint/2010/main" val="54086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4</a:t>
            </a:fld>
            <a:endParaRPr lang="en-US"/>
          </a:p>
        </p:txBody>
      </p:sp>
    </p:spTree>
    <p:extLst>
      <p:ext uri="{BB962C8B-B14F-4D97-AF65-F5344CB8AC3E}">
        <p14:creationId xmlns:p14="http://schemas.microsoft.com/office/powerpoint/2010/main" val="1664458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5</a:t>
            </a:fld>
            <a:endParaRPr lang="en-US"/>
          </a:p>
        </p:txBody>
      </p:sp>
    </p:spTree>
    <p:extLst>
      <p:ext uri="{BB962C8B-B14F-4D97-AF65-F5344CB8AC3E}">
        <p14:creationId xmlns:p14="http://schemas.microsoft.com/office/powerpoint/2010/main" val="254621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6</a:t>
            </a:fld>
            <a:endParaRPr lang="en-US"/>
          </a:p>
        </p:txBody>
      </p:sp>
    </p:spTree>
    <p:extLst>
      <p:ext uri="{BB962C8B-B14F-4D97-AF65-F5344CB8AC3E}">
        <p14:creationId xmlns:p14="http://schemas.microsoft.com/office/powerpoint/2010/main" val="383145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9973-ABD9-4C6F-9A15-CA21BD56FEEC}" type="slidenum">
              <a:rPr lang="en-US" smtClean="0"/>
              <a:t>7</a:t>
            </a:fld>
            <a:endParaRPr lang="en-US"/>
          </a:p>
        </p:txBody>
      </p:sp>
    </p:spTree>
    <p:extLst>
      <p:ext uri="{BB962C8B-B14F-4D97-AF65-F5344CB8AC3E}">
        <p14:creationId xmlns:p14="http://schemas.microsoft.com/office/powerpoint/2010/main" val="4686586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A0ED982F-42D9-4144-B4C0-B15723CFE9C0}" type="datetimeFigureOut">
              <a:rPr lang="en-US" smtClean="0"/>
              <a:pPr/>
              <a:t>11/30/2020</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0F2F67C3-E579-BF4E-A83C-736487B824F3}" type="slidenum">
              <a:rPr lang="en-US" smtClean="0"/>
              <a:pPr/>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pic>
        <p:nvPicPr>
          <p:cNvPr id="14" name="Picture 13" descr="BoundlessEnergyWh.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12166" y="514349"/>
            <a:ext cx="4584700" cy="1026583"/>
          </a:xfrm>
          <a:prstGeom prst="rect">
            <a:avLst/>
          </a:prstGeom>
        </p:spPr>
      </p:pic>
    </p:spTree>
    <p:extLst>
      <p:ext uri="{BB962C8B-B14F-4D97-AF65-F5344CB8AC3E}">
        <p14:creationId xmlns:p14="http://schemas.microsoft.com/office/powerpoint/2010/main" val="203636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ED982F-42D9-4144-B4C0-B15723CFE9C0}"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199431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477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2487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1607420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2979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6656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950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292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66369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761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ED982F-42D9-4144-B4C0-B15723CFE9C0}"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65424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ED982F-42D9-4144-B4C0-B15723CFE9C0}"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F67C3-E579-BF4E-A83C-736487B824F3}"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848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ED982F-42D9-4144-B4C0-B15723CFE9C0}"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F67C3-E579-BF4E-A83C-736487B824F3}"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906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D982F-42D9-4144-B4C0-B15723CFE9C0}"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139524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ED982F-42D9-4144-B4C0-B15723CFE9C0}"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290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ED982F-42D9-4144-B4C0-B15723CFE9C0}"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a:p>
        </p:txBody>
      </p:sp>
    </p:spTree>
    <p:extLst>
      <p:ext uri="{BB962C8B-B14F-4D97-AF65-F5344CB8AC3E}">
        <p14:creationId xmlns:p14="http://schemas.microsoft.com/office/powerpoint/2010/main" val="175471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5.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ED982F-42D9-4144-B4C0-B15723CFE9C0}" type="datetimeFigureOut">
              <a:rPr lang="en-US" smtClean="0"/>
              <a:t>11/30/2020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2F67C3-E579-BF4E-A83C-736487B824F3}" type="slidenum">
              <a:rPr lang="en-US" smtClean="0"/>
              <a:t>‹#›</a:t>
            </a:fld>
            <a:endParaRPr lang="en-US"/>
          </a:p>
        </p:txBody>
      </p:sp>
      <p:pic>
        <p:nvPicPr>
          <p:cNvPr id="12" name="Picture 11" descr="BoundlessEnergy.eps"/>
          <p:cNvPicPr>
            <a:picLocks noChangeAspect="1"/>
          </p:cNvPicPr>
          <p:nvPr userDrawn="1"/>
        </p:nvPicPr>
        <p:blipFill>
          <a:blip r:embed="rId21">
            <a:alphaModFix amt="40000"/>
            <a:extLst>
              <a:ext uri="{28A0092B-C50C-407E-A947-70E740481C1C}">
                <a14:useLocalDpi xmlns:a14="http://schemas.microsoft.com/office/drawing/2010/main" val="0"/>
              </a:ext>
            </a:extLst>
          </a:blip>
          <a:stretch>
            <a:fillRect/>
          </a:stretch>
        </p:blipFill>
        <p:spPr>
          <a:xfrm>
            <a:off x="1811866" y="6105864"/>
            <a:ext cx="5833902" cy="500972"/>
          </a:xfrm>
          <a:prstGeom prst="rect">
            <a:avLst/>
          </a:prstGeom>
        </p:spPr>
      </p:pic>
      <p:pic>
        <p:nvPicPr>
          <p:cNvPr id="13" name="Picture 12" descr="AEP_2C_RG.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457200" y="274638"/>
            <a:ext cx="1778527" cy="986367"/>
          </a:xfrm>
          <a:prstGeom prst="rect">
            <a:avLst/>
          </a:prstGeom>
        </p:spPr>
      </p:pic>
      <p:sp>
        <p:nvSpPr>
          <p:cNvPr id="14" name="Rectangle 13"/>
          <p:cNvSpPr/>
          <p:nvPr userDrawn="1"/>
        </p:nvSpPr>
        <p:spPr>
          <a:xfrm>
            <a:off x="457200" y="1710268"/>
            <a:ext cx="8001000" cy="45719"/>
          </a:xfrm>
          <a:prstGeom prst="rect">
            <a:avLst/>
          </a:prstGeom>
          <a:gradFill flip="none" rotWithShape="1">
            <a:gsLst>
              <a:gs pos="0">
                <a:srgbClr val="FF0000"/>
              </a:gs>
              <a:gs pos="99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15653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MWG Update to WMS</a:t>
            </a:r>
            <a:endParaRPr lang="en-US" dirty="0"/>
          </a:p>
        </p:txBody>
      </p:sp>
      <p:sp>
        <p:nvSpPr>
          <p:cNvPr id="3" name="Subtitle 2"/>
          <p:cNvSpPr>
            <a:spLocks noGrp="1"/>
          </p:cNvSpPr>
          <p:nvPr>
            <p:ph type="subTitle" idx="1"/>
          </p:nvPr>
        </p:nvSpPr>
        <p:spPr/>
        <p:txBody>
          <a:bodyPr>
            <a:normAutofit/>
          </a:bodyPr>
          <a:lstStyle/>
          <a:p>
            <a:r>
              <a:rPr lang="en-US" dirty="0" smtClean="0"/>
              <a:t>December</a:t>
            </a:r>
            <a:r>
              <a:rPr lang="en-US" dirty="0" smtClean="0"/>
              <a:t> </a:t>
            </a:r>
            <a:r>
              <a:rPr lang="en-US" dirty="0"/>
              <a:t>2</a:t>
            </a:r>
            <a:r>
              <a:rPr lang="en-US" dirty="0" smtClean="0"/>
              <a:t>, </a:t>
            </a:r>
            <a:r>
              <a:rPr lang="en-US" dirty="0" smtClean="0"/>
              <a:t>2020</a:t>
            </a:r>
          </a:p>
          <a:p>
            <a:r>
              <a:rPr lang="en-US" dirty="0" smtClean="0"/>
              <a:t>Presented by:  Gabriel Godinez</a:t>
            </a:r>
          </a:p>
          <a:p>
            <a:r>
              <a:rPr lang="en-US" dirty="0" smtClean="0"/>
              <a:t>MWG Chair</a:t>
            </a:r>
            <a:endParaRPr lang="en-US" dirty="0"/>
          </a:p>
        </p:txBody>
      </p:sp>
    </p:spTree>
    <p:extLst>
      <p:ext uri="{BB962C8B-B14F-4D97-AF65-F5344CB8AC3E}">
        <p14:creationId xmlns:p14="http://schemas.microsoft.com/office/powerpoint/2010/main" val="2428031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ERCOT Analysis of Line Loss Data</a:t>
            </a:r>
            <a:endParaRPr lang="en-US" dirty="0"/>
          </a:p>
        </p:txBody>
      </p:sp>
      <p:sp>
        <p:nvSpPr>
          <p:cNvPr id="3" name="Content Placeholder 2"/>
          <p:cNvSpPr>
            <a:spLocks noGrp="1"/>
          </p:cNvSpPr>
          <p:nvPr>
            <p:ph idx="1"/>
          </p:nvPr>
        </p:nvSpPr>
        <p:spPr/>
        <p:txBody>
          <a:bodyPr>
            <a:normAutofit/>
          </a:bodyPr>
          <a:lstStyle/>
          <a:p>
            <a:r>
              <a:rPr lang="en-US" dirty="0" smtClean="0"/>
              <a:t>ERCOT </a:t>
            </a:r>
            <a:r>
              <a:rPr lang="en-US" dirty="0" smtClean="0"/>
              <a:t>presented ERCOT draft of line loss compensation protocol and SMOG language changes.</a:t>
            </a:r>
          </a:p>
          <a:p>
            <a:pPr lvl="1"/>
            <a:r>
              <a:rPr lang="en-US" dirty="0" smtClean="0"/>
              <a:t>Consensus made to move forward with changes presented in draft language.</a:t>
            </a:r>
          </a:p>
          <a:p>
            <a:pPr lvl="1"/>
            <a:r>
              <a:rPr lang="en-US" dirty="0" smtClean="0"/>
              <a:t>ERCOT Legal still needs to review draft language.</a:t>
            </a:r>
            <a:endParaRPr lang="en-US" dirty="0" smtClean="0"/>
          </a:p>
        </p:txBody>
      </p:sp>
    </p:spTree>
    <p:extLst>
      <p:ext uri="{BB962C8B-B14F-4D97-AF65-F5344CB8AC3E}">
        <p14:creationId xmlns:p14="http://schemas.microsoft.com/office/powerpoint/2010/main" val="1002389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Loss of Telemetry Indication Update</a:t>
            </a:r>
            <a:endParaRPr lang="en-US" dirty="0"/>
          </a:p>
        </p:txBody>
      </p:sp>
      <p:sp>
        <p:nvSpPr>
          <p:cNvPr id="3" name="Content Placeholder 2"/>
          <p:cNvSpPr>
            <a:spLocks noGrp="1"/>
          </p:cNvSpPr>
          <p:nvPr>
            <p:ph idx="1"/>
          </p:nvPr>
        </p:nvSpPr>
        <p:spPr/>
        <p:txBody>
          <a:bodyPr>
            <a:normAutofit lnSpcReduction="10000"/>
          </a:bodyPr>
          <a:lstStyle/>
          <a:p>
            <a:r>
              <a:rPr lang="en-US" dirty="0" smtClean="0"/>
              <a:t>Tesla indicated final testing has not yet been performed. An alternate solution involving a register versus a discreet event has been considered but not yet tested.</a:t>
            </a:r>
          </a:p>
          <a:p>
            <a:r>
              <a:rPr lang="en-US" dirty="0" smtClean="0"/>
              <a:t>MREADS indicated that the event as currently seen on TNMP’s event log has been sent to ITRON to see if it’s an event that can be seen during polling.</a:t>
            </a:r>
          </a:p>
          <a:p>
            <a:r>
              <a:rPr lang="en-US" dirty="0" smtClean="0"/>
              <a:t>Additional updates to SMOG 6.5.4(1)(l)&amp;(m) might be needed once testing can be completed.</a:t>
            </a:r>
            <a:endParaRPr lang="en-US" dirty="0" smtClean="0"/>
          </a:p>
        </p:txBody>
      </p:sp>
    </p:spTree>
    <p:extLst>
      <p:ext uri="{BB962C8B-B14F-4D97-AF65-F5344CB8AC3E}">
        <p14:creationId xmlns:p14="http://schemas.microsoft.com/office/powerpoint/2010/main" val="2642076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ERCOT Form </a:t>
            </a:r>
            <a:r>
              <a:rPr lang="en-US" dirty="0"/>
              <a:t>U</a:t>
            </a:r>
            <a:r>
              <a:rPr lang="en-US" dirty="0" smtClean="0"/>
              <a:t>pdates </a:t>
            </a:r>
            <a:r>
              <a:rPr lang="en-US" dirty="0" smtClean="0"/>
              <a:t>for NPRR 1020 </a:t>
            </a:r>
            <a:r>
              <a:rPr lang="en-US" dirty="0" smtClean="0"/>
              <a:t>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Draft of Design Proposal 3.0 with new section for auxiliary load telemetry was reviewed; MWG accepted document as drafted.</a:t>
            </a:r>
          </a:p>
          <a:p>
            <a:r>
              <a:rPr lang="en-US" dirty="0" smtClean="0"/>
              <a:t>Draft of MDAS Configuration Form 6.0 was reviewed; MWG accepted document as drafted.</a:t>
            </a:r>
          </a:p>
          <a:p>
            <a:r>
              <a:rPr lang="en-US" dirty="0"/>
              <a:t>Draft of Site Certification Form 5.0 and Meter Test Report 6.0 was </a:t>
            </a:r>
            <a:r>
              <a:rPr lang="en-US" dirty="0" smtClean="0"/>
              <a:t>reviewed.</a:t>
            </a:r>
            <a:endParaRPr lang="en-US" dirty="0"/>
          </a:p>
          <a:p>
            <a:pPr lvl="1"/>
            <a:r>
              <a:rPr lang="en-US" dirty="0"/>
              <a:t>ERCOT recommended only adopting one form to capture that the meter point has auxiliary load </a:t>
            </a:r>
            <a:r>
              <a:rPr lang="en-US" dirty="0" smtClean="0"/>
              <a:t>telemetry. TDSP feedback was to utilize Site Certification and discard changes to Meter Test form. MWG accepted Site Certification as drafted.</a:t>
            </a:r>
            <a:endParaRPr lang="en-US" dirty="0"/>
          </a:p>
          <a:p>
            <a:r>
              <a:rPr lang="en-US" dirty="0" smtClean="0"/>
              <a:t>Draft of Resource Entity Access to Auxiliary Load Telemetry System 1.0 was reviewed; MWG accepted document as drafted.</a:t>
            </a:r>
          </a:p>
          <a:p>
            <a:r>
              <a:rPr lang="en-US" dirty="0" smtClean="0"/>
              <a:t>All aforementioned forms will not be official until SMOGRR to support NPRR1020 is approved.</a:t>
            </a:r>
            <a:endParaRPr lang="en-US" dirty="0"/>
          </a:p>
        </p:txBody>
      </p:sp>
    </p:spTree>
    <p:extLst>
      <p:ext uri="{BB962C8B-B14F-4D97-AF65-F5344CB8AC3E}">
        <p14:creationId xmlns:p14="http://schemas.microsoft.com/office/powerpoint/2010/main" val="4098019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SMOGRR Updates for NPRR 1020 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 6.5.4(1)(l)&amp;(m) concerning loss and restoration of telemetry events will be left as previously edited.  If further testing and implementation requires an update, the update will be made as soon as feasible.</a:t>
            </a:r>
          </a:p>
          <a:p>
            <a:r>
              <a:rPr lang="en-US" dirty="0" smtClean="0"/>
              <a:t>MWG no longer considering standalone meter option for auxiliary load telemetry.</a:t>
            </a:r>
          </a:p>
          <a:p>
            <a:r>
              <a:rPr lang="en-US" dirty="0" smtClean="0"/>
              <a:t>Appendix A was updated to clarify the requirement for resource entities after accessing facilities.  Update included notification requirements and a clear delineation between what is submitted by the TDSP and what is submitted by an RE depending on access.</a:t>
            </a:r>
            <a:endParaRPr lang="en-US" dirty="0" smtClean="0"/>
          </a:p>
          <a:p>
            <a:endParaRPr lang="en-US" dirty="0"/>
          </a:p>
        </p:txBody>
      </p:sp>
    </p:spTree>
    <p:extLst>
      <p:ext uri="{BB962C8B-B14F-4D97-AF65-F5344CB8AC3E}">
        <p14:creationId xmlns:p14="http://schemas.microsoft.com/office/powerpoint/2010/main" val="4074040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SMOGRR Updates for NPRR 1020 Discussion (cont’d)</a:t>
            </a:r>
            <a:endParaRPr lang="en-US" dirty="0"/>
          </a:p>
        </p:txBody>
      </p:sp>
      <p:sp>
        <p:nvSpPr>
          <p:cNvPr id="3" name="Content Placeholder 2"/>
          <p:cNvSpPr>
            <a:spLocks noGrp="1"/>
          </p:cNvSpPr>
          <p:nvPr>
            <p:ph idx="1"/>
          </p:nvPr>
        </p:nvSpPr>
        <p:spPr/>
        <p:txBody>
          <a:bodyPr>
            <a:normAutofit/>
          </a:bodyPr>
          <a:lstStyle/>
          <a:p>
            <a:r>
              <a:rPr lang="en-US" dirty="0" smtClean="0"/>
              <a:t>Changes made by ERCOT to Appendix D were reviewed and accepted by MWG as drafted.</a:t>
            </a:r>
          </a:p>
          <a:p>
            <a:r>
              <a:rPr lang="en-US" dirty="0" smtClean="0"/>
              <a:t>MWG is in consensus that the SMOG as edited on 11/18 represents a viable path forward to implement in support of NPRR1020.</a:t>
            </a:r>
          </a:p>
          <a:p>
            <a:r>
              <a:rPr lang="en-US" dirty="0" smtClean="0"/>
              <a:t>If issues are identified during implementation of the new site types, a future SMOGRR might be needed to provide clarity or corrections.</a:t>
            </a:r>
            <a:endParaRPr lang="en-US" dirty="0"/>
          </a:p>
        </p:txBody>
      </p:sp>
    </p:spTree>
    <p:extLst>
      <p:ext uri="{BB962C8B-B14F-4D97-AF65-F5344CB8AC3E}">
        <p14:creationId xmlns:p14="http://schemas.microsoft.com/office/powerpoint/2010/main" val="79406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or Other </a:t>
            </a:r>
            <a:r>
              <a:rPr lang="en-US" dirty="0"/>
              <a:t>B</a:t>
            </a:r>
            <a:r>
              <a:rPr lang="en-US" dirty="0" smtClean="0"/>
              <a:t>usiness </a:t>
            </a:r>
            <a:r>
              <a:rPr lang="en-US" dirty="0"/>
              <a:t>I</a:t>
            </a:r>
            <a:r>
              <a:rPr lang="en-US" dirty="0" smtClean="0"/>
              <a:t>tems</a:t>
            </a:r>
            <a:endParaRPr lang="en-US" dirty="0"/>
          </a:p>
        </p:txBody>
      </p:sp>
      <p:sp>
        <p:nvSpPr>
          <p:cNvPr id="3" name="Content Placeholder 2"/>
          <p:cNvSpPr>
            <a:spLocks noGrp="1"/>
          </p:cNvSpPr>
          <p:nvPr>
            <p:ph idx="1"/>
          </p:nvPr>
        </p:nvSpPr>
        <p:spPr/>
        <p:txBody>
          <a:bodyPr/>
          <a:lstStyle/>
          <a:p>
            <a:r>
              <a:rPr lang="en-US" dirty="0" smtClean="0"/>
              <a:t>ERCOT revisited requirements to zero meter data.  When new sites have telemetry that indicates energy flow, TDSPs will need to provide positive ongoing confirmation of no energy or actual meter data.</a:t>
            </a:r>
          </a:p>
          <a:p>
            <a:r>
              <a:rPr lang="en-US" dirty="0" smtClean="0"/>
              <a:t>ERCOT also reminded TDSPs that when downloading and submitting meter data manually, the meter event log needs to be included.</a:t>
            </a:r>
          </a:p>
          <a:p>
            <a:r>
              <a:rPr lang="en-US" dirty="0" smtClean="0"/>
              <a:t>Meeting adjourned.</a:t>
            </a:r>
            <a:endParaRPr lang="en-US" dirty="0"/>
          </a:p>
        </p:txBody>
      </p:sp>
    </p:spTree>
    <p:extLst>
      <p:ext uri="{BB962C8B-B14F-4D97-AF65-F5344CB8AC3E}">
        <p14:creationId xmlns:p14="http://schemas.microsoft.com/office/powerpoint/2010/main" val="4000899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50c31824-0780-4910-87d1-eaaffd182d42" value=""/>
</sisl>
</file>

<file path=customXml/itemProps1.xml><?xml version="1.0" encoding="utf-8"?>
<ds:datastoreItem xmlns:ds="http://schemas.openxmlformats.org/officeDocument/2006/customXml" ds:itemID="{7A9D187F-F67C-4235-B3BD-5BBE7E41D57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Organic</Template>
  <TotalTime>1244</TotalTime>
  <Words>511</Words>
  <Application>Microsoft Office PowerPoint</Application>
  <PresentationFormat>On-screen Show (4:3)</PresentationFormat>
  <Paragraphs>38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Garamond</vt:lpstr>
      <vt:lpstr>Organic</vt:lpstr>
      <vt:lpstr>MWG Update to WMS</vt:lpstr>
      <vt:lpstr>ERCOT Analysis of Line Loss Data</vt:lpstr>
      <vt:lpstr>Loss of Telemetry Indication Update</vt:lpstr>
      <vt:lpstr>ERCOT Form Updates for NPRR 1020 Discussion</vt:lpstr>
      <vt:lpstr>SMOGRR Updates for NPRR 1020 Discussion</vt:lpstr>
      <vt:lpstr>SMOGRR Updates for NPRR 1020 Discussion (cont’d)</vt:lpstr>
      <vt:lpstr>New or Other Business Items</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Kielty</dc:creator>
  <cp:keywords/>
  <cp:lastModifiedBy>s192258</cp:lastModifiedBy>
  <cp:revision>66</cp:revision>
  <dcterms:created xsi:type="dcterms:W3CDTF">2017-03-03T19:19:36Z</dcterms:created>
  <dcterms:modified xsi:type="dcterms:W3CDTF">2020-11-30T22:51:04Z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1b8e043c-349f-40c5-b74c-6f55658f4fe7</vt:lpwstr>
  </property>
  <property fmtid="{D5CDD505-2E9C-101B-9397-08002B2CF9AE}" pid="3" name="bjSaver">
    <vt:lpwstr>MXadodMbwZUD0l7DkhUI9+xqnWRHB1f7</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uid="50c31824-0780-4910-87d1-eaaffd182d42" value="" /&gt;&lt;/sisl&gt;</vt:lpwstr>
  </property>
  <property fmtid="{D5CDD505-2E9C-101B-9397-08002B2CF9AE}" pid="6" name="bjDocumentSecurityLabel">
    <vt:lpwstr>AEP Internal</vt:lpwstr>
  </property>
</Properties>
</file>