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93" r:id="rId4"/>
    <p:sldId id="305" r:id="rId5"/>
    <p:sldId id="303" r:id="rId6"/>
    <p:sldId id="309" r:id="rId7"/>
    <p:sldId id="306" r:id="rId8"/>
    <p:sldId id="307" r:id="rId9"/>
    <p:sldId id="30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nes, Bill" initials="BB" lastIdx="1" clrIdx="0">
    <p:extLst>
      <p:ext uri="{19B8F6BF-5375-455C-9EA6-DF929625EA0E}">
        <p15:presenceInfo xmlns:p15="http://schemas.microsoft.com/office/powerpoint/2012/main" userId="S::Bill.Barnes@nrg.com::abf1f437-3153-4041-a80b-501522cdd3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 varScale="1">
        <p:scale>
          <a:sx n="110" d="100"/>
          <a:sy n="110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11/25/2020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20/9/9/191170-RTCT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92884/xxx_NPRR_Credit_Risk_Assessment_v5.docx" TargetMode="External"/><Relationship Id="rId2" Type="http://schemas.openxmlformats.org/officeDocument/2006/relationships/hyperlink" Target="http://www.ercot.com/calendar/2020/10/16/192878-CREDITWG-MCW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/>
              <a:t>12/02/2020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Bill Barnes, NRG, Chair</a:t>
            </a:r>
          </a:p>
          <a:p>
            <a:pPr algn="ctr"/>
            <a:r>
              <a:rPr lang="en-US" b="1" dirty="0"/>
              <a:t>Josephine Wan, Austin Energy,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006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sz="24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November 17 Joint MCWG/CWG WEBEX 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cs typeface="Arial" panose="020B0604020202020204" pitchFamily="34" charset="0"/>
              </a:rPr>
              <a:t>11 NPRRs reviewed for their credit impacts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994NPRR Clarify Generator Interconnection Neutral Project Classification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995NPRR RTF-6 Create Definition and Terms for Settlement Only Energy Storage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da-DK" sz="1800" dirty="0">
                <a:cs typeface="Arial" panose="020B0604020202020204" pitchFamily="34" charset="0"/>
              </a:rPr>
              <a:t>1014NPRR BESTF-4 Energy Storage Resource Single Model </a:t>
            </a:r>
            <a:r>
              <a:rPr lang="en-US" sz="1800" dirty="0">
                <a:cs typeface="Arial" panose="020B0604020202020204" pitchFamily="34" charset="0"/>
              </a:rPr>
              <a:t>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1029NPRR BESTF-6 DC-Coupled Resources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  <a:endParaRPr lang="en-US" sz="1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1034NPRR Frequency-Based Limits on DC Tie Imports or Exports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1048NPRR Clarification on NPRR978 Short-Term Adequacy Reports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1049NPRR Management of DC Tie Load Zone Modifications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1050NPRR Change to the Summer Commercial Operations Date Deadline for Including Planned Generation Capacity in Reports on the Capacity, Demand and Reserves in the ERCOT Region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1051NPRR Removal of the Price Floor Applied to Day-Ahead Settlement Point Prices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1052NPRR Load Zone Pricing for Settlement Only Storage Prior to NPRR995 Implementation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cs typeface="Arial" panose="020B0604020202020204" pitchFamily="34" charset="0"/>
              </a:rPr>
              <a:t>1055NPRR Market Notice and ERCOT Discretion re Late-Filed NOIE Eligibility Attestations for PTP Obligations with Links to an Option Bid Awards - </a:t>
            </a:r>
            <a:r>
              <a:rPr lang="en-US" sz="1800" dirty="0">
                <a:solidFill>
                  <a:srgbClr val="00B050"/>
                </a:solidFill>
                <a:cs typeface="Arial" panose="020B0604020202020204" pitchFamily="34" charset="0"/>
              </a:rPr>
              <a:t>No Credit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Real-Time Co-optimization Update to Credit Work Group</a:t>
            </a:r>
          </a:p>
          <a:p>
            <a:r>
              <a:rPr lang="en-US" sz="1600" u="sng" dirty="0"/>
              <a:t>Aug 19 CWG meeting  (today)</a:t>
            </a:r>
          </a:p>
          <a:p>
            <a:pPr lvl="1"/>
            <a:r>
              <a:rPr lang="en-US" sz="1600" dirty="0"/>
              <a:t>Highlight need for CWG review of NPRR1007-NPRR1013</a:t>
            </a:r>
          </a:p>
          <a:p>
            <a:pPr lvl="1"/>
            <a:r>
              <a:rPr lang="en-US" sz="1600" dirty="0"/>
              <a:t>ERCOT provides initial summary of credit impacts</a:t>
            </a:r>
          </a:p>
          <a:p>
            <a:pPr lvl="1"/>
            <a:r>
              <a:rPr lang="en-US" sz="1600" dirty="0"/>
              <a:t>Note that although RTCTF continues to meet until October 21, 2020, all Pricing and Settlement consensus items are complete and posted here: </a:t>
            </a:r>
            <a:r>
              <a:rPr lang="en-US" sz="1600" dirty="0">
                <a:hlinkClick r:id="rId2"/>
              </a:rPr>
              <a:t>http://www.ercot.com/calendar/2020/9/9/191170-RTCTF</a:t>
            </a:r>
            <a:endParaRPr lang="en-US" sz="1600" dirty="0"/>
          </a:p>
          <a:p>
            <a:pPr lvl="1"/>
            <a:endParaRPr lang="en-US" sz="1600" dirty="0"/>
          </a:p>
          <a:p>
            <a:r>
              <a:rPr lang="en-US" sz="1600" u="sng" dirty="0"/>
              <a:t>Sept 16 CWG meeting</a:t>
            </a:r>
          </a:p>
          <a:p>
            <a:pPr lvl="1"/>
            <a:r>
              <a:rPr lang="en-US" sz="1600" dirty="0"/>
              <a:t>ERCOT Credit will review prior materials and ask if any issues</a:t>
            </a:r>
          </a:p>
          <a:p>
            <a:endParaRPr lang="en-US" sz="1600" dirty="0"/>
          </a:p>
          <a:p>
            <a:r>
              <a:rPr lang="en-US" sz="1600" u="sng" dirty="0"/>
              <a:t>Oct 16 CWG meeting </a:t>
            </a:r>
          </a:p>
          <a:p>
            <a:pPr lvl="1"/>
            <a:r>
              <a:rPr lang="en-US" sz="1600" dirty="0"/>
              <a:t>ERCOT Credit (Vanessa) and RTCTF Chair (Matt </a:t>
            </a:r>
            <a:r>
              <a:rPr lang="en-US" sz="1600" dirty="0" err="1"/>
              <a:t>Mereness</a:t>
            </a:r>
            <a:r>
              <a:rPr lang="en-US" sz="1600" dirty="0"/>
              <a:t>) asks if any questions or concerns with RTCTRRs from a credit impact perspective.</a:t>
            </a:r>
          </a:p>
          <a:p>
            <a:pPr lvl="1"/>
            <a:r>
              <a:rPr lang="en-US" sz="1600" dirty="0"/>
              <a:t>Ask CWG for agreement on comments to be filed by Nov 17.</a:t>
            </a:r>
          </a:p>
          <a:p>
            <a:endParaRPr lang="en-US" sz="1600" dirty="0"/>
          </a:p>
          <a:p>
            <a:r>
              <a:rPr lang="en-US" sz="1600" u="sng" dirty="0">
                <a:solidFill>
                  <a:srgbClr val="FF0000"/>
                </a:solidFill>
              </a:rPr>
              <a:t>Nov 17 CWG meeting  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Last meeting before Board to file CWG comments on credit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9B01FC-16F9-4165-9C48-8BDC200A3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714" y="762000"/>
            <a:ext cx="6828571" cy="48285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CF5BFE-3FC1-4F54-A6F8-F32CE3B30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619" y="5667476"/>
            <a:ext cx="6704762" cy="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70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Forward Adjustment Factors</a:t>
            </a:r>
          </a:p>
          <a:p>
            <a:pPr lvl="1"/>
            <a:r>
              <a:rPr lang="en-US" sz="1800" dirty="0"/>
              <a:t>The CWG reviewed the potential impact of different weighting methodologies used to calculate the forward adjustment factors to determine the potential changes in TPE.</a:t>
            </a:r>
          </a:p>
          <a:p>
            <a:pPr lvl="1"/>
            <a:r>
              <a:rPr lang="en-US" sz="1800" dirty="0"/>
              <a:t>Those changes were compared to actual exposures from 2019 and 2020 to determine if changes were warranted. </a:t>
            </a:r>
          </a:p>
          <a:p>
            <a:pPr lvl="1"/>
            <a:r>
              <a:rPr lang="en-US" sz="1800" dirty="0"/>
              <a:t>Based on this review the CWG </a:t>
            </a:r>
            <a:r>
              <a:rPr lang="en-US" sz="1800" u="sng" dirty="0"/>
              <a:t>does not recommend </a:t>
            </a:r>
            <a:r>
              <a:rPr lang="en-US" sz="1800" dirty="0"/>
              <a:t>a change to the weightings at this time.  The CWG will continue to review these weightings on an annual basis as more data becomes available.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6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Credit Risk Assessment and Associated Enforcement NPRR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PLEASE REVIEW</a:t>
            </a:r>
          </a:p>
          <a:p>
            <a:r>
              <a:rPr lang="en-US" sz="2400" dirty="0">
                <a:solidFill>
                  <a:srgbClr val="FF0000"/>
                </a:solidFill>
                <a:hlinkClick r:id="rId2"/>
              </a:rPr>
              <a:t>http://www.ercot.com/calendar/2020/10/16/192878-CREDITWG-MCWG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  <a:hlinkClick r:id="rId3"/>
              </a:rPr>
              <a:t>http://www.ercot.com/content/wcm/key_documents_lists/192884/xxx_NPRR_Credit_Risk_Assessment_v5.docx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03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u="sng" dirty="0"/>
              <a:t>2020 Credit Working Group Goals </a:t>
            </a:r>
          </a:p>
          <a:p>
            <a:r>
              <a:rPr lang="en-US" sz="2400" dirty="0"/>
              <a:t>Review the ongoing impact on market participant credit exposure and collateral requirements resulting from the incorporation of a forward price curve-based methodology</a:t>
            </a:r>
          </a:p>
          <a:p>
            <a:endParaRPr lang="en-US" sz="2400" dirty="0"/>
          </a:p>
          <a:p>
            <a:r>
              <a:rPr lang="en-US" sz="2400" dirty="0"/>
              <a:t>Clarify the market’s risk tolerance/appetite level and provide regular updates on credit exposure to the ERCOT Board</a:t>
            </a:r>
          </a:p>
          <a:p>
            <a:endParaRPr lang="en-US" sz="2400" dirty="0"/>
          </a:p>
          <a:p>
            <a:r>
              <a:rPr lang="en-US" sz="2400" dirty="0"/>
              <a:t>Evaluate and quantify potential market risk under current credit rules and examine a framework for reviewing rules in flight</a:t>
            </a:r>
          </a:p>
          <a:p>
            <a:endParaRPr lang="en-US" sz="2400" dirty="0"/>
          </a:p>
          <a:p>
            <a:r>
              <a:rPr lang="en-US" sz="2400" dirty="0"/>
              <a:t>Effectively communicate credit risk to the market </a:t>
            </a:r>
          </a:p>
          <a:p>
            <a:endParaRPr lang="en-US" sz="2400" dirty="0"/>
          </a:p>
          <a:p>
            <a:r>
              <a:rPr lang="en-US" sz="2400" dirty="0"/>
              <a:t>Examine current Protocol language to determine how effective current calculations capture actual credit risk </a:t>
            </a:r>
          </a:p>
          <a:p>
            <a:endParaRPr lang="en-US" sz="2400" dirty="0"/>
          </a:p>
          <a:p>
            <a:r>
              <a:rPr lang="en-US" sz="2400" dirty="0"/>
              <a:t>Review settlement timeline and determine if a reduction is feasible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009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TPE Updates: Sep 2020- Oct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1164E2-9FEA-44F2-9721-C3C136D1C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37" y="1773792"/>
            <a:ext cx="7685030" cy="371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0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TPE Updates: Sep 2020- Oct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B897C8-3654-4DD8-A8BF-51FDF64B5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84" y="1828800"/>
            <a:ext cx="8510916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086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15246</TotalTime>
  <Words>635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Barnes, Bill</cp:lastModifiedBy>
  <cp:revision>348</cp:revision>
  <dcterms:created xsi:type="dcterms:W3CDTF">2006-08-16T00:00:00Z</dcterms:created>
  <dcterms:modified xsi:type="dcterms:W3CDTF">2020-11-25T22:13:49Z</dcterms:modified>
</cp:coreProperties>
</file>