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405" r:id="rId3"/>
    <p:sldId id="404" r:id="rId4"/>
    <p:sldId id="400" r:id="rId5"/>
    <p:sldId id="385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105" d="100"/>
          <a:sy n="105" d="100"/>
        </p:scale>
        <p:origin x="1734" y="9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December 1, 2020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C625E-53ED-48D4-BE4E-7F69CC7A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Mass Transition Module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CF92B-8280-43F2-9637-BB1D7A34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4876F-C4F0-4F0A-954A-C595581233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4FC9CE-739B-4EAF-B93D-90678FBB0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707" y="880408"/>
            <a:ext cx="8229600" cy="4724400"/>
          </a:xfrm>
        </p:spPr>
        <p:txBody>
          <a:bodyPr/>
          <a:lstStyle/>
          <a:p>
            <a:endParaRPr lang="en-US" dirty="0"/>
          </a:p>
          <a:p>
            <a:r>
              <a:rPr lang="en-US" sz="2800" dirty="0"/>
              <a:t>Mass Transition online module is live and available to all market participants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A1BABC-3076-414C-801C-0CFC24B9B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246" y="2971800"/>
            <a:ext cx="8155508" cy="16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36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Retail Training Classes Available for Sign-Up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DCA581-3BAD-4EE6-A237-C96427E11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66317"/>
              </p:ext>
            </p:extLst>
          </p:nvPr>
        </p:nvGraphicFramePr>
        <p:xfrm>
          <a:off x="1062789" y="990600"/>
          <a:ext cx="7014411" cy="35469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8901">
                  <a:extLst>
                    <a:ext uri="{9D8B030D-6E8A-4147-A177-3AD203B41FA5}">
                      <a16:colId xmlns:a16="http://schemas.microsoft.com/office/drawing/2014/main" val="397020503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val="1171185"/>
                    </a:ext>
                  </a:extLst>
                </a:gridCol>
              </a:tblGrid>
              <a:tr h="422728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2020 Retail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47192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/>
                        <a:t>Retail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96073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Tuesday, January 19,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429615"/>
                  </a:ext>
                </a:extLst>
              </a:tr>
              <a:tr h="422728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Tuesday, March 30,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194597"/>
                  </a:ext>
                </a:extLst>
              </a:tr>
              <a:tr h="386502">
                <a:tc gridSpan="2"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03948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 err="1"/>
                        <a:t>MarkeTrak</a:t>
                      </a:r>
                      <a:r>
                        <a:rPr lang="en-US" sz="2400" b="1" i="1" u="sng" dirty="0"/>
                        <a:t> &amp; Inadvertent Gain 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02733"/>
                  </a:ext>
                </a:extLst>
              </a:tr>
              <a:tr h="969858"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WebEx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Tuesday, January 26, 2021</a:t>
                      </a:r>
                    </a:p>
                    <a:p>
                      <a:endParaRPr lang="en-US" sz="2000" b="0" i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2387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161460F-B0F8-488F-A220-CCB3217077BF}"/>
              </a:ext>
            </a:extLst>
          </p:cNvPr>
          <p:cNvSpPr txBox="1"/>
          <p:nvPr/>
        </p:nvSpPr>
        <p:spPr>
          <a:xfrm>
            <a:off x="228600" y="5159514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when in person classes may resume.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C4C5129-569B-4390-8D07-4DE939A8B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688861"/>
              </p:ext>
            </p:extLst>
          </p:nvPr>
        </p:nvGraphicFramePr>
        <p:xfrm>
          <a:off x="1071933" y="3962400"/>
          <a:ext cx="7014411" cy="5751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8901">
                  <a:extLst>
                    <a:ext uri="{9D8B030D-6E8A-4147-A177-3AD203B41FA5}">
                      <a16:colId xmlns:a16="http://schemas.microsoft.com/office/drawing/2014/main" val="2118937087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val="741786276"/>
                    </a:ext>
                  </a:extLst>
                </a:gridCol>
              </a:tblGrid>
              <a:tr h="5751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Wednesday, March 31,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367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latin typeface="Calibri" panose="020F0502020204030204" pitchFamily="34" charset="0"/>
              </a:rPr>
              <a:t>December 3</a:t>
            </a:r>
            <a:r>
              <a:rPr lang="en-US" sz="3600" b="1" baseline="30000" dirty="0">
                <a:latin typeface="Calibri" panose="020F0502020204030204" pitchFamily="34" charset="0"/>
              </a:rPr>
              <a:t>rd</a:t>
            </a:r>
            <a:r>
              <a:rPr lang="en-US" sz="3600" b="1" dirty="0">
                <a:latin typeface="Calibri" panose="020F0502020204030204" pitchFamily="34" charset="0"/>
              </a:rPr>
              <a:t>, 2020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WebEx only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Finalize Training Plans for 2021</a:t>
            </a: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Review feedback on Mass Transition Module</a:t>
            </a:r>
          </a:p>
          <a:p>
            <a:pPr marL="457200" indent="-457200" algn="ctr">
              <a:buAutoNum type="arabicPeriod"/>
            </a:pPr>
            <a:endParaRPr lang="en-US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8204</TotalTime>
  <Words>392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New Mass Transition Module</vt:lpstr>
      <vt:lpstr>2021 Retail Training Classes Available for Sign-Up</vt:lpstr>
      <vt:lpstr>MarkeTrak On-line Training Modules Available 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445</cp:revision>
  <cp:lastPrinted>2016-02-12T19:29:41Z</cp:lastPrinted>
  <dcterms:created xsi:type="dcterms:W3CDTF">2005-04-21T14:28:35Z</dcterms:created>
  <dcterms:modified xsi:type="dcterms:W3CDTF">2020-11-30T17:16:25Z</dcterms:modified>
</cp:coreProperties>
</file>