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57" r:id="rId3"/>
    <p:sldId id="256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C385C-91AB-4501-9FF8-109644D3C96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CC59C-205A-4E4E-A37C-536A18BF4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97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1BDA8-CC3A-4EB4-AD01-629B65DF1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FE25E-2ADF-4B65-8E9F-477FECD57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9C2B-9339-4F17-ADFD-DCF57A01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F8E4-FBF4-4E1A-A780-A46646D5CF5C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95515-8C10-4349-A041-FF75BFB68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5182A-F66B-4EAA-8106-C0B64080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2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5AE83-9530-40C7-91E4-6B6359137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11E297-623A-46FD-AB88-69401FC92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B9B51-4C2B-46CD-8E61-4A30637DB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DE7C-830C-42EC-B7A2-6ACD9F06E31E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64314-10D7-40F1-813C-2548C701D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CBE09-0C28-444B-B68C-ABB0EA7F8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6589F-3D95-4982-8FE9-8D6B892A2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5A03E9-9DB8-420B-A72F-EC4100BD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621BF-F31D-493F-924E-1157D32EC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B2B1E-1E4F-4F86-9C8D-8BAB6B610046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C79C6-83DD-43AF-94D9-5864D093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D2AE1-7C37-4836-93E7-7234D829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2A36D-DD08-4C38-9C56-1E8DF83D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96D1E-4ACC-42C2-B210-E9D0DBC8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B78B2-DD11-4738-A4A1-DBA6FC6ED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2E08-9074-4338-865F-81E778669961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DB0FD-8289-42CE-B3F3-8F744E57A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F522F-AB44-4385-8AA9-B95BA2EE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6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50C0-9A5A-43BF-9144-38706B2B5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700D0-0EA8-4C6E-8CFE-90A66CC7C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DE30-7EEE-447A-8FAF-93B72372A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5248-77D0-4B34-A8E4-1E4F13675677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CDD56-7C6C-4DAA-B9F6-0908DE613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12C34-CBF3-4884-B6AA-48F6BAB9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8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4FE9-23B7-4297-A67D-77FECAC59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AE5F-1120-4FDC-B5F5-676ED9AD1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60968-9B59-40BC-B707-62AEB8705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6743D-D469-48E9-AE81-02210AE58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4DC8-9E90-422C-8503-00297BF8A3E0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EE43A-B211-447E-80AF-31042AA0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0EF92-3A36-4131-B931-96EB18E3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9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C484-AFB0-42B6-B056-873BFE03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E7420-4A58-46DD-B801-B48074D67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DC60F-1429-4917-9424-EB731DA65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22664-D767-440C-9DC5-14D0DCEE0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D3DCDE-9F38-4284-BDF3-83D90DA9B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D6C5BF-A947-437A-90F1-3E750C0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FD42-8CFE-41D1-AB2F-D9022D3007B1}" type="datetime1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8C6319-6027-4AAF-9308-A54C4DD5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ACEE50-1D30-49B3-9169-E8523822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1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6A6B-26B6-4694-B179-7056343E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18F102-5770-4718-A047-6804CB1B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125C-5DB7-475C-8D6B-F78892ACA4F8}" type="datetime1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17247-EF19-479E-BD1A-7821C329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66B67-1DBE-400B-ABFA-368A0707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5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065D3-413B-4493-9598-A7B5B3EF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4DBF-6B95-4F5C-985C-2E66931189F8}" type="datetime1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F1DD16-4FAD-4D57-9157-659EDF8B8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FFA9F-2885-4ABB-8445-A2AD61A68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5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AB03-11DF-4B60-82B7-48F9648A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8A29A-9DA0-413F-875F-506A1D7C1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E7A988-B927-4BCC-B876-52717E718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DA265-2E6D-4847-B316-B4B86A247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16AD-795E-418C-A68E-88848F977F17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37DB8-2346-4067-9731-EF650671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CCBC7-CF12-4E24-AB6E-A457D542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9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68E9-F526-47C6-9144-E78B4D695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EDA0E-8B7D-44DD-B995-2F92B9B255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5AD36-9013-494A-891C-3A898E337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B822D-F312-48B4-B8B7-EB29D4D95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25AE-A6C7-4451-AE4C-DB6565838C3F}" type="datetime1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61A43-9879-4693-B437-A46406E8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8880D-AD7A-4D1F-9FBB-9E7954F8B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9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5D3844-0AF9-4839-B523-38A2E438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1B736-5670-4057-94E6-365EEF1CE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9D515-B43E-44AA-A554-60A00905E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F3F5-EA03-4EE4-99FB-B8EAC02645AC}" type="datetime1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2CF42-80C5-41AA-A830-0B679B64F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9B95B-05A4-4738-92B7-D5F9DF76C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6430-C686-4B54-BE9D-2C1C7C7D7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BAC5-7782-48F3-A61D-806F4071E6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Issues with the June 2020 CRR Balancing Account Resettlement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4B042-7E07-4F19-8E02-F1D545ACF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7818"/>
            <a:ext cx="9144000" cy="1655762"/>
          </a:xfrm>
        </p:spPr>
        <p:txBody>
          <a:bodyPr/>
          <a:lstStyle/>
          <a:p>
            <a:r>
              <a:rPr lang="en-US" dirty="0"/>
              <a:t>WMS</a:t>
            </a:r>
          </a:p>
          <a:p>
            <a:r>
              <a:rPr lang="en-US" dirty="0"/>
              <a:t>December 2</a:t>
            </a:r>
            <a:r>
              <a:rPr lang="en-US" baseline="30000" dirty="0"/>
              <a:t>nd</a:t>
            </a:r>
            <a:r>
              <a:rPr lang="en-US" dirty="0"/>
              <a:t>,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C0A07-3A83-4364-8D24-DEE87D0E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085173-2FDE-42CB-B90C-6D04AAD6E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4609"/>
            <a:ext cx="12147591" cy="163707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7901BE-6767-493B-91A8-A5AF6A74C700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C61309-DA49-4449-940C-A08F92E8D432}"/>
              </a:ext>
            </a:extLst>
          </p:cNvPr>
          <p:cNvSpPr txBox="1"/>
          <p:nvPr/>
        </p:nvSpPr>
        <p:spPr>
          <a:xfrm>
            <a:off x="1542473" y="1173018"/>
            <a:ext cx="9153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CRR Balancing Account activity up until June resettlement on 11/11/20.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453204-D398-4D1A-B9F4-BE81F5C0FF28}"/>
              </a:ext>
            </a:extLst>
          </p:cNvPr>
          <p:cNvSpPr/>
          <p:nvPr/>
        </p:nvSpPr>
        <p:spPr>
          <a:xfrm>
            <a:off x="7847725" y="3731493"/>
            <a:ext cx="1233054" cy="2309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8AD1DA6-EC6B-40E2-B775-C061C061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3C5E7D-9DDB-4626-BFF9-A65D05E2490C}"/>
              </a:ext>
            </a:extLst>
          </p:cNvPr>
          <p:cNvSpPr txBox="1"/>
          <p:nvPr/>
        </p:nvSpPr>
        <p:spPr>
          <a:xfrm>
            <a:off x="6262257" y="1745521"/>
            <a:ext cx="294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CRR Balancing Account Fund Balance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10D090EE-C25D-4497-A445-748ADDA2871B}"/>
              </a:ext>
            </a:extLst>
          </p:cNvPr>
          <p:cNvSpPr/>
          <p:nvPr/>
        </p:nvSpPr>
        <p:spPr>
          <a:xfrm rot="5400000">
            <a:off x="7578435" y="1129655"/>
            <a:ext cx="314037" cy="2207490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64E641-F813-49B3-85C8-B27033F17950}"/>
              </a:ext>
            </a:extLst>
          </p:cNvPr>
          <p:cNvSpPr/>
          <p:nvPr/>
        </p:nvSpPr>
        <p:spPr>
          <a:xfrm>
            <a:off x="7840325" y="3448888"/>
            <a:ext cx="1233054" cy="2309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0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38544ED-E261-40AD-858E-63A429A73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19" y="1361345"/>
            <a:ext cx="9592754" cy="52334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A9951B-E5B4-4F22-BFFE-00CA0EB019F3}"/>
              </a:ext>
            </a:extLst>
          </p:cNvPr>
          <p:cNvSpPr txBox="1"/>
          <p:nvPr/>
        </p:nvSpPr>
        <p:spPr>
          <a:xfrm>
            <a:off x="8012138" y="6012653"/>
            <a:ext cx="3376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Large change </a:t>
            </a:r>
            <a:r>
              <a:rPr lang="en-US" dirty="0"/>
              <a:t>in load settlement.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0EFBCC5-640B-4460-993B-D66FE77ED72D}"/>
              </a:ext>
            </a:extLst>
          </p:cNvPr>
          <p:cNvSpPr/>
          <p:nvPr/>
        </p:nvSpPr>
        <p:spPr>
          <a:xfrm rot="10800000">
            <a:off x="5763490" y="6104911"/>
            <a:ext cx="2254156" cy="229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6392C6-EE4A-448F-84FE-EC768DD62A35}"/>
              </a:ext>
            </a:extLst>
          </p:cNvPr>
          <p:cNvSpPr/>
          <p:nvPr/>
        </p:nvSpPr>
        <p:spPr>
          <a:xfrm>
            <a:off x="1556327" y="2355273"/>
            <a:ext cx="1417782" cy="2124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3C0D8D-49A8-4E65-9664-D3E9D1105379}"/>
              </a:ext>
            </a:extLst>
          </p:cNvPr>
          <p:cNvSpPr/>
          <p:nvPr/>
        </p:nvSpPr>
        <p:spPr>
          <a:xfrm>
            <a:off x="4678218" y="5390437"/>
            <a:ext cx="817418" cy="6312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E84C28-3A62-4C3F-BAE2-F151C07FC4F9}"/>
              </a:ext>
            </a:extLst>
          </p:cNvPr>
          <p:cNvSpPr/>
          <p:nvPr/>
        </p:nvSpPr>
        <p:spPr>
          <a:xfrm>
            <a:off x="4678218" y="6106255"/>
            <a:ext cx="1020618" cy="2298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F1E401-ECF7-4F7C-9E7D-C071B8C21508}"/>
              </a:ext>
            </a:extLst>
          </p:cNvPr>
          <p:cNvSpPr txBox="1"/>
          <p:nvPr/>
        </p:nvSpPr>
        <p:spPr>
          <a:xfrm>
            <a:off x="7711957" y="4678377"/>
            <a:ext cx="4128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Small change</a:t>
            </a:r>
            <a:r>
              <a:rPr lang="en-US" dirty="0"/>
              <a:t> in CRR payments due to the DAM price corrections and resettlement.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7B4EE56-2E47-4E0B-849A-78A89245EAFF}"/>
              </a:ext>
            </a:extLst>
          </p:cNvPr>
          <p:cNvSpPr/>
          <p:nvPr/>
        </p:nvSpPr>
        <p:spPr>
          <a:xfrm rot="9955133">
            <a:off x="5509493" y="5213599"/>
            <a:ext cx="2254156" cy="229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6BC3CB-D66A-4B2D-9236-8BFAC0F9C6B7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June Resettlement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85304EB-CEAB-4602-B610-43A62986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0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16E7945F-20EE-4B8F-8024-7DE3DDA1B41F}"/>
              </a:ext>
            </a:extLst>
          </p:cNvPr>
          <p:cNvGrpSpPr/>
          <p:nvPr/>
        </p:nvGrpSpPr>
        <p:grpSpPr>
          <a:xfrm>
            <a:off x="18130" y="2630945"/>
            <a:ext cx="12182756" cy="2575562"/>
            <a:chOff x="18130" y="2630945"/>
            <a:chExt cx="12182756" cy="2575562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8B89702-57C6-4AD1-88AB-5B9CBB99E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130" y="2630945"/>
              <a:ext cx="12182756" cy="18879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B79CDFF-B282-4E1E-859A-CA6F451EE1B5}"/>
                </a:ext>
              </a:extLst>
            </p:cNvPr>
            <p:cNvSpPr/>
            <p:nvPr/>
          </p:nvSpPr>
          <p:spPr>
            <a:xfrm>
              <a:off x="10778836" y="3103415"/>
              <a:ext cx="1413164" cy="2586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82C5F50-89E1-4CD6-ABFF-03B79D8ED778}"/>
                </a:ext>
              </a:extLst>
            </p:cNvPr>
            <p:cNvSpPr/>
            <p:nvPr/>
          </p:nvSpPr>
          <p:spPr>
            <a:xfrm>
              <a:off x="10778836" y="4273703"/>
              <a:ext cx="1413164" cy="2586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8D2DE26-A3D7-4B05-BF46-31C6BAD501EF}"/>
                </a:ext>
              </a:extLst>
            </p:cNvPr>
            <p:cNvSpPr/>
            <p:nvPr/>
          </p:nvSpPr>
          <p:spPr>
            <a:xfrm>
              <a:off x="7901709" y="4273703"/>
              <a:ext cx="1205346" cy="2586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Arrow: Curved Right 2">
              <a:extLst>
                <a:ext uri="{FF2B5EF4-FFF2-40B4-BE49-F238E27FC236}">
                  <a16:creationId xmlns:a16="http://schemas.microsoft.com/office/drawing/2014/main" id="{FE42AA55-AC1F-43DA-9D5B-9FC569C77934}"/>
                </a:ext>
              </a:extLst>
            </p:cNvPr>
            <p:cNvSpPr/>
            <p:nvPr/>
          </p:nvSpPr>
          <p:spPr>
            <a:xfrm>
              <a:off x="10732654" y="3232722"/>
              <a:ext cx="397164" cy="1299597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urved Left 6">
              <a:extLst>
                <a:ext uri="{FF2B5EF4-FFF2-40B4-BE49-F238E27FC236}">
                  <a16:creationId xmlns:a16="http://schemas.microsoft.com/office/drawing/2014/main" id="{AD7F5BC5-6521-400B-B39F-39978AE689FB}"/>
                </a:ext>
              </a:extLst>
            </p:cNvPr>
            <p:cNvSpPr/>
            <p:nvPr/>
          </p:nvSpPr>
          <p:spPr>
            <a:xfrm rot="5400000">
              <a:off x="9866746" y="3135317"/>
              <a:ext cx="415636" cy="3283527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B45C00F-F717-4F38-B788-2CA03AC15EC3}"/>
                </a:ext>
              </a:extLst>
            </p:cNvPr>
            <p:cNvSpPr txBox="1"/>
            <p:nvPr/>
          </p:nvSpPr>
          <p:spPr>
            <a:xfrm>
              <a:off x="10644909" y="3655052"/>
              <a:ext cx="3048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89C9DE1-C0B4-4441-8DB6-0FAA635208E4}"/>
                </a:ext>
              </a:extLst>
            </p:cNvPr>
            <p:cNvSpPr txBox="1"/>
            <p:nvPr/>
          </p:nvSpPr>
          <p:spPr>
            <a:xfrm>
              <a:off x="9993746" y="4837175"/>
              <a:ext cx="3048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13E6B6B-EC94-42A4-9C60-C728378D5E86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What Happened?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0F7E3D-B6E4-4750-9F4B-F09B66B8CDB3}"/>
              </a:ext>
            </a:extLst>
          </p:cNvPr>
          <p:cNvSpPr txBox="1"/>
          <p:nvPr/>
        </p:nvSpPr>
        <p:spPr>
          <a:xfrm>
            <a:off x="1909618" y="895772"/>
            <a:ext cx="8164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June Resettlement of the CRR Balancing Account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57876B-C65D-49C5-876B-61596B8BD5E8}"/>
              </a:ext>
            </a:extLst>
          </p:cNvPr>
          <p:cNvSpPr txBox="1"/>
          <p:nvPr/>
        </p:nvSpPr>
        <p:spPr>
          <a:xfrm>
            <a:off x="8" y="5296899"/>
            <a:ext cx="12182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Why is this an issue?</a:t>
            </a:r>
            <a:r>
              <a:rPr lang="en-US" sz="2400" b="1" dirty="0"/>
              <a:t>  </a:t>
            </a:r>
            <a:r>
              <a:rPr lang="en-US" sz="2400" dirty="0"/>
              <a:t>October CRRBA Fund balance used in a prior month (June) resettlement.  Settlement and billing of customers does not mix activity from different time periods.  Customer bills for June have already been issued and paid.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61DED5E-1A4E-4EA5-8660-B116D26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4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49499-DF57-4549-9AAA-9AAFB8C6726E}"/>
              </a:ext>
            </a:extLst>
          </p:cNvPr>
          <p:cNvSpPr txBox="1"/>
          <p:nvPr/>
        </p:nvSpPr>
        <p:spPr>
          <a:xfrm>
            <a:off x="-249380" y="1687864"/>
            <a:ext cx="12441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What Happened?</a:t>
            </a:r>
            <a:r>
              <a:rPr lang="en-US" sz="2400" b="1" dirty="0"/>
              <a:t>  </a:t>
            </a:r>
            <a:r>
              <a:rPr lang="en-US" sz="2400" dirty="0"/>
              <a:t>The entire </a:t>
            </a:r>
            <a:r>
              <a:rPr lang="en-US" sz="2400" b="1" u="sng" dirty="0"/>
              <a:t>prior</a:t>
            </a:r>
            <a:r>
              <a:rPr lang="en-US" sz="2400" dirty="0"/>
              <a:t> CRRBA disbursement to loads in June was pulled back to replenish the CRRBA Fund deficiency in October.</a:t>
            </a:r>
          </a:p>
        </p:txBody>
      </p:sp>
    </p:spTree>
    <p:extLst>
      <p:ext uri="{BB962C8B-B14F-4D97-AF65-F5344CB8AC3E}">
        <p14:creationId xmlns:p14="http://schemas.microsoft.com/office/powerpoint/2010/main" val="361474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B7A328-2EE8-4B10-A5AE-C0950DABB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958" y="1004270"/>
            <a:ext cx="7092708" cy="24778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6C29ADF-95FD-4486-B87E-FE768F938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957" y="3546766"/>
            <a:ext cx="7105512" cy="33066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6B5EEF-5EEE-4F4E-8EA7-DEF31CCD149D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Relevant Protocol Sections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669C6A-39C5-4999-991F-A4965A36F919}"/>
              </a:ext>
            </a:extLst>
          </p:cNvPr>
          <p:cNvSpPr/>
          <p:nvPr/>
        </p:nvSpPr>
        <p:spPr>
          <a:xfrm>
            <a:off x="3422071" y="6102265"/>
            <a:ext cx="5888183" cy="6033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C0014A-6100-4C12-BA83-268F9A49E8CA}"/>
              </a:ext>
            </a:extLst>
          </p:cNvPr>
          <p:cNvSpPr txBox="1"/>
          <p:nvPr/>
        </p:nvSpPr>
        <p:spPr>
          <a:xfrm>
            <a:off x="9310254" y="5190837"/>
            <a:ext cx="2789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language assumed load ratio share changes for CRRBA resettlements, not CRRBA Fund replenishment.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D33964C-1B27-4519-A796-48F5A9C5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9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0F0B35-9399-410A-B505-975C9CB92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8448"/>
            <a:ext cx="12186476" cy="26624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3E6B6B-EC94-42A4-9C60-C728378D5E86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What’s a better way?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61DED5E-1A4E-4EA5-8660-B116D26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49499-DF57-4549-9AAA-9AAFB8C6726E}"/>
              </a:ext>
            </a:extLst>
          </p:cNvPr>
          <p:cNvSpPr txBox="1"/>
          <p:nvPr/>
        </p:nvSpPr>
        <p:spPr>
          <a:xfrm>
            <a:off x="-66963" y="1328939"/>
            <a:ext cx="12253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Option 1:</a:t>
            </a:r>
            <a:r>
              <a:rPr lang="en-US" sz="2400" b="1" dirty="0"/>
              <a:t> </a:t>
            </a:r>
            <a:r>
              <a:rPr lang="en-US" sz="2400" dirty="0"/>
              <a:t>Resettle the difference related to the CRR payments </a:t>
            </a:r>
            <a:r>
              <a:rPr lang="en-US" sz="2400" u="sng" dirty="0"/>
              <a:t>from load</a:t>
            </a:r>
            <a:r>
              <a:rPr lang="en-US" sz="2400" dirty="0"/>
              <a:t>, carry the CRR BA Fund balance forward, and replenish from future months.  Ex: $5,000 difference in CRR payments.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14A38C-2511-48C0-8899-5B6D5D9FDAF5}"/>
              </a:ext>
            </a:extLst>
          </p:cNvPr>
          <p:cNvSpPr/>
          <p:nvPr/>
        </p:nvSpPr>
        <p:spPr>
          <a:xfrm>
            <a:off x="10829636" y="4350324"/>
            <a:ext cx="1356840" cy="2309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3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E2BEC1-8DA7-4BB7-8616-32F7765E3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529267"/>
            <a:ext cx="12179989" cy="26552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3E6B6B-EC94-42A4-9C60-C728378D5E86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What’s a better way?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61DED5E-1A4E-4EA5-8660-B116D26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49499-DF57-4549-9AAA-9AAFB8C6726E}"/>
              </a:ext>
            </a:extLst>
          </p:cNvPr>
          <p:cNvSpPr txBox="1"/>
          <p:nvPr/>
        </p:nvSpPr>
        <p:spPr>
          <a:xfrm>
            <a:off x="-66963" y="1328939"/>
            <a:ext cx="1225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Option 2:</a:t>
            </a:r>
            <a:r>
              <a:rPr lang="en-US" sz="2400" b="1" dirty="0"/>
              <a:t> </a:t>
            </a:r>
            <a:r>
              <a:rPr lang="en-US" sz="2400" dirty="0"/>
              <a:t>Resettle the difference related to the CRR payments </a:t>
            </a:r>
            <a:r>
              <a:rPr lang="en-US" sz="2400" u="sng" dirty="0"/>
              <a:t>from CRRBA Fund</a:t>
            </a:r>
            <a:r>
              <a:rPr lang="en-US" sz="2400" dirty="0"/>
              <a:t>, carry the adjusted CRR BA Fund balance forward, and replenish from future months.  Ex: $5,000 difference in CRR payments.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0F0676-B549-41B9-9B57-AEAD72971946}"/>
              </a:ext>
            </a:extLst>
          </p:cNvPr>
          <p:cNvSpPr/>
          <p:nvPr/>
        </p:nvSpPr>
        <p:spPr>
          <a:xfrm>
            <a:off x="8003309" y="4664361"/>
            <a:ext cx="1356840" cy="2309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0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EBB8AB-C3E8-435F-8E15-3D41079AD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9072"/>
            <a:ext cx="12177700" cy="26708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3E6B6B-EC94-42A4-9C60-C728378D5E86}"/>
              </a:ext>
            </a:extLst>
          </p:cNvPr>
          <p:cNvSpPr txBox="1"/>
          <p:nvPr/>
        </p:nvSpPr>
        <p:spPr>
          <a:xfrm>
            <a:off x="2512291" y="0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What’s a better way?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61DED5E-1A4E-4EA5-8660-B116D26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8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49499-DF57-4549-9AAA-9AAFB8C6726E}"/>
              </a:ext>
            </a:extLst>
          </p:cNvPr>
          <p:cNvSpPr txBox="1"/>
          <p:nvPr/>
        </p:nvSpPr>
        <p:spPr>
          <a:xfrm>
            <a:off x="-66963" y="1282756"/>
            <a:ext cx="12253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Option 2:</a:t>
            </a:r>
            <a:r>
              <a:rPr lang="en-US" sz="2400" b="1" dirty="0"/>
              <a:t> </a:t>
            </a:r>
            <a:r>
              <a:rPr lang="en-US" sz="2400" dirty="0"/>
              <a:t>Resettle the difference related to the CRR payments </a:t>
            </a:r>
            <a:r>
              <a:rPr lang="en-US" sz="2400" u="sng" dirty="0"/>
              <a:t>from CRRBA Fund</a:t>
            </a:r>
            <a:r>
              <a:rPr lang="en-US" sz="2400" dirty="0"/>
              <a:t>, carry the adjusted CRR BA Fund balance forward, and replenish from future months.  Ex: $5,000,000 difference in CRR payments.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DA7A36-5210-42AD-994E-C651E4BFA1B4}"/>
              </a:ext>
            </a:extLst>
          </p:cNvPr>
          <p:cNvSpPr/>
          <p:nvPr/>
        </p:nvSpPr>
        <p:spPr>
          <a:xfrm>
            <a:off x="7932179" y="4765960"/>
            <a:ext cx="1378075" cy="25862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66C7E6-9A4D-4888-A914-F2C62754C5FB}"/>
              </a:ext>
            </a:extLst>
          </p:cNvPr>
          <p:cNvSpPr/>
          <p:nvPr/>
        </p:nvSpPr>
        <p:spPr>
          <a:xfrm>
            <a:off x="10801194" y="4779813"/>
            <a:ext cx="1356840" cy="2447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1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13E6B6B-EC94-42A4-9C60-C728378D5E86}"/>
              </a:ext>
            </a:extLst>
          </p:cNvPr>
          <p:cNvSpPr txBox="1"/>
          <p:nvPr/>
        </p:nvSpPr>
        <p:spPr>
          <a:xfrm>
            <a:off x="2512291" y="177553"/>
            <a:ext cx="733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Request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61DED5E-1A4E-4EA5-8660-B116D26D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6430-C686-4B54-BE9D-2C1C7C7D74E2}" type="slidenum">
              <a:rPr lang="en-US" smtClean="0"/>
              <a:t>9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49499-DF57-4549-9AAA-9AAFB8C6726E}"/>
              </a:ext>
            </a:extLst>
          </p:cNvPr>
          <p:cNvSpPr txBox="1"/>
          <p:nvPr/>
        </p:nvSpPr>
        <p:spPr>
          <a:xfrm>
            <a:off x="452761" y="2321443"/>
            <a:ext cx="11230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Create assignment for WMWG (?) to review the issue and potential solutions. </a:t>
            </a:r>
          </a:p>
        </p:txBody>
      </p:sp>
    </p:spTree>
    <p:extLst>
      <p:ext uri="{BB962C8B-B14F-4D97-AF65-F5344CB8AC3E}">
        <p14:creationId xmlns:p14="http://schemas.microsoft.com/office/powerpoint/2010/main" val="105312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306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Issues with the June 2020 CRR Balancing Account Resettlement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Bill</dc:creator>
  <cp:lastModifiedBy>Barnes, Bill</cp:lastModifiedBy>
  <cp:revision>18</cp:revision>
  <dcterms:created xsi:type="dcterms:W3CDTF">2020-11-19T23:25:38Z</dcterms:created>
  <dcterms:modified xsi:type="dcterms:W3CDTF">2020-11-30T16:19:41Z</dcterms:modified>
</cp:coreProperties>
</file>