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 id="2147483698" r:id="rId2"/>
    <p:sldMasterId id="2147483710" r:id="rId3"/>
  </p:sldMasterIdLst>
  <p:notesMasterIdLst>
    <p:notesMasterId r:id="rId9"/>
  </p:notesMasterIdLst>
  <p:sldIdLst>
    <p:sldId id="266" r:id="rId4"/>
    <p:sldId id="286" r:id="rId5"/>
    <p:sldId id="287" r:id="rId6"/>
    <p:sldId id="289" r:id="rId7"/>
    <p:sldId id="29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51" autoAdjust="0"/>
  </p:normalViewPr>
  <p:slideViewPr>
    <p:cSldViewPr snapToGrid="0">
      <p:cViewPr varScale="1">
        <p:scale>
          <a:sx n="109" d="100"/>
          <a:sy n="109" d="100"/>
        </p:scale>
        <p:origin x="672"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35EE5E-15FC-43C6-B812-EBEFAF1C5335}" type="datetimeFigureOut">
              <a:rPr lang="en-US" smtClean="0"/>
              <a:t>11/23/2020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1F8F30-4081-4B11-B42E-FFD8C4DA200C}" type="slidenum">
              <a:rPr lang="en-US" smtClean="0"/>
              <a:t>‹#›</a:t>
            </a:fld>
            <a:endParaRPr lang="en-US"/>
          </a:p>
        </p:txBody>
      </p:sp>
    </p:spTree>
    <p:extLst>
      <p:ext uri="{BB962C8B-B14F-4D97-AF65-F5344CB8AC3E}">
        <p14:creationId xmlns:p14="http://schemas.microsoft.com/office/powerpoint/2010/main" val="1500727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108429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59399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142343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F453C7E-6AD3-41C2-9A0F-1401374D597B}" type="datetime1">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158555760"/>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698864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5B995DE9-04A7-4166-AF5D-568295B1ECAA}" type="datetime1">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91881431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857C4F64-A7C3-405E-B384-F5D178BB5BF8}" type="datetime1">
              <a:rPr lang="en-US" smtClean="0"/>
              <a:t>11/23/2020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866662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5E49F5B4-6457-49C9-87BB-FD408CA9B39B}" type="datetime1">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4441032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AA86B1-0A73-4DD4-B2C4-4ABA1B465716}" type="datetime1">
              <a:rPr lang="en-US" smtClean="0"/>
              <a:t>11/23/2020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6678752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B691C-1488-4D67-B981-1BCDCBDF3065}" type="datetime1">
              <a:rPr lang="en-US" smtClean="0"/>
              <a:t>11/23/2020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3095911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4A9D8856-44BD-414A-9E8F-8A0031336735}" type="datetime1">
              <a:rPr lang="en-US" smtClean="0"/>
              <a:t>11/23/2020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66600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277485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FC08411-B318-42E5-A25E-2227C541F79D}" type="datetime1">
              <a:rPr lang="en-US" smtClean="0"/>
              <a:t>11/23/2020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586130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E6CD39-EA9C-4475-BBCF-545CB9D156AF}" type="datetime1">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1757081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D9D961-88CC-476F-BFE5-4E1CAB46C2A1}" type="datetime1">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3335236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1154702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F57BFB-A455-41C0-AD52-01E645305785}" type="datetime1">
              <a:rPr lang="en-US" smtClean="0"/>
              <a:t>11/23/2020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7610294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5080508"/>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F57BFB-A455-41C0-AD52-01E645305785}" type="datetime1">
              <a:rPr lang="en-US" smtClean="0"/>
              <a:t>11/23/2020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477685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F453C7E-6AD3-41C2-9A0F-1401374D597B}" type="datetime1">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339613934"/>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2462147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5B995DE9-04A7-4166-AF5D-568295B1ECAA}" type="datetime1">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405139308"/>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857C4F64-A7C3-405E-B384-F5D178BB5BF8}" type="datetime1">
              <a:rPr lang="en-US" smtClean="0"/>
              <a:t>11/23/2020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232941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8831B66-E374-46FD-B0F1-A74783F02804}"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28381414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5E49F5B4-6457-49C9-87BB-FD408CA9B39B}" type="datetime1">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40084842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AA86B1-0A73-4DD4-B2C4-4ABA1B465716}" type="datetime1">
              <a:rPr lang="en-US" smtClean="0"/>
              <a:t>11/23/2020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6792706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B691C-1488-4D67-B981-1BCDCBDF3065}" type="datetime1">
              <a:rPr lang="en-US" smtClean="0"/>
              <a:t>11/23/2020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8206885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4A9D8856-44BD-414A-9E8F-8A0031336735}" type="datetime1">
              <a:rPr lang="en-US" smtClean="0"/>
              <a:t>11/23/2020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95068616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FC08411-B318-42E5-A25E-2227C541F79D}" type="datetime1">
              <a:rPr lang="en-US" smtClean="0"/>
              <a:t>11/23/2020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68366133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E6CD39-EA9C-4475-BBCF-545CB9D156AF}" type="datetime1">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3848980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D9D961-88CC-476F-BFE5-4E1CAB46C2A1}" type="datetime1">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287435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831B66-E374-46FD-B0F1-A74783F02804}"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690311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831B66-E374-46FD-B0F1-A74783F02804}" type="datetimeFigureOut">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548568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831B66-E374-46FD-B0F1-A74783F02804}" type="datetimeFigureOut">
              <a:rPr lang="en-US" smtClean="0"/>
              <a:t>11/23/2020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532368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31B66-E374-46FD-B0F1-A74783F02804}" type="datetimeFigureOut">
              <a:rPr lang="en-US" smtClean="0"/>
              <a:t>11/23/2020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263749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831B66-E374-46FD-B0F1-A74783F02804}"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238747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831B66-E374-46FD-B0F1-A74783F02804}"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158732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831B66-E374-46FD-B0F1-A74783F02804}" type="datetimeFigureOut">
              <a:rPr lang="en-US" smtClean="0"/>
              <a:t>11/23/2020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92D85-3B47-4DE8-A6A3-74ED562B5DD9}" type="slidenum">
              <a:rPr lang="en-US" smtClean="0"/>
              <a:t>‹#›</a:t>
            </a:fld>
            <a:endParaRPr lang="en-US"/>
          </a:p>
        </p:txBody>
      </p:sp>
    </p:spTree>
    <p:extLst>
      <p:ext uri="{BB962C8B-B14F-4D97-AF65-F5344CB8AC3E}">
        <p14:creationId xmlns:p14="http://schemas.microsoft.com/office/powerpoint/2010/main" val="226124070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0F57BFB-A455-41C0-AD52-01E645305785}" type="datetime1">
              <a:rPr lang="en-US" smtClean="0"/>
              <a:t>11/23/2020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286123D-90E9-41B2-B06B-61E1E03D2F9E}" type="slidenum">
              <a:rPr lang="en-US" smtClean="0"/>
              <a:t>‹#›</a:t>
            </a:fld>
            <a:endParaRPr lang="en-US"/>
          </a:p>
        </p:txBody>
      </p:sp>
    </p:spTree>
    <p:extLst>
      <p:ext uri="{BB962C8B-B14F-4D97-AF65-F5344CB8AC3E}">
        <p14:creationId xmlns:p14="http://schemas.microsoft.com/office/powerpoint/2010/main" val="414312764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674" r:id="rId12"/>
    <p:sldLayoutId id="2147483697" r:id="rId13"/>
    <p:sldLayoutId id="2147483684" r:id="rId14"/>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0F57BFB-A455-41C0-AD52-01E645305785}" type="datetime1">
              <a:rPr lang="en-US" smtClean="0"/>
              <a:t>11/23/2020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286123D-90E9-41B2-B06B-61E1E03D2F9E}" type="slidenum">
              <a:rPr lang="en-US" smtClean="0"/>
              <a:t>‹#›</a:t>
            </a:fld>
            <a:endParaRPr lang="en-US"/>
          </a:p>
        </p:txBody>
      </p:sp>
    </p:spTree>
    <p:extLst>
      <p:ext uri="{BB962C8B-B14F-4D97-AF65-F5344CB8AC3E}">
        <p14:creationId xmlns:p14="http://schemas.microsoft.com/office/powerpoint/2010/main" val="145582979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dirty="0" smtClean="0"/>
              <a:t>PLWG report to ROS</a:t>
            </a:r>
            <a:r>
              <a:rPr lang="en-US" sz="4800" dirty="0"/>
              <a:t/>
            </a:r>
            <a:br>
              <a:rPr lang="en-US" sz="4800" dirty="0"/>
            </a:br>
            <a:r>
              <a:rPr lang="en-US" sz="4800" dirty="0" smtClean="0"/>
              <a:t>December 3, 2020   </a:t>
            </a:r>
            <a:endParaRPr lang="en-US" sz="4800" dirty="0"/>
          </a:p>
        </p:txBody>
      </p:sp>
      <p:sp>
        <p:nvSpPr>
          <p:cNvPr id="3" name="Subtitle 2"/>
          <p:cNvSpPr>
            <a:spLocks noGrp="1"/>
          </p:cNvSpPr>
          <p:nvPr>
            <p:ph type="subTitle" idx="1"/>
          </p:nvPr>
        </p:nvSpPr>
        <p:spPr/>
        <p:txBody>
          <a:bodyPr>
            <a:normAutofit/>
          </a:bodyPr>
          <a:lstStyle/>
          <a:p>
            <a:r>
              <a:rPr lang="en-US" sz="2400" dirty="0" smtClean="0"/>
              <a:t>Report based on PLWG </a:t>
            </a:r>
            <a:r>
              <a:rPr lang="en-US" sz="2400" dirty="0" smtClean="0"/>
              <a:t>November 9th</a:t>
            </a:r>
            <a:r>
              <a:rPr lang="en-US" sz="2400" dirty="0" smtClean="0"/>
              <a:t>, 2020 </a:t>
            </a:r>
          </a:p>
          <a:p>
            <a:r>
              <a:rPr lang="en-US" sz="2400" dirty="0" smtClean="0"/>
              <a:t>WebEx only meeting</a:t>
            </a:r>
            <a:endParaRPr lang="en-US" sz="2400" dirty="0"/>
          </a:p>
        </p:txBody>
      </p:sp>
    </p:spTree>
    <p:extLst>
      <p:ext uri="{BB962C8B-B14F-4D97-AF65-F5344CB8AC3E}">
        <p14:creationId xmlns:p14="http://schemas.microsoft.com/office/powerpoint/2010/main" val="2476722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1894"/>
            <a:ext cx="10515600" cy="1524000"/>
          </a:xfrm>
        </p:spPr>
        <p:txBody>
          <a:bodyPr>
            <a:noAutofit/>
          </a:bodyPr>
          <a:lstStyle/>
          <a:p>
            <a:r>
              <a:rPr lang="en-US" sz="3600" b="1" dirty="0">
                <a:solidFill>
                  <a:srgbClr val="000000"/>
                </a:solidFill>
                <a:ea typeface="Calibri" panose="020F0502020204030204" pitchFamily="34" charset="0"/>
                <a:cs typeface="Times New Roman" panose="02020603050405020304" pitchFamily="18" charset="0"/>
              </a:rPr>
              <a:t>PGRR088 Include Financial Security Amount in the Monthly Generator Interconnection Status Report</a:t>
            </a:r>
            <a:r>
              <a:rPr lang="en-US" sz="3600" b="1" dirty="0" smtClean="0">
                <a:ea typeface="Times New Roman" panose="02020603050405020304" pitchFamily="18" charset="0"/>
              </a:rPr>
              <a:t> </a:t>
            </a:r>
            <a:r>
              <a:rPr lang="en-US" sz="3600" b="1" dirty="0" smtClean="0">
                <a:solidFill>
                  <a:srgbClr val="000000"/>
                </a:solidFill>
                <a:ea typeface="Calibri" panose="020F0502020204030204" pitchFamily="34" charset="0"/>
              </a:rPr>
              <a:t> </a:t>
            </a:r>
            <a:endParaRPr lang="en-US" sz="3600" b="1" dirty="0"/>
          </a:p>
        </p:txBody>
      </p:sp>
      <p:sp>
        <p:nvSpPr>
          <p:cNvPr id="3" name="Content Placeholder 2"/>
          <p:cNvSpPr>
            <a:spLocks noGrp="1"/>
          </p:cNvSpPr>
          <p:nvPr>
            <p:ph idx="1"/>
          </p:nvPr>
        </p:nvSpPr>
        <p:spPr>
          <a:xfrm>
            <a:off x="838200" y="2646948"/>
            <a:ext cx="10515600" cy="4087960"/>
          </a:xfrm>
          <a:solidFill>
            <a:srgbClr val="FFFFFF"/>
          </a:solidFill>
        </p:spPr>
        <p:txBody>
          <a:bodyPr>
            <a:normAutofit/>
          </a:bodyPr>
          <a:lstStyle/>
          <a:p>
            <a:pPr lvl="1">
              <a:buClr>
                <a:schemeClr val="tx1"/>
              </a:buClr>
            </a:pPr>
            <a:r>
              <a:rPr lang="en-US" sz="3200" dirty="0" smtClean="0">
                <a:solidFill>
                  <a:srgbClr val="000000"/>
                </a:solidFill>
                <a:ea typeface="Calibri" panose="020F0502020204030204" pitchFamily="34" charset="0"/>
              </a:rPr>
              <a:t>PGRR088 intent is to increase transparency of generation interconnection facility cost by including in the Monthly GIS Report the Financial Security amount associated with funding the interconnection facilities.</a:t>
            </a:r>
          </a:p>
          <a:p>
            <a:pPr lvl="1">
              <a:buClr>
                <a:schemeClr val="tx1"/>
              </a:buClr>
            </a:pPr>
            <a:r>
              <a:rPr lang="en-US" sz="3200" dirty="0" smtClean="0">
                <a:solidFill>
                  <a:srgbClr val="000000"/>
                </a:solidFill>
                <a:ea typeface="Calibri" panose="020F0502020204030204" pitchFamily="34" charset="0"/>
              </a:rPr>
              <a:t>To </a:t>
            </a:r>
            <a:r>
              <a:rPr lang="en-US" sz="3200" dirty="0" smtClean="0">
                <a:solidFill>
                  <a:srgbClr val="000000"/>
                </a:solidFill>
                <a:ea typeface="Calibri" panose="020F0502020204030204" pitchFamily="34" charset="0"/>
              </a:rPr>
              <a:t>be discuss further at the next PLWG Meeting.</a:t>
            </a:r>
            <a:endParaRPr lang="en-US" sz="2400" dirty="0" smtClean="0"/>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2</a:t>
            </a:fld>
            <a:endParaRPr lang="en-US"/>
          </a:p>
        </p:txBody>
      </p:sp>
    </p:spTree>
    <p:extLst>
      <p:ext uri="{BB962C8B-B14F-4D97-AF65-F5344CB8AC3E}">
        <p14:creationId xmlns:p14="http://schemas.microsoft.com/office/powerpoint/2010/main" val="1352975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1894"/>
            <a:ext cx="10515600" cy="1524000"/>
          </a:xfrm>
        </p:spPr>
        <p:txBody>
          <a:bodyPr>
            <a:noAutofit/>
          </a:bodyPr>
          <a:lstStyle/>
          <a:p>
            <a:r>
              <a:rPr lang="en-US" sz="3600" b="1" dirty="0"/>
              <a:t>NPRR1044 Enhancement of SSR Mitigation Requirement </a:t>
            </a:r>
            <a:endParaRPr lang="en-US" sz="3600" b="1" dirty="0"/>
          </a:p>
        </p:txBody>
      </p:sp>
      <p:sp>
        <p:nvSpPr>
          <p:cNvPr id="3" name="Content Placeholder 2"/>
          <p:cNvSpPr>
            <a:spLocks noGrp="1"/>
          </p:cNvSpPr>
          <p:nvPr>
            <p:ph idx="1"/>
          </p:nvPr>
        </p:nvSpPr>
        <p:spPr>
          <a:xfrm>
            <a:off x="838200" y="2646948"/>
            <a:ext cx="10515600" cy="4087960"/>
          </a:xfrm>
          <a:solidFill>
            <a:srgbClr val="FFFFFF"/>
          </a:solidFill>
        </p:spPr>
        <p:txBody>
          <a:bodyPr>
            <a:normAutofit fontScale="85000" lnSpcReduction="10000"/>
          </a:bodyPr>
          <a:lstStyle/>
          <a:p>
            <a:pPr lvl="1">
              <a:buClr>
                <a:schemeClr val="tx1"/>
              </a:buClr>
            </a:pPr>
            <a:r>
              <a:rPr lang="en-US" sz="3500" dirty="0" smtClean="0"/>
              <a:t>Requires Generation Resources and ESRs to develop and implement SSR Mitigation plans to address SSR vulnerabilities in the event six or fewer concurrent transmission Outages, instead of the current threshold of four or fewer Outages.</a:t>
            </a:r>
          </a:p>
          <a:p>
            <a:pPr lvl="1">
              <a:buClr>
                <a:schemeClr val="tx1"/>
              </a:buClr>
            </a:pPr>
            <a:r>
              <a:rPr lang="en-US" sz="3500" dirty="0" smtClean="0">
                <a:solidFill>
                  <a:srgbClr val="000000"/>
                </a:solidFill>
                <a:ea typeface="Calibri" panose="020F0502020204030204" pitchFamily="34" charset="0"/>
              </a:rPr>
              <a:t>ERCOT submitted comments on 11/23/2020 to provide additional background info discussed at PLWG 11/9/2020 meeting.</a:t>
            </a:r>
          </a:p>
          <a:p>
            <a:pPr lvl="1">
              <a:buClr>
                <a:schemeClr val="tx1"/>
              </a:buClr>
            </a:pPr>
            <a:r>
              <a:rPr lang="en-US" sz="3500" dirty="0" smtClean="0">
                <a:solidFill>
                  <a:srgbClr val="000000"/>
                </a:solidFill>
                <a:ea typeface="Calibri" panose="020F0502020204030204" pitchFamily="34" charset="0"/>
              </a:rPr>
              <a:t>PLWG reached consensus </a:t>
            </a:r>
            <a:r>
              <a:rPr lang="en-US" sz="3500" dirty="0">
                <a:solidFill>
                  <a:srgbClr val="000000"/>
                </a:solidFill>
                <a:ea typeface="Calibri" panose="020F0502020204030204" pitchFamily="34" charset="0"/>
              </a:rPr>
              <a:t>that this PGRR could move </a:t>
            </a:r>
            <a:r>
              <a:rPr lang="en-US" sz="3500" dirty="0" smtClean="0">
                <a:solidFill>
                  <a:srgbClr val="000000"/>
                </a:solidFill>
                <a:ea typeface="Calibri" panose="020F0502020204030204" pitchFamily="34" charset="0"/>
              </a:rPr>
              <a:t>forward.</a:t>
            </a:r>
            <a:endParaRPr lang="en-US" sz="35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3</a:t>
            </a:fld>
            <a:endParaRPr lang="en-US"/>
          </a:p>
        </p:txBody>
      </p:sp>
    </p:spTree>
    <p:extLst>
      <p:ext uri="{BB962C8B-B14F-4D97-AF65-F5344CB8AC3E}">
        <p14:creationId xmlns:p14="http://schemas.microsoft.com/office/powerpoint/2010/main" val="3392160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1894"/>
            <a:ext cx="10515600" cy="1524000"/>
          </a:xfrm>
        </p:spPr>
        <p:txBody>
          <a:bodyPr>
            <a:noAutofit/>
          </a:bodyPr>
          <a:lstStyle/>
          <a:p>
            <a:r>
              <a:rPr lang="en-US" sz="3600" b="1" dirty="0"/>
              <a:t>ERCOT Follow Up </a:t>
            </a:r>
            <a:r>
              <a:rPr lang="en-US" sz="3600" b="1" dirty="0" smtClean="0"/>
              <a:t>Presentation from </a:t>
            </a:r>
            <a:r>
              <a:rPr lang="en-US" sz="3600" b="1" dirty="0"/>
              <a:t>Transmission Constraints for Generators Workshop</a:t>
            </a:r>
            <a:endParaRPr lang="en-US" sz="3600" b="1" dirty="0"/>
          </a:p>
        </p:txBody>
      </p:sp>
      <p:sp>
        <p:nvSpPr>
          <p:cNvPr id="3" name="Content Placeholder 2"/>
          <p:cNvSpPr>
            <a:spLocks noGrp="1"/>
          </p:cNvSpPr>
          <p:nvPr>
            <p:ph idx="1"/>
          </p:nvPr>
        </p:nvSpPr>
        <p:spPr>
          <a:xfrm>
            <a:off x="838200" y="2682117"/>
            <a:ext cx="10515600" cy="4087960"/>
          </a:xfrm>
          <a:solidFill>
            <a:srgbClr val="FFFFFF"/>
          </a:solidFill>
        </p:spPr>
        <p:txBody>
          <a:bodyPr>
            <a:normAutofit fontScale="92500" lnSpcReduction="20000"/>
          </a:bodyPr>
          <a:lstStyle/>
          <a:p>
            <a:pPr>
              <a:buClrTx/>
            </a:pPr>
            <a:r>
              <a:rPr lang="en-US" sz="3200" dirty="0"/>
              <a:t>From the workshop there was a proposal to have ERCOT perform Semi-Annual Stability Assessment to determine stability limits.  </a:t>
            </a:r>
          </a:p>
          <a:p>
            <a:pPr>
              <a:buClrTx/>
            </a:pPr>
            <a:r>
              <a:rPr lang="en-US" sz="3200" dirty="0"/>
              <a:t>ERCOT reviewed the existing Stability Assessments they perform and asked for comments and concepts by November 30, 2020 on a new stability study. </a:t>
            </a:r>
            <a:r>
              <a:rPr lang="en-US" sz="3200" dirty="0"/>
              <a:t>(send to Fred </a:t>
            </a:r>
            <a:r>
              <a:rPr lang="en-US" sz="3200" dirty="0" smtClean="0"/>
              <a:t>Huang at </a:t>
            </a:r>
            <a:r>
              <a:rPr lang="en-US" sz="3200" dirty="0"/>
              <a:t>shuang@ercot.com)</a:t>
            </a:r>
          </a:p>
          <a:p>
            <a:pPr>
              <a:buClrTx/>
            </a:pPr>
            <a:r>
              <a:rPr lang="en-US" sz="3200" dirty="0"/>
              <a:t>The presentation </a:t>
            </a:r>
            <a:r>
              <a:rPr lang="en-US" sz="3200" dirty="0"/>
              <a:t>is posted on the </a:t>
            </a:r>
            <a:r>
              <a:rPr lang="en-US" sz="3200" dirty="0"/>
              <a:t>Nov 9th </a:t>
            </a:r>
            <a:r>
              <a:rPr lang="en-US" sz="3200" dirty="0"/>
              <a:t>PLWG Meeting page on the ERCOT website. </a:t>
            </a:r>
            <a:endParaRPr lang="en-US" sz="3200" dirty="0"/>
          </a:p>
          <a:p>
            <a:pPr>
              <a:buClrTx/>
            </a:pPr>
            <a:r>
              <a:rPr lang="en-US" sz="3200" dirty="0"/>
              <a:t>E</a:t>
            </a:r>
            <a:r>
              <a:rPr lang="en-US" sz="3200" dirty="0"/>
              <a:t>RCOT </a:t>
            </a:r>
            <a:r>
              <a:rPr lang="en-US" sz="3200" dirty="0"/>
              <a:t>plans to provide a summary of received comments and potential concepts at a future PLWG </a:t>
            </a:r>
            <a:r>
              <a:rPr lang="en-US" sz="3200" dirty="0"/>
              <a:t>meeting.</a:t>
            </a:r>
            <a:endParaRPr lang="en-US" sz="3200" dirty="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4</a:t>
            </a:fld>
            <a:endParaRPr lang="en-US"/>
          </a:p>
        </p:txBody>
      </p:sp>
    </p:spTree>
    <p:extLst>
      <p:ext uri="{BB962C8B-B14F-4D97-AF65-F5344CB8AC3E}">
        <p14:creationId xmlns:p14="http://schemas.microsoft.com/office/powerpoint/2010/main" val="488684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1894"/>
            <a:ext cx="10515600" cy="1524000"/>
          </a:xfrm>
        </p:spPr>
        <p:txBody>
          <a:bodyPr>
            <a:noAutofit/>
          </a:bodyPr>
          <a:lstStyle/>
          <a:p>
            <a:r>
              <a:rPr lang="en-US" sz="3600" b="1" dirty="0"/>
              <a:t>Presentation on Transmission </a:t>
            </a:r>
            <a:r>
              <a:rPr lang="en-US" sz="3600" b="1" dirty="0"/>
              <a:t>Project Cost Comparison Improvement</a:t>
            </a:r>
          </a:p>
        </p:txBody>
      </p:sp>
      <p:sp>
        <p:nvSpPr>
          <p:cNvPr id="3" name="Content Placeholder 2"/>
          <p:cNvSpPr>
            <a:spLocks noGrp="1"/>
          </p:cNvSpPr>
          <p:nvPr>
            <p:ph idx="1"/>
          </p:nvPr>
        </p:nvSpPr>
        <p:spPr>
          <a:xfrm>
            <a:off x="838200" y="2682117"/>
            <a:ext cx="10515600" cy="4087960"/>
          </a:xfrm>
          <a:solidFill>
            <a:srgbClr val="FFFFFF"/>
          </a:solidFill>
        </p:spPr>
        <p:txBody>
          <a:bodyPr>
            <a:normAutofit fontScale="47500" lnSpcReduction="20000"/>
          </a:bodyPr>
          <a:lstStyle/>
          <a:p>
            <a:pPr>
              <a:buClrTx/>
            </a:pPr>
            <a:r>
              <a:rPr lang="en-US" sz="5800" dirty="0"/>
              <a:t>For both reliability and economic projects, ERCOT compares the capital cost (overnight cost) of project options during the project alternative selection process, even when the alternatives utilize different technologies.</a:t>
            </a:r>
          </a:p>
          <a:p>
            <a:pPr>
              <a:buClrTx/>
            </a:pPr>
            <a:r>
              <a:rPr lang="en-US" sz="5800" dirty="0" smtClean="0"/>
              <a:t>ERCOT presented a method to adjust for different technologies having different life expectancies.</a:t>
            </a:r>
          </a:p>
          <a:p>
            <a:pPr>
              <a:buClrTx/>
            </a:pPr>
            <a:r>
              <a:rPr lang="en-US" sz="5800" dirty="0" smtClean="0"/>
              <a:t>The presentation is </a:t>
            </a:r>
            <a:r>
              <a:rPr lang="en-US" sz="5800" dirty="0">
                <a:solidFill>
                  <a:srgbClr val="000000"/>
                </a:solidFill>
                <a:ea typeface="Calibri" panose="020F0502020204030204" pitchFamily="34" charset="0"/>
              </a:rPr>
              <a:t>posted on the Nov 9</a:t>
            </a:r>
            <a:r>
              <a:rPr lang="en-US" sz="5800" baseline="30000" dirty="0">
                <a:solidFill>
                  <a:srgbClr val="000000"/>
                </a:solidFill>
                <a:ea typeface="Calibri" panose="020F0502020204030204" pitchFamily="34" charset="0"/>
              </a:rPr>
              <a:t>th</a:t>
            </a:r>
            <a:r>
              <a:rPr lang="en-US" sz="5800" dirty="0">
                <a:solidFill>
                  <a:srgbClr val="000000"/>
                </a:solidFill>
                <a:ea typeface="Calibri" panose="020F0502020204030204" pitchFamily="34" charset="0"/>
              </a:rPr>
              <a:t> PLWG Meeting page on the ERCOT website. </a:t>
            </a:r>
            <a:endParaRPr lang="en-US" sz="5800" dirty="0" smtClean="0">
              <a:solidFill>
                <a:srgbClr val="000000"/>
              </a:solidFill>
              <a:ea typeface="Calibri" panose="020F0502020204030204" pitchFamily="34" charset="0"/>
            </a:endParaRPr>
          </a:p>
          <a:p>
            <a:pPr>
              <a:buClrTx/>
            </a:pPr>
            <a:r>
              <a:rPr lang="en-US" sz="5800" dirty="0" smtClean="0">
                <a:solidFill>
                  <a:srgbClr val="000000"/>
                </a:solidFill>
              </a:rPr>
              <a:t>Comments may be sent to Jeff Billo at jbillo@ercot.com.</a:t>
            </a:r>
            <a:endParaRPr lang="en-US" sz="5800" dirty="0"/>
          </a:p>
          <a:p>
            <a:pPr marL="0" indent="0">
              <a:buNone/>
            </a:pPr>
            <a:endParaRPr lang="en-US" sz="2400" dirty="0"/>
          </a:p>
          <a:p>
            <a:pPr marL="0" indent="0">
              <a:buNone/>
            </a:pPr>
            <a:r>
              <a:rPr lang="en-US" sz="2400" dirty="0" smtClean="0"/>
              <a:t> </a:t>
            </a: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5</a:t>
            </a:fld>
            <a:endParaRPr lang="en-US"/>
          </a:p>
        </p:txBody>
      </p:sp>
    </p:spTree>
    <p:extLst>
      <p:ext uri="{BB962C8B-B14F-4D97-AF65-F5344CB8AC3E}">
        <p14:creationId xmlns:p14="http://schemas.microsoft.com/office/powerpoint/2010/main" val="179749894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3.xml><?xml version="1.0" encoding="utf-8"?>
<a:theme xmlns:a="http://schemas.openxmlformats.org/drawingml/2006/main" name="1_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1636</TotalTime>
  <Words>322</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5</vt:i4>
      </vt:variant>
    </vt:vector>
  </HeadingPairs>
  <TitlesOfParts>
    <vt:vector size="14" baseType="lpstr">
      <vt:lpstr>Arial</vt:lpstr>
      <vt:lpstr>Calibri</vt:lpstr>
      <vt:lpstr>Calibri Light</vt:lpstr>
      <vt:lpstr>Courier New</vt:lpstr>
      <vt:lpstr>Gill Sans MT</vt:lpstr>
      <vt:lpstr>Times New Roman</vt:lpstr>
      <vt:lpstr>Custom Design</vt:lpstr>
      <vt:lpstr>Parcel</vt:lpstr>
      <vt:lpstr>1_Parcel</vt:lpstr>
      <vt:lpstr>PLWG report to ROS December 3, 2020   </vt:lpstr>
      <vt:lpstr>PGRR088 Include Financial Security Amount in the Monthly Generator Interconnection Status Report  </vt:lpstr>
      <vt:lpstr>NPRR1044 Enhancement of SSR Mitigation Requirement </vt:lpstr>
      <vt:lpstr>ERCOT Follow Up Presentation from Transmission Constraints for Generators Workshop</vt:lpstr>
      <vt:lpstr>Presentation on Transmission Project Cost Comparison Improvement</vt:lpstr>
    </vt:vector>
  </TitlesOfParts>
  <Company>Cross Texas Transmission.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PLWG report to ROS March 7, 2019</dc:title>
  <dc:creator>Tim Cook</dc:creator>
  <cp:lastModifiedBy>Tim Cook</cp:lastModifiedBy>
  <cp:revision>202</cp:revision>
  <dcterms:created xsi:type="dcterms:W3CDTF">2019-02-22T15:36:18Z</dcterms:created>
  <dcterms:modified xsi:type="dcterms:W3CDTF">2020-11-23T22:39:24Z</dcterms:modified>
</cp:coreProperties>
</file>