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Lst>
  <p:notesMasterIdLst>
    <p:notesMasterId r:id="rId13"/>
  </p:notesMasterIdLst>
  <p:handoutMasterIdLst>
    <p:handoutMasterId r:id="rId14"/>
  </p:handoutMasterIdLst>
  <p:sldIdLst>
    <p:sldId id="260" r:id="rId6"/>
    <p:sldId id="267" r:id="rId7"/>
    <p:sldId id="272" r:id="rId8"/>
    <p:sldId id="279" r:id="rId9"/>
    <p:sldId id="280" r:id="rId10"/>
    <p:sldId id="281" r:id="rId11"/>
    <p:sldId id="282" r:id="rId12"/>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Bigbee, Nathan" initials="BN" lastIdx="7" clrIdx="0">
    <p:extLst>
      <p:ext uri="{19B8F6BF-5375-455C-9EA6-DF929625EA0E}">
        <p15:presenceInfo xmlns:p15="http://schemas.microsoft.com/office/powerpoint/2012/main" userId="S-1-5-21-639947351-343809578-3807592339-28080"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howGuides="1">
      <p:cViewPr varScale="1">
        <p:scale>
          <a:sx n="79" d="100"/>
          <a:sy n="79" d="100"/>
        </p:scale>
        <p:origin x="96" y="654"/>
      </p:cViewPr>
      <p:guideLst>
        <p:guide orient="horz" pos="2160"/>
        <p:guide pos="3840"/>
      </p:guideLst>
    </p:cSldViewPr>
  </p:slideViewPr>
  <p:notesTextViewPr>
    <p:cViewPr>
      <p:scale>
        <a:sx n="3" d="2"/>
        <a:sy n="3" d="2"/>
      </p:scale>
      <p:origin x="0" y="0"/>
    </p:cViewPr>
  </p:notesText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notesMaster" Target="notesMasters/notesMaster1.xml"/><Relationship Id="rId1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2.xml"/><Relationship Id="rId15" Type="http://schemas.openxmlformats.org/officeDocument/2006/relationships/commentAuthors" Target="commentAuthors.xml"/><Relationship Id="rId10" Type="http://schemas.openxmlformats.org/officeDocument/2006/relationships/slide" Target="slides/slide5.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11/19/2020</a:t>
            </a:fld>
            <a:endParaRPr lang="en-US" dirty="0"/>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dirty="0"/>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11/19/2020</a:t>
            </a:fld>
            <a:endParaRPr lang="en-US" dirty="0"/>
          </a:p>
        </p:txBody>
      </p:sp>
      <p:sp>
        <p:nvSpPr>
          <p:cNvPr id="4" name="Slide Image Placeholder 3"/>
          <p:cNvSpPr>
            <a:spLocks noGrp="1" noRot="1" noChangeAspect="1"/>
          </p:cNvSpPr>
          <p:nvPr>
            <p:ph type="sldImg" idx="2"/>
          </p:nvPr>
        </p:nvSpPr>
        <p:spPr>
          <a:xfrm>
            <a:off x="406400" y="696913"/>
            <a:ext cx="6197600" cy="348615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dirty="0"/>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2</a:t>
            </a:fld>
            <a:endParaRPr lang="en-US" dirty="0"/>
          </a:p>
        </p:txBody>
      </p:sp>
    </p:spTree>
    <p:extLst>
      <p:ext uri="{BB962C8B-B14F-4D97-AF65-F5344CB8AC3E}">
        <p14:creationId xmlns:p14="http://schemas.microsoft.com/office/powerpoint/2010/main" val="28893434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3</a:t>
            </a:fld>
            <a:endParaRPr lang="en-US" dirty="0"/>
          </a:p>
        </p:txBody>
      </p:sp>
    </p:spTree>
    <p:extLst>
      <p:ext uri="{BB962C8B-B14F-4D97-AF65-F5344CB8AC3E}">
        <p14:creationId xmlns:p14="http://schemas.microsoft.com/office/powerpoint/2010/main" val="413565743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4</a:t>
            </a:fld>
            <a:endParaRPr lang="en-US" dirty="0"/>
          </a:p>
        </p:txBody>
      </p:sp>
    </p:spTree>
    <p:extLst>
      <p:ext uri="{BB962C8B-B14F-4D97-AF65-F5344CB8AC3E}">
        <p14:creationId xmlns:p14="http://schemas.microsoft.com/office/powerpoint/2010/main" val="140135295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a:prstGeom prst="rect">
            <a:avLst/>
          </a:prstGeom>
        </p:spPr>
        <p:txBody>
          <a:bodyPr/>
          <a:lstStyle>
            <a:lvl1pPr>
              <a:defRPr>
                <a:solidFill>
                  <a:schemeClr val="tx2"/>
                </a:solidFill>
              </a:defRPr>
            </a:lvl1pPr>
          </a:lstStyle>
          <a:p>
            <a:r>
              <a:rPr lang="en-US" dirty="0"/>
              <a:t>Click to edit Master title style</a:t>
            </a:r>
          </a:p>
        </p:txBody>
      </p:sp>
      <p:sp>
        <p:nvSpPr>
          <p:cNvPr id="3" name="Subtitle 2"/>
          <p:cNvSpPr>
            <a:spLocks noGrp="1"/>
          </p:cNvSpPr>
          <p:nvPr>
            <p:ph type="subTitle" idx="1"/>
          </p:nvPr>
        </p:nvSpPr>
        <p:spPr>
          <a:xfrm>
            <a:off x="1828800" y="3886200"/>
            <a:ext cx="8534400" cy="1752600"/>
          </a:xfrm>
          <a:prstGeom prst="rect">
            <a:avLst/>
          </a:prstGeom>
        </p:spPr>
        <p:txBody>
          <a:bodyPr/>
          <a:lstStyle>
            <a:lvl1pPr marL="0" indent="0" algn="ctr">
              <a:buNone/>
              <a:defRPr>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5" name="Footer Placeholder 4"/>
          <p:cNvSpPr>
            <a:spLocks noGrp="1"/>
          </p:cNvSpPr>
          <p:nvPr>
            <p:ph type="ftr" sz="quarter" idx="11"/>
          </p:nvPr>
        </p:nvSpPr>
        <p:spPr/>
        <p:txBody>
          <a:bodyPr/>
          <a:lstStyle/>
          <a:p>
            <a:r>
              <a:rPr lang="en-US" dirty="0"/>
              <a:t>Footer text goes here.</a:t>
            </a:r>
          </a:p>
        </p:txBody>
      </p:sp>
      <p:sp>
        <p:nvSpPr>
          <p:cNvPr id="7" name="Slide Number Placeholder 5"/>
          <p:cNvSpPr>
            <a:spLocks noGrp="1"/>
          </p:cNvSpPr>
          <p:nvPr>
            <p:ph type="sldNum" sz="quarter" idx="4"/>
          </p:nvPr>
        </p:nvSpPr>
        <p:spPr>
          <a:xfrm>
            <a:off x="11379200" y="6561138"/>
            <a:ext cx="7112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15744571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08000" y="243682"/>
            <a:ext cx="11277600" cy="518318"/>
          </a:xfrm>
          <a:prstGeom prst="rect">
            <a:avLst/>
          </a:prstGeom>
        </p:spPr>
        <p:txBody>
          <a:bodyPr/>
          <a:lstStyle>
            <a:lvl1pPr algn="l">
              <a:defRPr sz="2800" b="1">
                <a:solidFill>
                  <a:schemeClr val="accent1"/>
                </a:solidFill>
              </a:defRPr>
            </a:lvl1pPr>
          </a:lstStyle>
          <a:p>
            <a:r>
              <a:rPr lang="en-US" dirty="0"/>
              <a:t>Click to edit Master title style</a:t>
            </a:r>
          </a:p>
        </p:txBody>
      </p:sp>
      <p:sp>
        <p:nvSpPr>
          <p:cNvPr id="3" name="Content Placeholder 2"/>
          <p:cNvSpPr>
            <a:spLocks noGrp="1"/>
          </p:cNvSpPr>
          <p:nvPr>
            <p:ph idx="1"/>
          </p:nvPr>
        </p:nvSpPr>
        <p:spPr>
          <a:xfrm>
            <a:off x="406400" y="990601"/>
            <a:ext cx="11379200" cy="5052221"/>
          </a:xfrm>
          <a:prstGeom prst="rect">
            <a:avLst/>
          </a:prstGeom>
        </p:spPr>
        <p:txBody>
          <a:bodyPr/>
          <a:lstStyle>
            <a:lvl1pPr>
              <a:defRPr sz="2600">
                <a:solidFill>
                  <a:schemeClr val="tx2"/>
                </a:solidFill>
              </a:defRPr>
            </a:lvl1pPr>
            <a:lvl2pPr>
              <a:defRPr sz="2400">
                <a:solidFill>
                  <a:schemeClr val="tx2"/>
                </a:solidFill>
              </a:defRPr>
            </a:lvl2pPr>
            <a:lvl3pPr>
              <a:defRPr sz="2200">
                <a:solidFill>
                  <a:schemeClr val="tx2"/>
                </a:solidFill>
              </a:defRPr>
            </a:lvl3pPr>
            <a:lvl4pPr>
              <a:defRPr sz="2100">
                <a:solidFill>
                  <a:schemeClr val="tx2"/>
                </a:solidFill>
              </a:defRPr>
            </a:lvl4pPr>
            <a:lvl5pPr>
              <a:defRPr sz="2000">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p:nvPr userDrawn="1"/>
        </p:nvSpPr>
        <p:spPr>
          <a:xfrm>
            <a:off x="406400" y="243682"/>
            <a:ext cx="1016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8" name="Footer Placeholder 4"/>
          <p:cNvSpPr>
            <a:spLocks noGrp="1"/>
          </p:cNvSpPr>
          <p:nvPr>
            <p:ph type="ftr" sz="quarter" idx="11"/>
          </p:nvPr>
        </p:nvSpPr>
        <p:spPr>
          <a:xfrm>
            <a:off x="3657600" y="6553200"/>
            <a:ext cx="5384800" cy="228600"/>
          </a:xfrm>
        </p:spPr>
        <p:txBody>
          <a:bodyPr/>
          <a:lstStyle/>
          <a:p>
            <a:r>
              <a:rPr lang="en-US" dirty="0"/>
              <a:t>Footer text goes here.</a:t>
            </a:r>
          </a:p>
        </p:txBody>
      </p:sp>
      <p:cxnSp>
        <p:nvCxnSpPr>
          <p:cNvPr id="5" name="Straight Connector 4"/>
          <p:cNvCxnSpPr/>
          <p:nvPr userDrawn="1"/>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Slide Number Placeholder 5"/>
          <p:cNvSpPr>
            <a:spLocks noGrp="1"/>
          </p:cNvSpPr>
          <p:nvPr>
            <p:ph type="sldNum" sz="quarter" idx="4"/>
          </p:nvPr>
        </p:nvSpPr>
        <p:spPr>
          <a:xfrm>
            <a:off x="11379200" y="6561138"/>
            <a:ext cx="7112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27900848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en-US" dirty="0"/>
              <a:t>Footer text goes here.</a:t>
            </a:r>
          </a:p>
        </p:txBody>
      </p:sp>
      <p:sp>
        <p:nvSpPr>
          <p:cNvPr id="4" name="Slide Number Placeholder 3"/>
          <p:cNvSpPr>
            <a:spLocks noGrp="1"/>
          </p:cNvSpPr>
          <p:nvPr>
            <p:ph type="sldNum" sz="quarter" idx="11"/>
          </p:nvPr>
        </p:nvSpPr>
        <p:spPr/>
        <p:txBody>
          <a:bodyPr/>
          <a:lstStyle/>
          <a:p>
            <a:fld id="{1D93BD3E-1E9A-4970-A6F7-E7AC52762E0C}" type="slidenum">
              <a:rPr lang="en-US" smtClean="0"/>
              <a:pPr/>
              <a:t>‹#›</a:t>
            </a:fld>
            <a:endParaRPr lang="en-US" dirty="0"/>
          </a:p>
        </p:txBody>
      </p:sp>
      <p:sp>
        <p:nvSpPr>
          <p:cNvPr id="5" name="Content Placeholder 4"/>
          <p:cNvSpPr>
            <a:spLocks noGrp="1"/>
          </p:cNvSpPr>
          <p:nvPr>
            <p:ph sz="half" idx="1"/>
          </p:nvPr>
        </p:nvSpPr>
        <p:spPr>
          <a:xfrm>
            <a:off x="838200" y="990601"/>
            <a:ext cx="5181600" cy="4800600"/>
          </a:xfrm>
          <a:prstGeom prst="rect">
            <a:avLst/>
          </a:prstGeom>
        </p:spPr>
        <p:txBody>
          <a:bodyPr/>
          <a:lstStyle>
            <a:lvl1pPr>
              <a:defRPr sz="2400">
                <a:solidFill>
                  <a:schemeClr val="tx2"/>
                </a:solidFill>
              </a:defRPr>
            </a:lvl1pPr>
          </a:lstStyle>
          <a:p>
            <a:endParaRPr lang="en-US" dirty="0"/>
          </a:p>
        </p:txBody>
      </p:sp>
      <p:sp>
        <p:nvSpPr>
          <p:cNvPr id="6" name="Content Placeholder 5"/>
          <p:cNvSpPr>
            <a:spLocks noGrp="1"/>
          </p:cNvSpPr>
          <p:nvPr>
            <p:ph sz="half" idx="2"/>
          </p:nvPr>
        </p:nvSpPr>
        <p:spPr>
          <a:xfrm>
            <a:off x="6172200" y="990601"/>
            <a:ext cx="5181600" cy="4800600"/>
          </a:xfrm>
          <a:prstGeom prst="rect">
            <a:avLst/>
          </a:prstGeom>
        </p:spPr>
        <p:txBody>
          <a:bodyPr/>
          <a:lstStyle>
            <a:lvl1pPr>
              <a:defRPr sz="2400">
                <a:solidFill>
                  <a:schemeClr val="tx2"/>
                </a:solidFill>
              </a:defRPr>
            </a:lvl1pPr>
          </a:lstStyle>
          <a:p>
            <a:endParaRPr lang="en-US"/>
          </a:p>
        </p:txBody>
      </p:sp>
      <p:sp>
        <p:nvSpPr>
          <p:cNvPr id="7" name="Title 1"/>
          <p:cNvSpPr>
            <a:spLocks noGrp="1"/>
          </p:cNvSpPr>
          <p:nvPr>
            <p:ph type="title"/>
          </p:nvPr>
        </p:nvSpPr>
        <p:spPr>
          <a:xfrm>
            <a:off x="508000" y="243682"/>
            <a:ext cx="11277600" cy="518318"/>
          </a:xfrm>
          <a:prstGeom prst="rect">
            <a:avLst/>
          </a:prstGeom>
        </p:spPr>
        <p:txBody>
          <a:bodyPr/>
          <a:lstStyle>
            <a:lvl1pPr algn="l">
              <a:defRPr sz="2800" b="1">
                <a:solidFill>
                  <a:schemeClr val="accent1"/>
                </a:solidFill>
              </a:defRPr>
            </a:lvl1pPr>
          </a:lstStyle>
          <a:p>
            <a:r>
              <a:rPr lang="en-US" dirty="0"/>
              <a:t>Click to edit Master title style</a:t>
            </a:r>
          </a:p>
        </p:txBody>
      </p:sp>
      <p:sp>
        <p:nvSpPr>
          <p:cNvPr id="8" name="Rectangle 7"/>
          <p:cNvSpPr/>
          <p:nvPr userDrawn="1"/>
        </p:nvSpPr>
        <p:spPr>
          <a:xfrm>
            <a:off x="406400" y="243682"/>
            <a:ext cx="1016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cxnSp>
        <p:nvCxnSpPr>
          <p:cNvPr id="9" name="Straight Connector 8"/>
          <p:cNvCxnSpPr/>
          <p:nvPr userDrawn="1"/>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5764785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slideLayout" Target="../slideLayouts/slideLayout3.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4673600" y="0"/>
            <a:ext cx="75184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933349" y="2876278"/>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3657600" y="6553200"/>
            <a:ext cx="53848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t>Footer text goes here.</a:t>
            </a:r>
          </a:p>
        </p:txBody>
      </p:sp>
      <p:cxnSp>
        <p:nvCxnSpPr>
          <p:cNvPr id="7" name="Straight Connector 6"/>
          <p:cNvCxnSpPr/>
          <p:nvPr userDrawn="1"/>
        </p:nvCxnSpPr>
        <p:spPr>
          <a:xfrm>
            <a:off x="101600" y="6477000"/>
            <a:ext cx="100584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667000" y="6477001"/>
            <a:ext cx="950976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1332734" y="6248400"/>
            <a:ext cx="1181866" cy="457200"/>
          </a:xfrm>
          <a:prstGeom prst="rect">
            <a:avLst/>
          </a:prstGeom>
        </p:spPr>
      </p:pic>
      <p:sp>
        <p:nvSpPr>
          <p:cNvPr id="9" name="TextBox 8"/>
          <p:cNvSpPr txBox="1"/>
          <p:nvPr userDrawn="1"/>
        </p:nvSpPr>
        <p:spPr>
          <a:xfrm>
            <a:off x="72901" y="6553200"/>
            <a:ext cx="943100" cy="253916"/>
          </a:xfrm>
          <a:prstGeom prst="rect">
            <a:avLst/>
          </a:prstGeom>
          <a:noFill/>
        </p:spPr>
        <p:txBody>
          <a:bodyPr wrap="square" rtlCol="0">
            <a:spAutoFit/>
          </a:bodyPr>
          <a:lstStyle/>
          <a:p>
            <a:pPr algn="l"/>
            <a:r>
              <a:rPr lang="en-US" sz="1000" b="1" baseline="0" dirty="0">
                <a:solidFill>
                  <a:schemeClr val="tx2"/>
                </a:solidFill>
              </a:rPr>
              <a:t>PUBLIC</a:t>
            </a:r>
            <a:endParaRPr lang="en-US" sz="1000" b="1" dirty="0">
              <a:solidFill>
                <a:schemeClr val="tx2"/>
              </a:solidFill>
            </a:endParaRPr>
          </a:p>
        </p:txBody>
      </p:sp>
      <p:sp>
        <p:nvSpPr>
          <p:cNvPr id="13" name="Slide Number Placeholder 5"/>
          <p:cNvSpPr>
            <a:spLocks noGrp="1"/>
          </p:cNvSpPr>
          <p:nvPr>
            <p:ph type="sldNum" sz="quarter" idx="4"/>
          </p:nvPr>
        </p:nvSpPr>
        <p:spPr>
          <a:xfrm>
            <a:off x="11379200" y="6561138"/>
            <a:ext cx="7112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1" r:id="rId3"/>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hyperlink" Target="http://www.ercot.com/mktrules/puctDirectives/southernCross/159973#keydocs" TargetMode="External"/><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3.xml"/><Relationship Id="rId4" Type="http://schemas.openxmlformats.org/officeDocument/2006/relationships/image" Target="../media/image4.emf"/></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5334000" y="2105561"/>
            <a:ext cx="5646034" cy="2677656"/>
          </a:xfrm>
          <a:prstGeom prst="rect">
            <a:avLst/>
          </a:prstGeom>
          <a:noFill/>
        </p:spPr>
        <p:txBody>
          <a:bodyPr wrap="square" rtlCol="0">
            <a:spAutoFit/>
          </a:bodyPr>
          <a:lstStyle/>
          <a:p>
            <a:r>
              <a:rPr lang="en-US" sz="2000" b="1" dirty="0">
                <a:solidFill>
                  <a:schemeClr val="tx2"/>
                </a:solidFill>
              </a:rPr>
              <a:t>PUC Project 46304 Directive 8 - Voltage Support Service </a:t>
            </a:r>
          </a:p>
          <a:p>
            <a:endParaRPr lang="en-US" sz="2000" b="1" dirty="0">
              <a:solidFill>
                <a:schemeClr val="tx2"/>
              </a:solidFill>
            </a:endParaRPr>
          </a:p>
          <a:p>
            <a:endParaRPr lang="en-US" dirty="0">
              <a:solidFill>
                <a:schemeClr val="tx2"/>
              </a:solidFill>
            </a:endParaRPr>
          </a:p>
          <a:p>
            <a:endParaRPr lang="en-US" dirty="0">
              <a:solidFill>
                <a:schemeClr val="tx2"/>
              </a:solidFill>
            </a:endParaRPr>
          </a:p>
          <a:p>
            <a:r>
              <a:rPr lang="en-US" dirty="0" smtClean="0">
                <a:solidFill>
                  <a:schemeClr val="tx2"/>
                </a:solidFill>
              </a:rPr>
              <a:t>Jeff </a:t>
            </a:r>
            <a:r>
              <a:rPr lang="en-US" dirty="0" err="1" smtClean="0">
                <a:solidFill>
                  <a:schemeClr val="tx2"/>
                </a:solidFill>
              </a:rPr>
              <a:t>Billo</a:t>
            </a:r>
            <a:endParaRPr lang="en-US" dirty="0" smtClean="0">
              <a:solidFill>
                <a:schemeClr val="tx2"/>
              </a:solidFill>
            </a:endParaRPr>
          </a:p>
          <a:p>
            <a:r>
              <a:rPr lang="en-US" dirty="0" smtClean="0">
                <a:solidFill>
                  <a:schemeClr val="tx2"/>
                </a:solidFill>
              </a:rPr>
              <a:t>Transmission Planning</a:t>
            </a:r>
            <a:endParaRPr lang="en-US" dirty="0">
              <a:solidFill>
                <a:schemeClr val="tx2"/>
              </a:solidFill>
            </a:endParaRPr>
          </a:p>
          <a:p>
            <a:endParaRPr lang="en-US" dirty="0">
              <a:solidFill>
                <a:schemeClr val="tx2"/>
              </a:solidFill>
            </a:endParaRPr>
          </a:p>
          <a:p>
            <a:endParaRPr lang="en-US" dirty="0">
              <a:solidFill>
                <a:schemeClr val="tx2"/>
              </a:solidFill>
            </a:endParaRPr>
          </a:p>
        </p:txBody>
      </p:sp>
    </p:spTree>
    <p:extLst>
      <p:ext uri="{BB962C8B-B14F-4D97-AF65-F5344CB8AC3E}">
        <p14:creationId xmlns:p14="http://schemas.microsoft.com/office/powerpoint/2010/main" val="7306037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4"/>
          </p:nvPr>
        </p:nvSpPr>
        <p:spPr/>
        <p:txBody>
          <a:bodyPr/>
          <a:lstStyle/>
          <a:p>
            <a:fld id="{1D93BD3E-1E9A-4970-A6F7-E7AC52762E0C}" type="slidenum">
              <a:rPr lang="en-US" smtClean="0"/>
              <a:pPr/>
              <a:t>2</a:t>
            </a:fld>
            <a:endParaRPr lang="en-US" dirty="0"/>
          </a:p>
        </p:txBody>
      </p:sp>
      <p:sp>
        <p:nvSpPr>
          <p:cNvPr id="5" name="Title 4"/>
          <p:cNvSpPr>
            <a:spLocks noGrp="1"/>
          </p:cNvSpPr>
          <p:nvPr>
            <p:ph type="title"/>
          </p:nvPr>
        </p:nvSpPr>
        <p:spPr/>
        <p:txBody>
          <a:bodyPr/>
          <a:lstStyle/>
          <a:p>
            <a:r>
              <a:rPr lang="en-US" dirty="0"/>
              <a:t>PUC Project 46304 Order, Directive </a:t>
            </a:r>
            <a:r>
              <a:rPr lang="en-US" dirty="0" smtClean="0"/>
              <a:t>8</a:t>
            </a:r>
            <a:endParaRPr lang="en-US" dirty="0"/>
          </a:p>
        </p:txBody>
      </p:sp>
      <p:sp>
        <p:nvSpPr>
          <p:cNvPr id="6" name="Content Placeholder 5"/>
          <p:cNvSpPr>
            <a:spLocks noGrp="1"/>
          </p:cNvSpPr>
          <p:nvPr>
            <p:ph idx="1"/>
          </p:nvPr>
        </p:nvSpPr>
        <p:spPr/>
        <p:txBody>
          <a:bodyPr/>
          <a:lstStyle/>
          <a:p>
            <a:pPr marL="0" indent="0">
              <a:buNone/>
            </a:pPr>
            <a:r>
              <a:rPr lang="en-US" sz="2200" dirty="0"/>
              <a:t>“ERCOT shall (a) study and determine whether Southern Cross Transmission or any other entity scheduling flows across the Southern Cross DC tie should be required to provide or procure voltage support service or primary frequency response, or their technical equivalents, (b) implement any necessary revisions to its standards, guides, systems, and protocols, as appropriate, and (c) certify to the Commission when it has completed these actions</a:t>
            </a:r>
            <a:r>
              <a:rPr lang="en-US" sz="2200" dirty="0" smtClean="0"/>
              <a:t>.”</a:t>
            </a:r>
          </a:p>
          <a:p>
            <a:pPr marL="0" indent="0">
              <a:buNone/>
            </a:pPr>
            <a:endParaRPr lang="en-US" sz="2200" dirty="0" smtClean="0"/>
          </a:p>
          <a:p>
            <a:r>
              <a:rPr lang="en-US" sz="2200" dirty="0" smtClean="0"/>
              <a:t>Primary Frequency Response component resolved by ERCOT Board in August 2018.</a:t>
            </a:r>
            <a:endParaRPr lang="en-US" sz="2200" dirty="0"/>
          </a:p>
          <a:p>
            <a:r>
              <a:rPr lang="en-US" sz="2200" dirty="0" smtClean="0"/>
              <a:t>Voltage Support Service component of directive essentially requires determination </a:t>
            </a:r>
            <a:r>
              <a:rPr lang="en-US" sz="2200" dirty="0"/>
              <a:t>as to whether Southern Cross Transmission LLC (SCT) should be required to provide some quantity of reactive power capability to facilitate imports and exports over that DC </a:t>
            </a:r>
            <a:r>
              <a:rPr lang="en-US" sz="2200" dirty="0" smtClean="0"/>
              <a:t>Tie.</a:t>
            </a:r>
            <a:endParaRPr lang="en-US" sz="2200" dirty="0"/>
          </a:p>
          <a:p>
            <a:r>
              <a:rPr lang="en-US" sz="2200" dirty="0" smtClean="0"/>
              <a:t>This question should </a:t>
            </a:r>
            <a:r>
              <a:rPr lang="en-US" sz="2200" dirty="0"/>
              <a:t>be considered in context of policy for other </a:t>
            </a:r>
            <a:r>
              <a:rPr lang="en-US" sz="2200" dirty="0" smtClean="0"/>
              <a:t>potential new </a:t>
            </a:r>
            <a:r>
              <a:rPr lang="en-US" sz="2200" dirty="0"/>
              <a:t>DC Ties.</a:t>
            </a:r>
          </a:p>
          <a:p>
            <a:r>
              <a:rPr lang="en-US" sz="2200" dirty="0"/>
              <a:t>Because question involves equity and market design considerations, ERCOT </a:t>
            </a:r>
            <a:r>
              <a:rPr lang="en-US" sz="2200" dirty="0" smtClean="0"/>
              <a:t>is seeking </a:t>
            </a:r>
            <a:r>
              <a:rPr lang="en-US" sz="2200" dirty="0"/>
              <a:t>stakeholder input on the determination. </a:t>
            </a:r>
          </a:p>
        </p:txBody>
      </p:sp>
    </p:spTree>
    <p:extLst>
      <p:ext uri="{BB962C8B-B14F-4D97-AF65-F5344CB8AC3E}">
        <p14:creationId xmlns:p14="http://schemas.microsoft.com/office/powerpoint/2010/main" val="31909273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Southern Cross Transmission – Planning </a:t>
            </a:r>
            <a:r>
              <a:rPr lang="en-US" dirty="0" smtClean="0"/>
              <a:t>Study</a:t>
            </a:r>
            <a:endParaRPr lang="en-US" dirty="0"/>
          </a:p>
        </p:txBody>
      </p:sp>
      <p:sp>
        <p:nvSpPr>
          <p:cNvPr id="3" name="Content Placeholder 2"/>
          <p:cNvSpPr>
            <a:spLocks noGrp="1"/>
          </p:cNvSpPr>
          <p:nvPr>
            <p:ph idx="1"/>
          </p:nvPr>
        </p:nvSpPr>
        <p:spPr>
          <a:xfrm>
            <a:off x="406400" y="990601"/>
            <a:ext cx="11684000" cy="4648199"/>
          </a:xfrm>
        </p:spPr>
        <p:txBody>
          <a:bodyPr/>
          <a:lstStyle/>
          <a:p>
            <a:r>
              <a:rPr lang="en-US" dirty="0" smtClean="0"/>
              <a:t>Southern Cross DC Tie equipment is not currently planned to have any reactive capability to support ERCOT system voltage.</a:t>
            </a:r>
          </a:p>
          <a:p>
            <a:r>
              <a:rPr lang="en-US" dirty="0" smtClean="0"/>
              <a:t>Southern Cross DC Tie imports and </a:t>
            </a:r>
            <a:r>
              <a:rPr lang="en-US" dirty="0"/>
              <a:t>exports at any level </a:t>
            </a:r>
            <a:r>
              <a:rPr lang="en-US" dirty="0" smtClean="0"/>
              <a:t>will cause reactive losses on the ERCOT system.</a:t>
            </a:r>
          </a:p>
          <a:p>
            <a:r>
              <a:rPr lang="en-US" dirty="0" smtClean="0"/>
              <a:t>Study conditions and results:</a:t>
            </a:r>
          </a:p>
          <a:p>
            <a:pPr lvl="1"/>
            <a:r>
              <a:rPr lang="en-US" dirty="0" smtClean="0"/>
              <a:t>Summer peak imports: thermal limits will be reached before voltage limits</a:t>
            </a:r>
          </a:p>
          <a:p>
            <a:pPr lvl="1"/>
            <a:r>
              <a:rPr lang="en-US" dirty="0" smtClean="0"/>
              <a:t>High wind/low load exports: the ERCOT system has enough margin to support up to 1,289 MW of export before voltage limits are reached.  Additional voltage support is needed to export at higher levels.</a:t>
            </a:r>
          </a:p>
          <a:p>
            <a:r>
              <a:rPr lang="en-US" dirty="0" smtClean="0"/>
              <a:t>Report link: </a:t>
            </a:r>
            <a:r>
              <a:rPr lang="en-US" dirty="0">
                <a:hlinkClick r:id="rId3"/>
              </a:rPr>
              <a:t>http://</a:t>
            </a:r>
            <a:r>
              <a:rPr lang="en-US" dirty="0" smtClean="0">
                <a:hlinkClick r:id="rId3"/>
              </a:rPr>
              <a:t>www.ercot.com/mktrules/puctDirectives/southernCross/159973#keydocs</a:t>
            </a:r>
            <a:endParaRPr lang="en-US" dirty="0" smtClean="0"/>
          </a:p>
          <a:p>
            <a:endParaRPr lang="en-US" dirty="0" smtClean="0"/>
          </a:p>
          <a:p>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3</a:t>
            </a:fld>
            <a:endParaRPr lang="en-US" dirty="0"/>
          </a:p>
        </p:txBody>
      </p:sp>
    </p:spTree>
    <p:extLst>
      <p:ext uri="{BB962C8B-B14F-4D97-AF65-F5344CB8AC3E}">
        <p14:creationId xmlns:p14="http://schemas.microsoft.com/office/powerpoint/2010/main" val="4708155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Southern Cross Transmission – Planning Study Results</a:t>
            </a:r>
          </a:p>
        </p:txBody>
      </p:sp>
      <p:sp>
        <p:nvSpPr>
          <p:cNvPr id="3" name="Content Placeholder 2"/>
          <p:cNvSpPr>
            <a:spLocks noGrp="1"/>
          </p:cNvSpPr>
          <p:nvPr>
            <p:ph idx="1"/>
          </p:nvPr>
        </p:nvSpPr>
        <p:spPr>
          <a:xfrm>
            <a:off x="406400" y="990601"/>
            <a:ext cx="6708073" cy="1142999"/>
          </a:xfrm>
        </p:spPr>
        <p:txBody>
          <a:bodyPr/>
          <a:lstStyle/>
          <a:p>
            <a:r>
              <a:rPr lang="en-US" sz="2500" dirty="0" smtClean="0"/>
              <a:t>The Planning study illustrated differences in the upgrades that would be needed to achieve full export capability with and without </a:t>
            </a:r>
            <a:r>
              <a:rPr lang="en-US" sz="2500" dirty="0"/>
              <a:t>SCT providing </a:t>
            </a:r>
            <a:r>
              <a:rPr lang="en-US" sz="2500" dirty="0" smtClean="0"/>
              <a:t>0.95 </a:t>
            </a:r>
            <a:r>
              <a:rPr lang="en-US" sz="2500" dirty="0"/>
              <a:t>power factor reactive </a:t>
            </a:r>
            <a:r>
              <a:rPr lang="en-US" sz="2500" dirty="0" smtClean="0"/>
              <a:t>capability.</a:t>
            </a:r>
            <a:endParaRPr lang="en-US" sz="2500" dirty="0"/>
          </a:p>
          <a:p>
            <a:endParaRPr lang="en-US" sz="28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4</a:t>
            </a:fld>
            <a:endParaRPr lang="en-US" dirty="0"/>
          </a:p>
        </p:txBody>
      </p:sp>
      <p:pic>
        <p:nvPicPr>
          <p:cNvPr id="5" name="Picture 4"/>
          <p:cNvPicPr>
            <a:picLocks noChangeAspect="1"/>
          </p:cNvPicPr>
          <p:nvPr/>
        </p:nvPicPr>
        <p:blipFill>
          <a:blip r:embed="rId3"/>
          <a:stretch>
            <a:fillRect/>
          </a:stretch>
        </p:blipFill>
        <p:spPr>
          <a:xfrm>
            <a:off x="7114473" y="954197"/>
            <a:ext cx="4972879" cy="5294203"/>
          </a:xfrm>
          <a:prstGeom prst="rect">
            <a:avLst/>
          </a:prstGeom>
        </p:spPr>
      </p:pic>
      <p:pic>
        <p:nvPicPr>
          <p:cNvPr id="7" name="Picture 6"/>
          <p:cNvPicPr>
            <a:picLocks noChangeAspect="1"/>
          </p:cNvPicPr>
          <p:nvPr/>
        </p:nvPicPr>
        <p:blipFill>
          <a:blip r:embed="rId4"/>
          <a:stretch>
            <a:fillRect/>
          </a:stretch>
        </p:blipFill>
        <p:spPr>
          <a:xfrm>
            <a:off x="508000" y="3030853"/>
            <a:ext cx="6581558" cy="3446147"/>
          </a:xfrm>
          <a:prstGeom prst="rect">
            <a:avLst/>
          </a:prstGeom>
        </p:spPr>
      </p:pic>
    </p:spTree>
    <p:extLst>
      <p:ext uri="{BB962C8B-B14F-4D97-AF65-F5344CB8AC3E}">
        <p14:creationId xmlns:p14="http://schemas.microsoft.com/office/powerpoint/2010/main" val="265869270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Policy Considerations</a:t>
            </a:r>
            <a:endParaRPr lang="en-US" dirty="0"/>
          </a:p>
        </p:txBody>
      </p:sp>
      <p:sp>
        <p:nvSpPr>
          <p:cNvPr id="3" name="Content Placeholder 2"/>
          <p:cNvSpPr>
            <a:spLocks noGrp="1"/>
          </p:cNvSpPr>
          <p:nvPr>
            <p:ph idx="1"/>
          </p:nvPr>
        </p:nvSpPr>
        <p:spPr/>
        <p:txBody>
          <a:bodyPr/>
          <a:lstStyle/>
          <a:p>
            <a:r>
              <a:rPr lang="en-US" sz="2000" dirty="0"/>
              <a:t>Generation Resources are required to provide reactive capability in accordance with Protocol Section 3.15 (typically +/- 0.95 power factor).</a:t>
            </a:r>
          </a:p>
          <a:p>
            <a:pPr lvl="1"/>
            <a:r>
              <a:rPr lang="en-US" sz="2000" dirty="0" smtClean="0"/>
              <a:t>Though </a:t>
            </a:r>
            <a:r>
              <a:rPr lang="en-US" sz="2000" dirty="0"/>
              <a:t>future system needs are unknown, the Generation Resource’s obligation remains the same for the life of the asset.</a:t>
            </a:r>
          </a:p>
          <a:p>
            <a:r>
              <a:rPr lang="en-US" sz="2000" dirty="0" smtClean="0"/>
              <a:t>Like </a:t>
            </a:r>
            <a:r>
              <a:rPr lang="en-US" sz="2000" dirty="0"/>
              <a:t>power injections from Generation Resources, DC Tie flows require reactive support.</a:t>
            </a:r>
          </a:p>
          <a:p>
            <a:r>
              <a:rPr lang="en-US" sz="2000" dirty="0"/>
              <a:t>Directive 6 involves identifying needed transmission upgrades for Southern Cross.  As shown in the Planning study, the decision of whether or not new DC ties should be required to provide voltage support will have an impact on what transmission is necessary to allow for assumed Southern Cross flows.  Thus, Directive 6 resolution must follow Directive 8.</a:t>
            </a:r>
          </a:p>
          <a:p>
            <a:r>
              <a:rPr lang="en-US" sz="2000" dirty="0"/>
              <a:t>PGRR077, DC Tie Planning Assumptions, which was approved by the ERCOT Board in October 2020, is indirectly related to this discussion because it codifies that planners should assume DC Tie flows can be curtailed when DC Tie flows cause reliability criteria violations.</a:t>
            </a:r>
          </a:p>
        </p:txBody>
      </p:sp>
      <p:sp>
        <p:nvSpPr>
          <p:cNvPr id="4" name="Slide Number Placeholder 3"/>
          <p:cNvSpPr>
            <a:spLocks noGrp="1"/>
          </p:cNvSpPr>
          <p:nvPr>
            <p:ph type="sldNum" sz="quarter" idx="4"/>
          </p:nvPr>
        </p:nvSpPr>
        <p:spPr/>
        <p:txBody>
          <a:bodyPr/>
          <a:lstStyle/>
          <a:p>
            <a:fld id="{1D93BD3E-1E9A-4970-A6F7-E7AC52762E0C}" type="slidenum">
              <a:rPr lang="en-US" smtClean="0"/>
              <a:pPr/>
              <a:t>5</a:t>
            </a:fld>
            <a:endParaRPr lang="en-US" dirty="0"/>
          </a:p>
        </p:txBody>
      </p:sp>
    </p:spTree>
    <p:extLst>
      <p:ext uri="{BB962C8B-B14F-4D97-AF65-F5344CB8AC3E}">
        <p14:creationId xmlns:p14="http://schemas.microsoft.com/office/powerpoint/2010/main" val="27960716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ERCOT’s proposal</a:t>
            </a:r>
            <a:endParaRPr lang="en-US" dirty="0"/>
          </a:p>
        </p:txBody>
      </p:sp>
      <p:sp>
        <p:nvSpPr>
          <p:cNvPr id="3" name="Content Placeholder 2"/>
          <p:cNvSpPr>
            <a:spLocks noGrp="1"/>
          </p:cNvSpPr>
          <p:nvPr>
            <p:ph idx="1"/>
          </p:nvPr>
        </p:nvSpPr>
        <p:spPr/>
        <p:txBody>
          <a:bodyPr/>
          <a:lstStyle/>
          <a:p>
            <a:r>
              <a:rPr lang="en-US" dirty="0"/>
              <a:t>Any DC Tie facility that has an initial energization date after January 1, </a:t>
            </a:r>
            <a:r>
              <a:rPr lang="en-US" dirty="0" smtClean="0"/>
              <a:t>2021, </a:t>
            </a:r>
            <a:r>
              <a:rPr lang="en-US" dirty="0"/>
              <a:t>and any DC Tie facility that is replaced after that date, shall have at least 0.95 power factor leading/lagging reactive power capability.  </a:t>
            </a:r>
            <a:endParaRPr lang="en-US" dirty="0" smtClean="0"/>
          </a:p>
        </p:txBody>
      </p:sp>
      <p:sp>
        <p:nvSpPr>
          <p:cNvPr id="4" name="Slide Number Placeholder 3"/>
          <p:cNvSpPr>
            <a:spLocks noGrp="1"/>
          </p:cNvSpPr>
          <p:nvPr>
            <p:ph type="sldNum" sz="quarter" idx="4"/>
          </p:nvPr>
        </p:nvSpPr>
        <p:spPr/>
        <p:txBody>
          <a:bodyPr/>
          <a:lstStyle/>
          <a:p>
            <a:fld id="{1D93BD3E-1E9A-4970-A6F7-E7AC52762E0C}" type="slidenum">
              <a:rPr lang="en-US" smtClean="0"/>
              <a:pPr/>
              <a:t>6</a:t>
            </a:fld>
            <a:endParaRPr lang="en-US" dirty="0"/>
          </a:p>
        </p:txBody>
      </p:sp>
    </p:spTree>
    <p:extLst>
      <p:ext uri="{BB962C8B-B14F-4D97-AF65-F5344CB8AC3E}">
        <p14:creationId xmlns:p14="http://schemas.microsoft.com/office/powerpoint/2010/main" val="33883370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ROS</a:t>
            </a:r>
            <a:endParaRPr lang="en-US" dirty="0"/>
          </a:p>
        </p:txBody>
      </p:sp>
      <p:sp>
        <p:nvSpPr>
          <p:cNvPr id="3" name="Content Placeholder 2"/>
          <p:cNvSpPr>
            <a:spLocks noGrp="1"/>
          </p:cNvSpPr>
          <p:nvPr>
            <p:ph idx="1"/>
          </p:nvPr>
        </p:nvSpPr>
        <p:spPr/>
        <p:txBody>
          <a:bodyPr/>
          <a:lstStyle/>
          <a:p>
            <a:r>
              <a:rPr lang="en-US" dirty="0"/>
              <a:t>ERCOT </a:t>
            </a:r>
            <a:r>
              <a:rPr lang="en-US" dirty="0" smtClean="0"/>
              <a:t>respectfully requests ROS endorse the proposal:</a:t>
            </a:r>
            <a:endParaRPr lang="en-US" dirty="0"/>
          </a:p>
          <a:p>
            <a:pPr marL="457200" lvl="1" indent="0">
              <a:buNone/>
            </a:pPr>
            <a:r>
              <a:rPr lang="en-US" i="1" dirty="0"/>
              <a:t>Any DC Tie facility that has an initial energization date after January 1, 2021, and any DC Tie facility that is replaced after that date, shall have at least 0.95 power factor leading/lagging reactive power capability.</a:t>
            </a:r>
            <a:endParaRPr lang="en-US" i="1" dirty="0"/>
          </a:p>
          <a:p>
            <a:endParaRPr lang="en-US" dirty="0" smtClean="0"/>
          </a:p>
          <a:p>
            <a:r>
              <a:rPr lang="en-US" dirty="0" smtClean="0"/>
              <a:t>Next </a:t>
            </a:r>
            <a:r>
              <a:rPr lang="en-US" dirty="0"/>
              <a:t>Step: ERCOT will present this recommendation to TAC</a:t>
            </a:r>
            <a:r>
              <a:rPr lang="en-US" dirty="0" smtClean="0"/>
              <a:t>.</a:t>
            </a:r>
          </a:p>
        </p:txBody>
      </p:sp>
      <p:sp>
        <p:nvSpPr>
          <p:cNvPr id="4" name="Slide Number Placeholder 3"/>
          <p:cNvSpPr>
            <a:spLocks noGrp="1"/>
          </p:cNvSpPr>
          <p:nvPr>
            <p:ph type="sldNum" sz="quarter" idx="4"/>
          </p:nvPr>
        </p:nvSpPr>
        <p:spPr/>
        <p:txBody>
          <a:bodyPr/>
          <a:lstStyle/>
          <a:p>
            <a:fld id="{1D93BD3E-1E9A-4970-A6F7-E7AC52762E0C}" type="slidenum">
              <a:rPr lang="en-US" smtClean="0"/>
              <a:pPr/>
              <a:t>7</a:t>
            </a:fld>
            <a:endParaRPr lang="en-US" dirty="0"/>
          </a:p>
        </p:txBody>
      </p:sp>
    </p:spTree>
    <p:extLst>
      <p:ext uri="{BB962C8B-B14F-4D97-AF65-F5344CB8AC3E}">
        <p14:creationId xmlns:p14="http://schemas.microsoft.com/office/powerpoint/2010/main" val="268038749"/>
      </p:ext>
    </p:extLst>
  </p:cSld>
  <p:clrMapOvr>
    <a:masterClrMapping/>
  </p:clrMapOvr>
</p:sld>
</file>

<file path=ppt/theme/theme1.xml><?xml version="1.0" encoding="utf-8"?>
<a:theme xmlns:a="http://schemas.openxmlformats.org/drawingml/2006/main" name="1_Custom Design">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2E2BDB63875B034C8B32518C6496ADD1" ma:contentTypeVersion="0" ma:contentTypeDescription="Create a new document." ma:contentTypeScope="" ma:versionID="2e49056469cb591c67c33c10da96a071">
  <xsd:schema xmlns:xsd="http://www.w3.org/2001/XMLSchema" xmlns:xs="http://www.w3.org/2001/XMLSchema" xmlns:p="http://schemas.microsoft.com/office/2006/metadata/properties" xmlns:ns2="c34af464-7aa1-4edd-9be4-83dffc1cb926" targetNamespace="http://schemas.microsoft.com/office/2006/metadata/properties" ma:root="true" ma:fieldsID="3a653c66fd0ce9b40621f227f901e684"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C0E9AA12-8AF9-4AA6-90FE-24669859CDF3}">
  <ds:schemaRefs>
    <ds:schemaRef ds:uri="http://purl.org/dc/terms/"/>
    <ds:schemaRef ds:uri="http://schemas.openxmlformats.org/package/2006/metadata/core-properties"/>
    <ds:schemaRef ds:uri="http://schemas.microsoft.com/office/2006/documentManagement/types"/>
    <ds:schemaRef ds:uri="c34af464-7aa1-4edd-9be4-83dffc1cb926"/>
    <ds:schemaRef ds:uri="http://purl.org/dc/elements/1.1/"/>
    <ds:schemaRef ds:uri="http://schemas.microsoft.com/office/2006/metadata/properties"/>
    <ds:schemaRef ds:uri="http://schemas.microsoft.com/office/infopath/2007/PartnerControls"/>
    <ds:schemaRef ds:uri="http://www.w3.org/XML/1998/namespace"/>
    <ds:schemaRef ds:uri="http://purl.org/dc/dcmitype/"/>
  </ds:schemaRefs>
</ds:datastoreItem>
</file>

<file path=customXml/itemProps2.xml><?xml version="1.0" encoding="utf-8"?>
<ds:datastoreItem xmlns:ds="http://schemas.openxmlformats.org/officeDocument/2006/customXml" ds:itemID="{5DFABCE5-6410-4FC5-930F-1111C63E401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E4A68982-DD5D-44FD-B77F-4C531465FE54}">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11310</TotalTime>
  <Words>602</Words>
  <Application>Microsoft Office PowerPoint</Application>
  <PresentationFormat>Widescreen</PresentationFormat>
  <Paragraphs>44</Paragraphs>
  <Slides>7</Slides>
  <Notes>3</Notes>
  <HiddenSlides>0</HiddenSlides>
  <MMClips>0</MMClips>
  <ScaleCrop>false</ScaleCrop>
  <HeadingPairs>
    <vt:vector size="6" baseType="variant">
      <vt:variant>
        <vt:lpstr>Fonts Used</vt:lpstr>
      </vt:variant>
      <vt:variant>
        <vt:i4>2</vt:i4>
      </vt:variant>
      <vt:variant>
        <vt:lpstr>Theme</vt:lpstr>
      </vt:variant>
      <vt:variant>
        <vt:i4>2</vt:i4>
      </vt:variant>
      <vt:variant>
        <vt:lpstr>Slide Titles</vt:lpstr>
      </vt:variant>
      <vt:variant>
        <vt:i4>7</vt:i4>
      </vt:variant>
    </vt:vector>
  </HeadingPairs>
  <TitlesOfParts>
    <vt:vector size="11" baseType="lpstr">
      <vt:lpstr>Arial</vt:lpstr>
      <vt:lpstr>Calibri</vt:lpstr>
      <vt:lpstr>1_Custom Design</vt:lpstr>
      <vt:lpstr>Office Theme</vt:lpstr>
      <vt:lpstr>PowerPoint Presentation</vt:lpstr>
      <vt:lpstr>PUC Project 46304 Order, Directive 8</vt:lpstr>
      <vt:lpstr>Southern Cross Transmission – Planning Study</vt:lpstr>
      <vt:lpstr>Southern Cross Transmission – Planning Study Results</vt:lpstr>
      <vt:lpstr>Policy Considerations</vt:lpstr>
      <vt:lpstr>ERCOT’s proposal</vt:lpstr>
      <vt:lpstr>ROS</vt:lpstr>
    </vt:vector>
  </TitlesOfParts>
  <Company>The Electric Reliability Council of Texas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Jeff Billo</cp:lastModifiedBy>
  <cp:revision>139</cp:revision>
  <cp:lastPrinted>2016-01-21T20:53:15Z</cp:lastPrinted>
  <dcterms:created xsi:type="dcterms:W3CDTF">2016-01-21T15:20:31Z</dcterms:created>
  <dcterms:modified xsi:type="dcterms:W3CDTF">2020-11-20T14:29:07Z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0x0101002E2BDB63875B034C8B32518C6496ADD1</vt:lpwstr>
  </property>
</Properties>
</file>