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0"/>
  </p:notesMasterIdLst>
  <p:handoutMasterIdLst>
    <p:handoutMasterId r:id="rId21"/>
  </p:handoutMasterIdLst>
  <p:sldIdLst>
    <p:sldId id="260" r:id="rId6"/>
    <p:sldId id="294" r:id="rId7"/>
    <p:sldId id="306" r:id="rId8"/>
    <p:sldId id="295" r:id="rId9"/>
    <p:sldId id="296" r:id="rId10"/>
    <p:sldId id="310" r:id="rId11"/>
    <p:sldId id="297" r:id="rId12"/>
    <p:sldId id="307" r:id="rId13"/>
    <p:sldId id="298" r:id="rId14"/>
    <p:sldId id="299" r:id="rId15"/>
    <p:sldId id="308" r:id="rId16"/>
    <p:sldId id="293" r:id="rId17"/>
    <p:sldId id="292" r:id="rId18"/>
    <p:sldId id="305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BAD"/>
    <a:srgbClr val="92CD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1136" y="10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74948"/>
            <a:ext cx="56460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Fuel Limitation Forced Outages for Winter SARA Report 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Fred Khodabakhsh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November, 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comparison of the forced outage, temperature and 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445214"/>
            <a:ext cx="7968114" cy="457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014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comparison of the forced outage,</a:t>
            </a:r>
            <a:br>
              <a:rPr lang="en-US" dirty="0" smtClean="0"/>
            </a:br>
            <a:r>
              <a:rPr lang="en-US" dirty="0" smtClean="0"/>
              <a:t>temperature and 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445214"/>
            <a:ext cx="7968114" cy="457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044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869" y="5257800"/>
            <a:ext cx="8458200" cy="51831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tx2"/>
                </a:solidFill>
                <a:latin typeface="+mn-lt"/>
              </a:rPr>
              <a:t>The </a:t>
            </a:r>
            <a:r>
              <a:rPr lang="en-US" sz="1800" b="0" dirty="0">
                <a:solidFill>
                  <a:schemeClr val="tx2"/>
                </a:solidFill>
                <a:latin typeface="+mn-lt"/>
              </a:rPr>
              <a:t>average forced </a:t>
            </a:r>
            <a:r>
              <a:rPr lang="en-US" sz="1800" b="0" dirty="0" smtClean="0">
                <a:solidFill>
                  <a:schemeClr val="tx2"/>
                </a:solidFill>
                <a:latin typeface="+mn-lt"/>
              </a:rPr>
              <a:t>outage </a:t>
            </a:r>
            <a:r>
              <a:rPr lang="en-US" sz="1800" b="0" dirty="0">
                <a:solidFill>
                  <a:schemeClr val="tx2"/>
                </a:solidFill>
                <a:latin typeface="+mn-lt"/>
              </a:rPr>
              <a:t>for the temperature range from 25 to 30 degree were used for the </a:t>
            </a:r>
            <a:r>
              <a:rPr lang="en-US" sz="1800" b="0" dirty="0" smtClean="0">
                <a:solidFill>
                  <a:schemeClr val="tx2"/>
                </a:solidFill>
                <a:latin typeface="+mn-lt"/>
              </a:rPr>
              <a:t>“Typical </a:t>
            </a:r>
            <a:r>
              <a:rPr lang="en-US" sz="1800" b="0" dirty="0">
                <a:solidFill>
                  <a:schemeClr val="tx2"/>
                </a:solidFill>
                <a:latin typeface="+mn-lt"/>
              </a:rPr>
              <a:t>Generation Outages During Extreme Peak </a:t>
            </a:r>
            <a:r>
              <a:rPr lang="en-US" sz="1800" b="0" dirty="0" smtClean="0">
                <a:solidFill>
                  <a:schemeClr val="tx2"/>
                </a:solidFill>
                <a:latin typeface="+mn-lt"/>
              </a:rPr>
              <a:t>Load” scenario</a:t>
            </a:r>
            <a:r>
              <a:rPr lang="en-US" sz="1800" b="0" dirty="0">
                <a:solidFill>
                  <a:schemeClr val="tx2"/>
                </a:solidFill>
              </a:rPr>
              <a:t/>
            </a:r>
            <a:br>
              <a:rPr lang="en-US" sz="1800" b="0" dirty="0">
                <a:solidFill>
                  <a:schemeClr val="tx2"/>
                </a:solidFill>
              </a:rPr>
            </a:br>
            <a:endParaRPr lang="en-US" sz="1800" b="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869" y="1430895"/>
            <a:ext cx="8534400" cy="374101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3400" y="228600"/>
            <a:ext cx="8458200" cy="685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Forced Outage MWs and ERCOT Winter Daily Peak Load (GW)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52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5943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19100" y="4461669"/>
            <a:ext cx="8534400" cy="163433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The 917 MW represent the adder for the typical fuel limitation forced outage for the Winter SARA extreme peak load </a:t>
            </a:r>
            <a:r>
              <a:rPr lang="en-US" sz="1800" dirty="0" smtClean="0"/>
              <a:t>scenario</a:t>
            </a:r>
          </a:p>
          <a:p>
            <a:r>
              <a:rPr lang="en-US" sz="1800" dirty="0" smtClean="0"/>
              <a:t>The </a:t>
            </a:r>
            <a:r>
              <a:rPr lang="en-US" sz="1800" dirty="0"/>
              <a:t>average forced outages for the resources in the North </a:t>
            </a:r>
            <a:r>
              <a:rPr lang="en-US" sz="1800" dirty="0" smtClean="0"/>
              <a:t>Central Weather </a:t>
            </a:r>
            <a:r>
              <a:rPr lang="en-US" sz="1800" dirty="0"/>
              <a:t>Zone </a:t>
            </a:r>
            <a:r>
              <a:rPr lang="en-US" sz="1800" dirty="0" smtClean="0"/>
              <a:t>region</a:t>
            </a:r>
            <a:endParaRPr lang="en-US" sz="1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Calculation of the adder for </a:t>
            </a:r>
            <a:r>
              <a:rPr lang="en-US" sz="2400" u="sng" dirty="0"/>
              <a:t>typical</a:t>
            </a:r>
            <a:r>
              <a:rPr lang="en-US" sz="2400" dirty="0"/>
              <a:t> generation outages during Extreme Peak Load scenario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530840"/>
            <a:ext cx="6138301" cy="250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898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534400" cy="581422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4800" y="3711180"/>
            <a:ext cx="8534400" cy="2209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The 2,216 MW represent the adder for the extreme forced outage for the Winter SARA extreme peak load scenario</a:t>
            </a:r>
          </a:p>
          <a:p>
            <a:r>
              <a:rPr lang="en-US" sz="1800" dirty="0" smtClean="0"/>
              <a:t>The average forced outages for the resources in the North Central Weather Zone region during Jan 2018 winter cold snap with high winter peak load</a:t>
            </a:r>
          </a:p>
          <a:p>
            <a:r>
              <a:rPr lang="en-US" sz="1800" dirty="0" smtClean="0"/>
              <a:t>North central zone resources listed in Outage Scheduler with fuel limitation/lack of fuel availability Nature of Work were excluded for the scenarios that included typical and extreme generation outages to avoid double-counting</a:t>
            </a:r>
            <a:endParaRPr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Calculation of the adder for </a:t>
            </a:r>
            <a:r>
              <a:rPr lang="en-US" sz="2400" u="sng" dirty="0"/>
              <a:t>extreme</a:t>
            </a:r>
            <a:r>
              <a:rPr lang="en-US" sz="2400" dirty="0"/>
              <a:t> generation outages during Extreme Peak Load scenario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293" y="1524000"/>
            <a:ext cx="7857414" cy="161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510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534400" cy="5052221"/>
          </a:xfrm>
        </p:spPr>
        <p:txBody>
          <a:bodyPr/>
          <a:lstStyle/>
          <a:p>
            <a:r>
              <a:rPr lang="en-US" sz="2400" dirty="0" smtClean="0"/>
              <a:t>The fuel limitation adders </a:t>
            </a:r>
            <a:r>
              <a:rPr lang="en-US" sz="2400" dirty="0"/>
              <a:t>i</a:t>
            </a:r>
            <a:r>
              <a:rPr lang="en-US" sz="2400" dirty="0" smtClean="0"/>
              <a:t>n winter SARA report were based on 2014 outage scheduler data, time to revisit based on more recent information</a:t>
            </a:r>
          </a:p>
          <a:p>
            <a:r>
              <a:rPr lang="en-US" dirty="0" smtClean="0"/>
              <a:t>Methodology Overview:</a:t>
            </a:r>
            <a:endParaRPr lang="en-US" dirty="0"/>
          </a:p>
          <a:p>
            <a:pPr lvl="1"/>
            <a:r>
              <a:rPr lang="en-US" sz="2000" dirty="0"/>
              <a:t>The resources </a:t>
            </a:r>
            <a:r>
              <a:rPr lang="en-US" sz="2000" dirty="0" smtClean="0"/>
              <a:t>analyzed are the same ones used for the 2014 winter analysis </a:t>
            </a:r>
          </a:p>
          <a:p>
            <a:pPr lvl="1"/>
            <a:r>
              <a:rPr lang="en-US" sz="2000" dirty="0" smtClean="0"/>
              <a:t>The fuel limitation outages are based on the more recent cold weather events from 2014 through winter 2019</a:t>
            </a:r>
          </a:p>
          <a:p>
            <a:pPr lvl="1"/>
            <a:r>
              <a:rPr lang="en-US" sz="2000" dirty="0"/>
              <a:t>The adders </a:t>
            </a:r>
            <a:r>
              <a:rPr lang="en-US" sz="2000" dirty="0" smtClean="0"/>
              <a:t>apply to the SARA extreme </a:t>
            </a:r>
            <a:r>
              <a:rPr lang="en-US" sz="2000" dirty="0"/>
              <a:t>peak load </a:t>
            </a:r>
            <a:r>
              <a:rPr lang="en-US" sz="2000" dirty="0" smtClean="0"/>
              <a:t>scenario</a:t>
            </a:r>
          </a:p>
          <a:p>
            <a:pPr lvl="1"/>
            <a:r>
              <a:rPr lang="en-US" sz="2000" dirty="0" smtClean="0"/>
              <a:t>Analysis was based on the </a:t>
            </a:r>
            <a:r>
              <a:rPr lang="en-US" sz="2000" dirty="0"/>
              <a:t>Outage </a:t>
            </a:r>
            <a:r>
              <a:rPr lang="en-US" sz="2000" dirty="0" smtClean="0"/>
              <a:t>Scheduler’s “nature </a:t>
            </a:r>
            <a:r>
              <a:rPr lang="en-US" sz="2000" dirty="0"/>
              <a:t>of </a:t>
            </a:r>
            <a:r>
              <a:rPr lang="en-US" sz="2000" dirty="0" smtClean="0"/>
              <a:t>work” field, focusing on </a:t>
            </a:r>
            <a:r>
              <a:rPr lang="en-US" sz="2000" dirty="0"/>
              <a:t>Fuel Limitation/Lack of Fuel </a:t>
            </a:r>
            <a:r>
              <a:rPr lang="en-US" sz="2000" dirty="0" smtClean="0"/>
              <a:t>Availability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233913"/>
            <a:ext cx="8458200" cy="518318"/>
          </a:xfrm>
        </p:spPr>
        <p:txBody>
          <a:bodyPr/>
          <a:lstStyle/>
          <a:p>
            <a:r>
              <a:rPr lang="en-US" dirty="0" smtClean="0"/>
              <a:t>Introduction: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59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Continue: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763000" cy="5280821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For </a:t>
            </a:r>
            <a:r>
              <a:rPr lang="en-US" sz="1800" u="sng" dirty="0"/>
              <a:t>typical</a:t>
            </a:r>
            <a:r>
              <a:rPr lang="en-US" sz="1800" dirty="0"/>
              <a:t> forced outage adder the </a:t>
            </a:r>
            <a:r>
              <a:rPr lang="en-US" sz="1800" dirty="0" smtClean="0"/>
              <a:t>north central weather </a:t>
            </a:r>
            <a:r>
              <a:rPr lang="en-US" sz="1800" dirty="0"/>
              <a:t>zone temperature range from 25 to 30 degrees were used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For </a:t>
            </a:r>
            <a:r>
              <a:rPr lang="en-US" sz="1800" u="sng" dirty="0"/>
              <a:t>extreme</a:t>
            </a:r>
            <a:r>
              <a:rPr lang="en-US" sz="1800" dirty="0"/>
              <a:t> forced outage adder the Jan 17, 2018 winter cold snap was used which represented both the winter peak load </a:t>
            </a:r>
            <a:r>
              <a:rPr lang="en-US" sz="1800" dirty="0" smtClean="0"/>
              <a:t>and </a:t>
            </a:r>
            <a:r>
              <a:rPr lang="en-US" sz="1800" dirty="0"/>
              <a:t>low winter </a:t>
            </a:r>
            <a:r>
              <a:rPr lang="en-US" sz="1800" dirty="0" smtClean="0"/>
              <a:t>temperatures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446" y="2580253"/>
            <a:ext cx="8280112" cy="35493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16908" y="2830257"/>
            <a:ext cx="2228850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This Cell Include the </a:t>
            </a:r>
            <a:r>
              <a:rPr lang="en-US" sz="1400" b="1" dirty="0" smtClean="0"/>
              <a:t>Typical </a:t>
            </a:r>
            <a:r>
              <a:rPr lang="en-US" sz="1400" dirty="0" smtClean="0"/>
              <a:t>Generation Outage Adder for Fuel Limitation</a:t>
            </a:r>
            <a:endParaRPr lang="en-US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671446" y="3775083"/>
            <a:ext cx="1119754" cy="512785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91000" y="5701731"/>
            <a:ext cx="2228850" cy="954107"/>
          </a:xfrm>
          <a:prstGeom prst="rect">
            <a:avLst/>
          </a:prstGeom>
          <a:solidFill>
            <a:srgbClr val="92CDDC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This Cell Include the </a:t>
            </a:r>
            <a:r>
              <a:rPr lang="en-US" sz="1400" b="1" dirty="0" smtClean="0"/>
              <a:t>Extreme</a:t>
            </a:r>
            <a:r>
              <a:rPr lang="en-US" sz="1400" dirty="0" smtClean="0"/>
              <a:t> Generation Outage Adder for Fuel Limitation</a:t>
            </a:r>
            <a:endParaRPr lang="en-US" sz="14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448425" y="5562600"/>
            <a:ext cx="1247775" cy="150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1000" y="252248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Snap Shot of Scenarios Tab from Winter SARA Report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247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the units included in this analysis vulnerable to winter fuel limitation, North Central Zone resources most likely to have fuel limitation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361" y="2825880"/>
            <a:ext cx="8032239" cy="205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49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Fuel Limitation Forced Outage MWs and North Central Weather Zone </a:t>
            </a:r>
            <a:r>
              <a:rPr lang="en-US" sz="2000" dirty="0" smtClean="0"/>
              <a:t>Temperature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13" y="1003434"/>
            <a:ext cx="8699973" cy="26541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013" y="3657600"/>
            <a:ext cx="8699973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34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Fuel Limitation Forced Outage MWs and North Central Weather Zone </a:t>
            </a:r>
            <a:r>
              <a:rPr lang="en-US" sz="2000" dirty="0" smtClean="0"/>
              <a:t>Temperature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13" y="1003434"/>
            <a:ext cx="8699973" cy="26541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013" y="3657600"/>
            <a:ext cx="8699973" cy="25908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3733800" y="1244600"/>
            <a:ext cx="1752600" cy="1676400"/>
          </a:xfrm>
          <a:prstGeom prst="ellipse">
            <a:avLst/>
          </a:prstGeom>
          <a:solidFill>
            <a:srgbClr val="F8CBAD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 2018 Winter Cold Snap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414341"/>
            <a:ext cx="6870325" cy="4300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 2018 Winter Cold Snap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414341"/>
            <a:ext cx="6870325" cy="4300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60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Forced outage MW and North Central Weather Zone Temperature, sorted based on temperature from low to high – 2014 to 2019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0809"/>
            <a:ext cx="9144000" cy="3737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46830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2138</TotalTime>
  <Words>469</Words>
  <Application>Microsoft Office PowerPoint</Application>
  <PresentationFormat>On-screen Show (4:3)</PresentationFormat>
  <Paragraphs>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1_Custom Design</vt:lpstr>
      <vt:lpstr>Office Theme</vt:lpstr>
      <vt:lpstr>PowerPoint Presentation</vt:lpstr>
      <vt:lpstr>Introduction:</vt:lpstr>
      <vt:lpstr>Methodology Continue:</vt:lpstr>
      <vt:lpstr>List of the units included in this analysis vulnerable to winter fuel limitation, North Central Zone resources most likely to have fuel limitation</vt:lpstr>
      <vt:lpstr>Fuel Limitation Forced Outage MWs and North Central Weather Zone Temperature</vt:lpstr>
      <vt:lpstr>Fuel Limitation Forced Outage MWs and North Central Weather Zone Temperature</vt:lpstr>
      <vt:lpstr>Jan 2018 Winter Cold Snap</vt:lpstr>
      <vt:lpstr>Jan 2018 Winter Cold Snap</vt:lpstr>
      <vt:lpstr>Forced outage MW and North Central Weather Zone Temperature, sorted based on temperature from low to high – 2014 to 2019</vt:lpstr>
      <vt:lpstr>Monthly comparison of the forced outage, temperature and load</vt:lpstr>
      <vt:lpstr>Monthly comparison of the forced outage, temperature and load</vt:lpstr>
      <vt:lpstr>The average forced outage for the temperature range from 25 to 30 degree were used for the “Typical Generation Outages During Extreme Peak Load” scenario </vt:lpstr>
      <vt:lpstr>Calculation of the adder for typical generation outages during Extreme Peak Load scenario </vt:lpstr>
      <vt:lpstr>Calculation of the adder for extreme generation outages during Extreme Peak Load scenario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Khodabakhsh, Fred</cp:lastModifiedBy>
  <cp:revision>167</cp:revision>
  <cp:lastPrinted>2016-01-21T20:53:15Z</cp:lastPrinted>
  <dcterms:created xsi:type="dcterms:W3CDTF">2016-01-21T15:20:31Z</dcterms:created>
  <dcterms:modified xsi:type="dcterms:W3CDTF">2020-11-20T19:11:28Z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