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4"/>
  </p:notesMasterIdLst>
  <p:handoutMasterIdLst>
    <p:handoutMasterId r:id="rId35"/>
  </p:handoutMasterIdLst>
  <p:sldIdLst>
    <p:sldId id="260" r:id="rId7"/>
    <p:sldId id="400" r:id="rId8"/>
    <p:sldId id="402" r:id="rId9"/>
    <p:sldId id="405" r:id="rId10"/>
    <p:sldId id="384" r:id="rId11"/>
    <p:sldId id="382" r:id="rId12"/>
    <p:sldId id="410" r:id="rId13"/>
    <p:sldId id="411" r:id="rId14"/>
    <p:sldId id="403" r:id="rId15"/>
    <p:sldId id="406" r:id="rId16"/>
    <p:sldId id="404" r:id="rId17"/>
    <p:sldId id="393" r:id="rId18"/>
    <p:sldId id="407" r:id="rId19"/>
    <p:sldId id="385" r:id="rId20"/>
    <p:sldId id="419" r:id="rId21"/>
    <p:sldId id="412" r:id="rId22"/>
    <p:sldId id="413" r:id="rId23"/>
    <p:sldId id="415" r:id="rId24"/>
    <p:sldId id="414" r:id="rId25"/>
    <p:sldId id="408" r:id="rId26"/>
    <p:sldId id="409" r:id="rId27"/>
    <p:sldId id="422" r:id="rId28"/>
    <p:sldId id="423" r:id="rId29"/>
    <p:sldId id="417" r:id="rId30"/>
    <p:sldId id="418" r:id="rId31"/>
    <p:sldId id="421" r:id="rId32"/>
    <p:sldId id="420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98" autoAdjust="0"/>
  </p:normalViewPr>
  <p:slideViewPr>
    <p:cSldViewPr showGuides="1">
      <p:cViewPr varScale="1">
        <p:scale>
          <a:sx n="82" d="100"/>
          <a:sy n="82" d="100"/>
        </p:scale>
        <p:origin x="19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P(50) model value = 5,018 MW</a:t>
            </a:r>
          </a:p>
          <a:p>
            <a:r>
              <a:rPr lang="en-US" sz="1000" dirty="0" smtClean="0"/>
              <a:t>Actual, 8/13 HE17 = 6,502 MW</a:t>
            </a:r>
          </a:p>
          <a:p>
            <a:r>
              <a:rPr lang="en-US" sz="1000" dirty="0" smtClean="0"/>
              <a:t>Actual, 8/14 HE17 = 3,697 MW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4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P(50) model value = 5,018 MW</a:t>
            </a:r>
          </a:p>
          <a:p>
            <a:r>
              <a:rPr lang="en-US" sz="1000" dirty="0" smtClean="0"/>
              <a:t>Actual, 8/13 HE17 = 6,502 MW</a:t>
            </a:r>
          </a:p>
          <a:p>
            <a:r>
              <a:rPr lang="en-US" sz="1000" dirty="0" smtClean="0"/>
              <a:t>Actual, 8/14 HE17 = 3,697 MW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55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P(50) model value = 5,018 MW</a:t>
            </a:r>
          </a:p>
          <a:p>
            <a:r>
              <a:rPr lang="en-US" sz="1000" dirty="0" smtClean="0"/>
              <a:t>Actual, 8/13 HE17 = 6,502 MW</a:t>
            </a:r>
          </a:p>
          <a:p>
            <a:r>
              <a:rPr lang="en-US" sz="1000" dirty="0" smtClean="0"/>
              <a:t>Actual, 8/14 HE17 = 3,697 MW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9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SARA Probabilistic Model, Post-summer Performance Analysis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smtClean="0"/>
              <a:t>November 19,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04800"/>
            <a:ext cx="8610600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Aggregate Wind Profiles, Monthly &amp; Diurnal Patterns and Fit Relative to Observed Generation</a:t>
            </a:r>
            <a:endParaRPr lang="en-US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3763108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 smtClean="0"/>
              <a:t>Hourly </a:t>
            </a:r>
            <a:r>
              <a:rPr lang="en-US" sz="1200" dirty="0"/>
              <a:t>Wind and Solar Generation Profiles (1980-2019</a:t>
            </a:r>
            <a:r>
              <a:rPr lang="en-US" sz="1200" dirty="0" smtClean="0"/>
              <a:t>)  final report, prepared for ERCOT by UL, Ref No. 9-08-027944, July 9, 2020.</a:t>
            </a:r>
            <a:endParaRPr lang="en-US" sz="1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71600"/>
            <a:ext cx="409575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6300" y="1371600"/>
            <a:ext cx="3924300" cy="228600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4495800"/>
            <a:ext cx="8534400" cy="16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5B6770"/>
                </a:solidFill>
              </a:rPr>
              <a:t>Calibration of actual wind speeds with the meteorological model results based on data from 40 met towers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The plant-specific profiles were validated against historical observed generation</a:t>
            </a:r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3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Histogram, Wind Results vs. Actuals, HE1700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1" y="1066800"/>
            <a:ext cx="7976609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1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Histogram, Wind Results vs. Actuals, </a:t>
            </a:r>
            <a:r>
              <a:rPr lang="en-US" dirty="0" smtClean="0"/>
              <a:t>HE1500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27" y="1066800"/>
            <a:ext cx="7920173" cy="498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9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Multi-hour Forecast Error (HE 1300-2000)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851642"/>
            <a:ext cx="4283092" cy="554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7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Multi-hour Forecast Error (HE 1300-2000)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851642"/>
            <a:ext cx="4143628" cy="55230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2885" y="2433766"/>
            <a:ext cx="198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Using only August profile data for wind distribution development results in a slight forecast error improvement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3048000"/>
            <a:ext cx="999169" cy="609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4412" y="5761200"/>
            <a:ext cx="1048342" cy="639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028197" y="2433766"/>
            <a:ext cx="1420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June-Sept Profile Data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05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sz="2400" dirty="0" smtClean="0"/>
              <a:t>Hourly Variability Comparison, Observed vs. Modeled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749" y="903568"/>
            <a:ext cx="8534400" cy="53448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5B6770"/>
                </a:solidFill>
              </a:rPr>
              <a:t>For the three summer peak load days, the table below shows the standard deviations for the observed and modeled P(50) wind output values for the hourly range, HE1300-1700</a:t>
            </a: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5B6770"/>
              </a:solidFill>
            </a:endParaRPr>
          </a:p>
          <a:p>
            <a:r>
              <a:rPr lang="en-US" sz="2400" dirty="0" smtClean="0">
                <a:solidFill>
                  <a:srgbClr val="5B6770"/>
                </a:solidFill>
              </a:rPr>
              <a:t>Variability analysis of more days is needed, but the approach of using temporal correlations to determine inter-hour variability appears to be a sound approach</a:t>
            </a: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124" y="2438400"/>
            <a:ext cx="3381951" cy="185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Solar Estimation Performance Analysis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4264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Histogram, Solar Results vs. Actuals, HE1700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54" y="903230"/>
            <a:ext cx="8546758" cy="524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65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Anticipating Synchronization-approved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749" y="903568"/>
            <a:ext cx="8534400" cy="5116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5B6770"/>
                </a:solidFill>
              </a:rPr>
              <a:t>The following five solar units were synchronized and operating by the summer peak load week, but were not expected to be available based on developer information as of Spring 2020</a:t>
            </a: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r>
              <a:rPr lang="en-US" sz="2400" dirty="0" smtClean="0">
                <a:solidFill>
                  <a:srgbClr val="5B6770"/>
                </a:solidFill>
              </a:rPr>
              <a:t>Ran a simulation with an updated solar output distribution that includes these units</a:t>
            </a:r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590800"/>
            <a:ext cx="3435282" cy="2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sz="2400" dirty="0" smtClean="0"/>
              <a:t>Histogram, Updated Solar Results vs. Actuals, HE1700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75088"/>
            <a:ext cx="8386702" cy="51681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3582" y="2629172"/>
            <a:ext cx="3048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Updated solar distribution resulted in a 686 MW increase in </a:t>
            </a:r>
            <a:r>
              <a:rPr lang="en-US" sz="1600" i="1" dirty="0" smtClean="0"/>
              <a:t>Capacity Available for Operating Reserves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08094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Summer Peak Load Days Selected for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0"/>
            <a:ext cx="8534400" cy="2154979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Selected three peak load days for analysis based on highest HE 1700 values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8/13 and </a:t>
            </a:r>
            <a:r>
              <a:rPr lang="en-US" sz="2000" dirty="0" smtClean="0">
                <a:solidFill>
                  <a:srgbClr val="5B6770"/>
                </a:solidFill>
              </a:rPr>
              <a:t>8/14 reveal how </a:t>
            </a:r>
            <a:r>
              <a:rPr lang="en-US" sz="2000" dirty="0">
                <a:solidFill>
                  <a:srgbClr val="5B6770"/>
                </a:solidFill>
              </a:rPr>
              <a:t>wind and solar varied across the two contiguous days with the highest (and almost identical) peak loads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7/13 reveals how wind and solar varied for high peak load days in different summer months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749" y="903569"/>
            <a:ext cx="8534400" cy="3918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5B6770"/>
                </a:solidFill>
              </a:rPr>
              <a:t>Five highest summer peak load days:</a:t>
            </a:r>
          </a:p>
          <a:p>
            <a:pPr lvl="1"/>
            <a:endParaRPr lang="en-US" sz="1900" dirty="0" smtClean="0">
              <a:solidFill>
                <a:srgbClr val="5B677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07661"/>
            <a:ext cx="6407611" cy="212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Thermal Forced Outage Estimation Performance Analysis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0407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Histogram, </a:t>
            </a:r>
            <a:r>
              <a:rPr lang="en-US" sz="2400" dirty="0" smtClean="0"/>
              <a:t>Thermal Forced Outage Results </a:t>
            </a:r>
            <a:r>
              <a:rPr lang="en-US" sz="2400" dirty="0"/>
              <a:t>vs. Actuals, HE1700</a:t>
            </a:r>
            <a:endParaRPr lang="en-US" sz="2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066800"/>
            <a:ext cx="8440763" cy="509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1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Private Use Network (PUN) Injection Estimation Performance Analysis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5947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Histogram, </a:t>
            </a:r>
            <a:r>
              <a:rPr lang="en-US" sz="2400" dirty="0" smtClean="0"/>
              <a:t>PUN Injection Results </a:t>
            </a:r>
            <a:r>
              <a:rPr lang="en-US" sz="2400" dirty="0"/>
              <a:t>vs. Actuals, HE1700</a:t>
            </a:r>
            <a:endParaRPr lang="en-US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54" y="1066800"/>
            <a:ext cx="8433057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5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Conclusions and Findings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996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General Conclusions and 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749" y="903568"/>
            <a:ext cx="8534400" cy="48876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5B6770"/>
                </a:solidFill>
              </a:rPr>
              <a:t>As a proof-of-concept effort, satisfied with </a:t>
            </a:r>
            <a:r>
              <a:rPr lang="en-US" sz="2400" dirty="0" smtClean="0">
                <a:solidFill>
                  <a:srgbClr val="5B6770"/>
                </a:solidFill>
              </a:rPr>
              <a:t>overall model </a:t>
            </a:r>
            <a:r>
              <a:rPr lang="en-US" sz="2400" dirty="0">
                <a:solidFill>
                  <a:srgbClr val="5B6770"/>
                </a:solidFill>
              </a:rPr>
              <a:t>performance based on a limited set of observed results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Summer peak load forecast accuracy was an issue for both the SARA and probabilistic model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For wind output, large </a:t>
            </a:r>
            <a:r>
              <a:rPr lang="en-US" sz="2400" dirty="0">
                <a:solidFill>
                  <a:srgbClr val="5B6770"/>
                </a:solidFill>
              </a:rPr>
              <a:t>forecast errors (when comparing the 50</a:t>
            </a:r>
            <a:r>
              <a:rPr lang="en-US" sz="2400" baseline="30000" dirty="0">
                <a:solidFill>
                  <a:srgbClr val="5B6770"/>
                </a:solidFill>
              </a:rPr>
              <a:t>th</a:t>
            </a:r>
            <a:r>
              <a:rPr lang="en-US" sz="2400" dirty="0">
                <a:solidFill>
                  <a:srgbClr val="5B6770"/>
                </a:solidFill>
              </a:rPr>
              <a:t> </a:t>
            </a:r>
            <a:r>
              <a:rPr lang="en-US" sz="2400" dirty="0" smtClean="0">
                <a:solidFill>
                  <a:srgbClr val="5B6770"/>
                </a:solidFill>
              </a:rPr>
              <a:t>percentile results </a:t>
            </a:r>
            <a:r>
              <a:rPr lang="en-US" sz="2400" dirty="0">
                <a:solidFill>
                  <a:srgbClr val="5B6770"/>
                </a:solidFill>
              </a:rPr>
              <a:t>to actual hourly values) are unavoidable </a:t>
            </a:r>
            <a:r>
              <a:rPr lang="en-US" sz="2400" dirty="0" smtClean="0">
                <a:solidFill>
                  <a:srgbClr val="5B6770"/>
                </a:solidFill>
              </a:rPr>
              <a:t>when predicting several </a:t>
            </a:r>
            <a:r>
              <a:rPr lang="en-US" sz="2400" dirty="0">
                <a:solidFill>
                  <a:srgbClr val="5B6770"/>
                </a:solidFill>
              </a:rPr>
              <a:t>months in </a:t>
            </a:r>
            <a:r>
              <a:rPr lang="en-US" sz="2400" dirty="0" smtClean="0">
                <a:solidFill>
                  <a:srgbClr val="5B6770"/>
                </a:solidFill>
              </a:rPr>
              <a:t>advance; nevertheless, modeling refinements can marginally reduce forecast error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Thermal forced outage and PUN injection modeling produces satisfactory results</a:t>
            </a:r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34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General Conclusions and Findings,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749" y="903568"/>
            <a:ext cx="8534400" cy="48876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5B6770"/>
                </a:solidFill>
              </a:rPr>
              <a:t>Solar output prediction was adversely impacted by unexpected changes in operational availability of planned projects; in this case, projects approved for synchronization sooner than predicted</a:t>
            </a:r>
          </a:p>
          <a:p>
            <a:pPr lvl="1"/>
            <a:r>
              <a:rPr lang="en-US" sz="2000" dirty="0">
                <a:solidFill>
                  <a:srgbClr val="5B6770"/>
                </a:solidFill>
              </a:rPr>
              <a:t>Updating the planned resource data closer to the forecasted summer peak demand period may help to mitigate this issue</a:t>
            </a: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749" y="903568"/>
            <a:ext cx="8534400" cy="45828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5B6770"/>
                </a:solidFill>
              </a:rPr>
              <a:t>To assess EEA level 1 simulation performance, the model inputs will be modified to match the 2019 final summer SARA results; comparison to LFC results for the 8/13/2019 and 8/15/2019 EEA1 days will be made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Look into stakeholder recommendations for further validation efforts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Strategy and direction for the Probabilistic SARA model will be discussed at an executive level in December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Discuss potential wind and </a:t>
            </a:r>
            <a:r>
              <a:rPr lang="en-US" sz="2400" smtClean="0">
                <a:solidFill>
                  <a:srgbClr val="5B6770"/>
                </a:solidFill>
              </a:rPr>
              <a:t>solar long-term probabilistic </a:t>
            </a:r>
            <a:r>
              <a:rPr lang="en-US" sz="2400" dirty="0" smtClean="0">
                <a:solidFill>
                  <a:srgbClr val="5B6770"/>
                </a:solidFill>
              </a:rPr>
              <a:t>forecasting improvements with UL (our wind/solar output profile developer)</a:t>
            </a:r>
            <a:endParaRPr lang="en-US" sz="20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“Capacity Available for Operating Reserves” (CAFOR) Estimation Performance Analysis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963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Actual CAFOR during August Peak Load Week, HE1300-2000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219200"/>
            <a:ext cx="726264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Modeled Results vs. Actual Observed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66800"/>
            <a:ext cx="8229600" cy="496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01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Multi-hour Forecast Error (HE 1300-2000)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17" y="1219200"/>
            <a:ext cx="4074783" cy="16890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219200"/>
            <a:ext cx="4078742" cy="16890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3398" y="3429000"/>
            <a:ext cx="4469604" cy="18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Peak Demand Estimation Performance Analysis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109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/>
              <a:t>Histogram, </a:t>
            </a:r>
            <a:r>
              <a:rPr lang="en-US" dirty="0" smtClean="0"/>
              <a:t>Peak Demand Results </a:t>
            </a:r>
            <a:r>
              <a:rPr lang="en-US" dirty="0"/>
              <a:t>vs. Actuals, HE1700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662" y="1219200"/>
            <a:ext cx="7918938" cy="498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2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Wind Output Estimation Performance Analysis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29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57427</TotalTime>
  <Words>757</Words>
  <Application>Microsoft Office PowerPoint</Application>
  <PresentationFormat>On-screen Show (4:3)</PresentationFormat>
  <Paragraphs>109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Summer Peak Load Days Selected for Analysis</vt:lpstr>
      <vt:lpstr>“Capacity Available for Operating Reserves” (CAFOR) Estimation Performance Analysis</vt:lpstr>
      <vt:lpstr>Actual CAFOR during August Peak Load Week, HE1300-2000</vt:lpstr>
      <vt:lpstr>Modeled Results vs. Actual Observed</vt:lpstr>
      <vt:lpstr>PowerPoint Presentation</vt:lpstr>
      <vt:lpstr>Peak Demand Estimation Performance Analysis</vt:lpstr>
      <vt:lpstr>Histogram, Peak Demand Results vs. Actuals, HE1700</vt:lpstr>
      <vt:lpstr>Wind Output Estimation Performance Analysis</vt:lpstr>
      <vt:lpstr>PowerPoint Presentation</vt:lpstr>
      <vt:lpstr>Histogram, Wind Results vs. Actuals, HE1700</vt:lpstr>
      <vt:lpstr>PowerPoint Presentation</vt:lpstr>
      <vt:lpstr>Multi-hour Forecast Error (HE 1300-2000)</vt:lpstr>
      <vt:lpstr>Multi-hour Forecast Error (HE 1300-2000)</vt:lpstr>
      <vt:lpstr>Hourly Variability Comparison, Observed vs. Modeled</vt:lpstr>
      <vt:lpstr>Solar Estimation Performance Analysis</vt:lpstr>
      <vt:lpstr>Histogram, Solar Results vs. Actuals, HE1700</vt:lpstr>
      <vt:lpstr>Anticipating Synchronization-approved Units</vt:lpstr>
      <vt:lpstr>Histogram, Updated Solar Results vs. Actuals, HE1700</vt:lpstr>
      <vt:lpstr>Thermal Forced Outage Estimation Performance Analysis</vt:lpstr>
      <vt:lpstr>PowerPoint Presentation</vt:lpstr>
      <vt:lpstr>Private Use Network (PUN) Injection Estimation Performance Analysis</vt:lpstr>
      <vt:lpstr>PowerPoint Presentation</vt:lpstr>
      <vt:lpstr>Conclusions and Findings</vt:lpstr>
      <vt:lpstr>General Conclusions and Findings</vt:lpstr>
      <vt:lpstr>General Conclusions and Findings, continued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704</cp:revision>
  <cp:lastPrinted>2016-11-14T19:26:45Z</cp:lastPrinted>
  <dcterms:created xsi:type="dcterms:W3CDTF">2016-01-21T15:20:31Z</dcterms:created>
  <dcterms:modified xsi:type="dcterms:W3CDTF">2020-11-19T21:19:46Z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