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8" r:id="rId7"/>
    <p:sldId id="269" r:id="rId8"/>
    <p:sldId id="270" r:id="rId9"/>
    <p:sldId id="267" r:id="rId10"/>
    <p:sldId id="287" r:id="rId11"/>
    <p:sldId id="288" r:id="rId12"/>
    <p:sldId id="289" r:id="rId13"/>
    <p:sldId id="283" r:id="rId14"/>
    <p:sldId id="284" r:id="rId15"/>
    <p:sldId id="292" r:id="rId16"/>
    <p:sldId id="293" r:id="rId17"/>
    <p:sldId id="286" r:id="rId18"/>
    <p:sldId id="294" r:id="rId19"/>
    <p:sldId id="291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F5696B"/>
    <a:srgbClr val="F96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22" autoAdjust="0"/>
  </p:normalViewPr>
  <p:slideViewPr>
    <p:cSldViewPr showGuides="1">
      <p:cViewPr varScale="1">
        <p:scale>
          <a:sx n="90" d="100"/>
          <a:sy n="90" d="100"/>
        </p:scale>
        <p:origin x="552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Energy Information Administration in the survey Form EIA-860 collects generator-level specific information about existing and planned generators and associated environmental equipment at electric power plants with 1 megawatt or greater of combined nameplate capacity</a:t>
            </a:r>
          </a:p>
          <a:p>
            <a:endParaRPr lang="en-US" dirty="0" smtClean="0"/>
          </a:p>
          <a:p>
            <a:r>
              <a:rPr lang="en-US" dirty="0" smtClean="0"/>
              <a:t>2019 EIA 860 form include</a:t>
            </a:r>
            <a:r>
              <a:rPr lang="en-US" baseline="0" dirty="0" smtClean="0"/>
              <a:t>s only generators that went into operation before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97CD0D-5845-4DD1-9D76-1F3A089EB97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8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24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4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45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NPRR1026 and NPRR1029 are at TAC for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07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53000" y="1905000"/>
            <a:ext cx="6324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Storage Historic Capacity Contribution Analysis 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Battery Request For Information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New Battery Report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11/19/2020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for Information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219200"/>
            <a:ext cx="6591300" cy="4572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4622800" cy="50522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800" dirty="0"/>
              <a:t>ERCOT does not have information </a:t>
            </a:r>
            <a:r>
              <a:rPr lang="en-US" sz="1800" dirty="0" smtClean="0"/>
              <a:t>on </a:t>
            </a:r>
            <a:r>
              <a:rPr lang="en-US" sz="1800" dirty="0"/>
              <a:t>roundtrip efficiency, energy capacity MWh or if a battery is a part of </a:t>
            </a:r>
            <a:r>
              <a:rPr lang="en-US" sz="1800" dirty="0" smtClean="0"/>
              <a:t>Self-Limiting Facility </a:t>
            </a:r>
            <a:r>
              <a:rPr lang="en-US" sz="1800" dirty="0"/>
              <a:t>(</a:t>
            </a:r>
            <a:r>
              <a:rPr lang="en-US" sz="1800" dirty="0" smtClean="0"/>
              <a:t>NPRR1026) or DC-Coupled Resource (NPRR1029</a:t>
            </a:r>
            <a:r>
              <a:rPr lang="en-US" sz="1800" dirty="0"/>
              <a:t>) 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Until approval of RRGRR023 and its </a:t>
            </a:r>
            <a:r>
              <a:rPr lang="en-US" sz="1800" dirty="0" smtClean="0"/>
              <a:t>implementation and in </a:t>
            </a:r>
            <a:r>
              <a:rPr lang="en-US" sz="1800" dirty="0" smtClean="0"/>
              <a:t>RIOO, ERCOT plans to collect this information via RFI</a:t>
            </a:r>
          </a:p>
          <a:p>
            <a:pPr>
              <a:spcBef>
                <a:spcPts val="1200"/>
              </a:spcBef>
            </a:pPr>
            <a:r>
              <a:rPr lang="en-US" sz="1800" dirty="0"/>
              <a:t>For planned projects, RFI data submission form to be submitted via RIOO-IS as an Excel file upload once an IA is </a:t>
            </a:r>
            <a:r>
              <a:rPr lang="en-US" sz="1800" dirty="0" smtClean="0"/>
              <a:t>signed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ERCOT </a:t>
            </a:r>
            <a:r>
              <a:rPr lang="en-US" sz="1800" dirty="0" smtClean="0"/>
              <a:t>will also send the </a:t>
            </a:r>
            <a:r>
              <a:rPr lang="en-US" sz="1800" dirty="0" smtClean="0"/>
              <a:t>RFI to </a:t>
            </a:r>
            <a:r>
              <a:rPr lang="en-US" sz="1800" dirty="0" smtClean="0"/>
              <a:t>REs with </a:t>
            </a:r>
            <a:r>
              <a:rPr lang="en-US" sz="1800" dirty="0" smtClean="0"/>
              <a:t>existing operational </a:t>
            </a:r>
            <a:r>
              <a:rPr lang="en-US" sz="1800" dirty="0" smtClean="0"/>
              <a:t>batteries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066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of </a:t>
            </a:r>
            <a:r>
              <a:rPr lang="en-US" dirty="0" smtClean="0"/>
              <a:t>DC-Coupled and Self-Limiting </a:t>
            </a:r>
            <a:r>
              <a:rPr lang="en-US" dirty="0" smtClean="0"/>
              <a:t>Facilities in GIS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NPRR1026</a:t>
            </a:r>
            <a:r>
              <a:rPr lang="en-US" sz="2400" dirty="0" smtClean="0"/>
              <a:t>, </a:t>
            </a:r>
            <a:r>
              <a:rPr lang="en-US" sz="2400" dirty="0" smtClean="0"/>
              <a:t>PGRR081, NPRR1029 </a:t>
            </a:r>
            <a:r>
              <a:rPr lang="en-US" sz="2400" dirty="0" smtClean="0"/>
              <a:t>and RRGRR023 </a:t>
            </a:r>
            <a:r>
              <a:rPr lang="en-US" sz="2400" dirty="0" smtClean="0"/>
              <a:t>related to Self-Limiting Resources, Self-Limiting Facilities and DC-Coupled Resources are </a:t>
            </a:r>
            <a:r>
              <a:rPr lang="en-US" sz="2400" dirty="0" smtClean="0"/>
              <a:t>currently at TAC for consideration</a:t>
            </a:r>
            <a:r>
              <a:rPr lang="en-US" sz="24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RIOO </a:t>
            </a:r>
            <a:r>
              <a:rPr lang="en-US" sz="2400" dirty="0" smtClean="0"/>
              <a:t>currently does not have capability to explicitly capture Self-Limiting </a:t>
            </a:r>
            <a:r>
              <a:rPr lang="en-US" sz="2400" dirty="0" smtClean="0"/>
              <a:t>Facilities, Self-Limiting Resources or DC-Coupled Resources and their MW limits during the registration process.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Until </a:t>
            </a:r>
            <a:r>
              <a:rPr lang="en-US" sz="2400" dirty="0" smtClean="0"/>
              <a:t>approval and implementation of RRGRR023 in RIOO, ERCOT will use an approach similar to re-powers to track </a:t>
            </a:r>
            <a:r>
              <a:rPr lang="en-US" sz="2400" dirty="0" smtClean="0"/>
              <a:t>DC-Coupled Resources, </a:t>
            </a:r>
            <a:r>
              <a:rPr lang="en-US" sz="2400" dirty="0" smtClean="0"/>
              <a:t>Self-Limiting Resource </a:t>
            </a:r>
            <a:r>
              <a:rPr lang="en-US" sz="2400" dirty="0" smtClean="0"/>
              <a:t>and Facilities MW limit. </a:t>
            </a:r>
            <a:endParaRPr lang="en-US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8353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</a:t>
            </a:r>
            <a:r>
              <a:rPr lang="en-US" dirty="0" smtClean="0"/>
              <a:t>of Self-Limiting </a:t>
            </a:r>
            <a:r>
              <a:rPr lang="en-US" dirty="0" smtClean="0"/>
              <a:t>Facilities </a:t>
            </a:r>
            <a:r>
              <a:rPr lang="en-US" dirty="0" smtClean="0"/>
              <a:t>in </a:t>
            </a:r>
            <a:r>
              <a:rPr lang="en-US" dirty="0" smtClean="0"/>
              <a:t>GIS, </a:t>
            </a:r>
            <a:r>
              <a:rPr lang="en-US" dirty="0" smtClean="0"/>
              <a:t>Based on RI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To aid the </a:t>
            </a:r>
            <a:r>
              <a:rPr lang="en-US" sz="1800" dirty="0" smtClean="0"/>
              <a:t>GIS Report, </a:t>
            </a:r>
            <a:r>
              <a:rPr lang="en-US" sz="1800" dirty="0"/>
              <a:t>a standard naming convention will be used for proposed </a:t>
            </a:r>
            <a:r>
              <a:rPr lang="en-US" sz="1800" dirty="0" smtClean="0"/>
              <a:t>Self-Limiting Facilities: </a:t>
            </a:r>
            <a:r>
              <a:rPr lang="en-US" sz="1800" dirty="0"/>
              <a:t>[Common Name][space][“Solar” or “Storage”][space][“SLF</a:t>
            </a:r>
            <a:r>
              <a:rPr lang="en-US" sz="1800" dirty="0" smtClean="0"/>
              <a:t>”]</a:t>
            </a:r>
            <a:endParaRPr lang="en-US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For </a:t>
            </a:r>
            <a:r>
              <a:rPr lang="en-US" sz="1800" dirty="0" smtClean="0"/>
              <a:t>Self-Limiting </a:t>
            </a:r>
            <a:r>
              <a:rPr lang="en-US" sz="1800" dirty="0" smtClean="0"/>
              <a:t>Facilities, </a:t>
            </a:r>
            <a:r>
              <a:rPr lang="en-US" sz="1800" dirty="0" smtClean="0"/>
              <a:t>whose </a:t>
            </a:r>
            <a:r>
              <a:rPr lang="en-US" sz="1800" dirty="0" smtClean="0"/>
              <a:t>total MW </a:t>
            </a:r>
            <a:r>
              <a:rPr lang="en-US" sz="1800" dirty="0" smtClean="0"/>
              <a:t>rating is equal to the rating of the </a:t>
            </a:r>
            <a:r>
              <a:rPr lang="en-US" sz="1800" dirty="0" smtClean="0"/>
              <a:t>non-battery </a:t>
            </a:r>
            <a:r>
              <a:rPr lang="en-US" sz="1800" dirty="0"/>
              <a:t>r</a:t>
            </a:r>
            <a:r>
              <a:rPr lang="en-US" sz="1800" dirty="0" smtClean="0"/>
              <a:t>esource </a:t>
            </a:r>
            <a:r>
              <a:rPr lang="en-US" sz="1800" dirty="0" smtClean="0"/>
              <a:t>(e.g. PVGR, WGR, etc.):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</a:t>
            </a:r>
            <a:r>
              <a:rPr lang="en-US" sz="1600" dirty="0" smtClean="0"/>
              <a:t>non-battery </a:t>
            </a:r>
            <a:r>
              <a:rPr lang="en-US" sz="1600" dirty="0" smtClean="0"/>
              <a:t>resource’s ratings in </a:t>
            </a:r>
            <a:r>
              <a:rPr lang="en-US" sz="1600" dirty="0" smtClean="0"/>
              <a:t>RIOO will </a:t>
            </a:r>
            <a:r>
              <a:rPr lang="en-US" sz="1600" dirty="0" smtClean="0"/>
              <a:t>be its </a:t>
            </a:r>
            <a:r>
              <a:rPr lang="en-US" sz="1600" dirty="0" smtClean="0"/>
              <a:t>true Maximum MW and Maximum Summer/Winter MW.</a:t>
            </a:r>
            <a:endParaRPr lang="en-US" sz="1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battery’s </a:t>
            </a:r>
            <a:r>
              <a:rPr lang="en-US" sz="1600" dirty="0" smtClean="0"/>
              <a:t>Maximum MW in RIOO </a:t>
            </a:r>
            <a:r>
              <a:rPr lang="en-US" sz="1600" dirty="0" smtClean="0"/>
              <a:t>will be its true </a:t>
            </a:r>
            <a:r>
              <a:rPr lang="en-US" sz="1600" dirty="0" smtClean="0"/>
              <a:t>rating, </a:t>
            </a:r>
            <a:r>
              <a:rPr lang="en-US" sz="1600" dirty="0"/>
              <a:t>while Maximum Summer/Winter </a:t>
            </a:r>
            <a:r>
              <a:rPr lang="en-US" sz="1600" dirty="0" smtClean="0"/>
              <a:t>MW set to 0.</a:t>
            </a:r>
            <a:endParaRPr lang="en-US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For Self-Limiting Facilities</a:t>
            </a:r>
            <a:r>
              <a:rPr lang="en-US" sz="1800" dirty="0" smtClean="0"/>
              <a:t> </a:t>
            </a:r>
            <a:r>
              <a:rPr lang="en-US" sz="1800" dirty="0"/>
              <a:t>whose </a:t>
            </a:r>
            <a:r>
              <a:rPr lang="en-US" sz="1800" dirty="0" smtClean="0"/>
              <a:t>MW rating is higher than the rating of the </a:t>
            </a:r>
            <a:r>
              <a:rPr lang="en-US" sz="1800" dirty="0" smtClean="0"/>
              <a:t>non-battery resource:</a:t>
            </a: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non-battery </a:t>
            </a:r>
            <a:r>
              <a:rPr lang="en-US" sz="1600" dirty="0" smtClean="0"/>
              <a:t>resource’s ratings in </a:t>
            </a:r>
            <a:r>
              <a:rPr lang="en-US" sz="1600" dirty="0" smtClean="0"/>
              <a:t>RIOO will be </a:t>
            </a:r>
            <a:r>
              <a:rPr lang="en-US" sz="1600" dirty="0" smtClean="0"/>
              <a:t>its </a:t>
            </a:r>
            <a:r>
              <a:rPr lang="en-US" sz="1600" dirty="0"/>
              <a:t>true Maximum MW and Maximum Summer/Winter MW.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</a:t>
            </a:r>
            <a:r>
              <a:rPr lang="en-US" sz="1600" dirty="0" smtClean="0"/>
              <a:t>battery’s </a:t>
            </a:r>
            <a:r>
              <a:rPr lang="en-US" sz="1600" dirty="0"/>
              <a:t>Maximum MW in RIOO will be its true capacity, while Maximum Summer/Winter </a:t>
            </a:r>
            <a:r>
              <a:rPr lang="en-US" sz="1600" dirty="0" smtClean="0"/>
              <a:t>MW </a:t>
            </a:r>
            <a:r>
              <a:rPr lang="en-US" sz="1600" dirty="0" smtClean="0"/>
              <a:t>will </a:t>
            </a:r>
            <a:r>
              <a:rPr lang="en-US" sz="1600" dirty="0" smtClean="0"/>
              <a:t>be </a:t>
            </a:r>
            <a:r>
              <a:rPr lang="en-US" sz="1600" dirty="0" smtClean="0"/>
              <a:t>non-zero </a:t>
            </a:r>
            <a:r>
              <a:rPr lang="en-US" sz="1600" dirty="0"/>
              <a:t>to reflect the MW needed to meet </a:t>
            </a:r>
            <a:r>
              <a:rPr lang="en-US" sz="1600" dirty="0" smtClean="0"/>
              <a:t>the intended Self-Limit. </a:t>
            </a:r>
            <a:endParaRPr lang="en-US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Same approach will be used for DC-Coupled Resources.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GIS Report logic that handles re-powers uses </a:t>
            </a:r>
            <a:r>
              <a:rPr lang="en-US" sz="1800" dirty="0"/>
              <a:t>both Maximum </a:t>
            </a:r>
            <a:r>
              <a:rPr lang="en-US" sz="1800" dirty="0" smtClean="0"/>
              <a:t>MW </a:t>
            </a:r>
            <a:r>
              <a:rPr lang="en-US" sz="1800" dirty="0"/>
              <a:t>and Maximum Winter </a:t>
            </a:r>
            <a:r>
              <a:rPr lang="en-US" sz="1800" dirty="0" smtClean="0"/>
              <a:t>MW and thus will capture MW limit of Self-Limiting Resources, Self-Limiting Facilities and DC-Coupled Resources.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7487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Report on Batteries as a Supplement to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As </a:t>
            </a:r>
            <a:r>
              <a:rPr lang="en-US" sz="2000" dirty="0" smtClean="0"/>
              <a:t>of October GIS there are 123 battery projects totaling 16,178 MW of capacity </a:t>
            </a:r>
            <a:r>
              <a:rPr lang="en-US" sz="2000" dirty="0" smtClean="0"/>
              <a:t>in </a:t>
            </a:r>
            <a:r>
              <a:rPr lang="en-US" sz="2000" dirty="0" smtClean="0"/>
              <a:t>the interconnection </a:t>
            </a:r>
            <a:r>
              <a:rPr lang="en-US" sz="2000" dirty="0" smtClean="0"/>
              <a:t>queue for which FIS has been requested.</a:t>
            </a:r>
            <a:endParaRPr lang="en-US" sz="2000" dirty="0" smtClean="0"/>
          </a:p>
          <a:p>
            <a:pPr lvl="1"/>
            <a:r>
              <a:rPr lang="en-US" sz="1800" dirty="0" smtClean="0"/>
              <a:t>These are reported in detail in the GIS Project Details tab.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ERCOT has been </a:t>
            </a:r>
            <a:r>
              <a:rPr lang="en-US" sz="2000" dirty="0" smtClean="0"/>
              <a:t>asked </a:t>
            </a:r>
            <a:r>
              <a:rPr lang="en-US" sz="2000" dirty="0" smtClean="0"/>
              <a:t>to report on standalone batteries vs. batteries co-located with other Resources such as Solar, Wind, etc. </a:t>
            </a:r>
          </a:p>
          <a:p>
            <a:endParaRPr lang="en-US" sz="2000" dirty="0" smtClean="0"/>
          </a:p>
          <a:p>
            <a:r>
              <a:rPr lang="en-US" sz="2000" dirty="0" smtClean="0"/>
              <a:t>Currently there is nothing in RIOO that allows </a:t>
            </a:r>
            <a:r>
              <a:rPr lang="en-US" sz="2000" dirty="0" smtClean="0"/>
              <a:t>ERCOT to explicitly identify battery projects co-located with projects of a different resource type.</a:t>
            </a:r>
          </a:p>
          <a:p>
            <a:endParaRPr lang="en-US" sz="2000" dirty="0" smtClean="0"/>
          </a:p>
          <a:p>
            <a:r>
              <a:rPr lang="en-US" sz="2000" dirty="0" smtClean="0"/>
              <a:t>ERCOT currently manually identifies projects as co-located, if the projects have the same POI, the same IE or same parent company, and a similar name, e.g. XYZ Storage and XYZ Solar.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2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1"/>
            <a:ext cx="5562600" cy="5105399"/>
          </a:xfrm>
        </p:spPr>
        <p:txBody>
          <a:bodyPr/>
          <a:lstStyle/>
          <a:p>
            <a:r>
              <a:rPr lang="en-US" sz="2000" dirty="0" smtClean="0"/>
              <a:t>Starting from November 2020 ERCOT publishes a battery report :</a:t>
            </a:r>
          </a:p>
          <a:p>
            <a:pPr marL="339725" indent="0">
              <a:buNone/>
            </a:pPr>
            <a:r>
              <a:rPr lang="en-US" sz="1800" dirty="0" smtClean="0"/>
              <a:t>RPT.00015933.0000000000000000.Co-located_Battery_Identification_Report_Month_Year.xlsx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report parses battery projects from the Project Details tab of the GIS report into standalone, co-located with planned or operational Solar, Wind, or Thermal Resources.</a:t>
            </a:r>
          </a:p>
          <a:p>
            <a:r>
              <a:rPr lang="en-US" sz="2000" dirty="0" smtClean="0"/>
              <a:t>Standalone batteries are listed in one tab.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f a battery is co-located with another Resource the report shows that Resource’s information as well on the respective </a:t>
            </a:r>
            <a:r>
              <a:rPr lang="en-US" sz="2000" dirty="0" smtClean="0"/>
              <a:t>tab.</a:t>
            </a:r>
          </a:p>
          <a:p>
            <a:r>
              <a:rPr lang="en-US" sz="2000" dirty="0" smtClean="0"/>
              <a:t>The Report also includes a Summary and Historic GIS Trend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Report on Batteries as a Supplement to GIS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3213" b="1780"/>
          <a:stretch/>
        </p:blipFill>
        <p:spPr>
          <a:xfrm>
            <a:off x="6172200" y="2052084"/>
            <a:ext cx="5638800" cy="43487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994970"/>
            <a:ext cx="6400800" cy="9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45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Thank you!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402" y="1397000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5257800"/>
            <a:ext cx="327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</a:rPr>
              <a:t>Julia Matevosyan</a:t>
            </a:r>
          </a:p>
          <a:p>
            <a:endParaRPr lang="en-US" sz="1000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Julia.Matevosyan@ercot.com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9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Installed </a:t>
            </a:r>
            <a:r>
              <a:rPr lang="en-US" sz="2400" dirty="0">
                <a:solidFill>
                  <a:srgbClr val="00AEC7"/>
                </a:solidFill>
              </a:rPr>
              <a:t>Capacity and Duration of the </a:t>
            </a:r>
            <a:r>
              <a:rPr lang="en-US" sz="2400" dirty="0" smtClean="0">
                <a:solidFill>
                  <a:srgbClr val="00AEC7"/>
                </a:solidFill>
              </a:rPr>
              <a:t>Batteries Included in Analysis 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406540"/>
              </p:ext>
            </p:extLst>
          </p:nvPr>
        </p:nvGraphicFramePr>
        <p:xfrm>
          <a:off x="457200" y="838200"/>
          <a:ext cx="112014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133600"/>
                <a:gridCol w="1920240"/>
                <a:gridCol w="2240280"/>
                <a:gridCol w="224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</a:t>
                      </a:r>
                      <a:r>
                        <a:rPr lang="en-US" baseline="0" dirty="0" smtClean="0"/>
                        <a:t>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Installed</a:t>
                      </a:r>
                      <a:r>
                        <a:rPr lang="en-US" baseline="0" dirty="0" smtClean="0"/>
                        <a:t> Capacity, 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Duration*,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 Start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Notrees Battery Facility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NWF_NBS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1/21/2013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OCI Alamo 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OCI_ALM1_ASTRO1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1/27/2016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TOS Battery Storage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TOSBATT_UNIT1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3/31/2017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Blue Summit Battery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BLSUMMIT_BATTERY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8/11/2017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Inadale ESS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INDL_ESS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1/3/2018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Pyron ESS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PYR_ESS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1/4/2018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Castle Gap Battery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CASL_GAP_BATTERY1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Rabbit Hill ESS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RHESS2_ESS_1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7/1/2019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West Columbia Storage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WCOLLDG_BSS_U1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8/2/2019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Worsham Battery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WRSBES_BESS1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8/28/2019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Flat Top Battery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FLTBES_BESS1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9/1/2019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Port Lavaca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PTLBES_BESS1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11/15/2019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1" y="6096000"/>
            <a:ext cx="967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 Duration is calculated based on </a:t>
            </a:r>
            <a:r>
              <a:rPr lang="en-US" sz="1400" dirty="0" smtClean="0">
                <a:solidFill>
                  <a:srgbClr val="5B6770"/>
                </a:solidFill>
              </a:rPr>
              <a:t>Nameplate </a:t>
            </a:r>
            <a:r>
              <a:rPr lang="en-US" sz="1400" dirty="0" smtClean="0">
                <a:solidFill>
                  <a:srgbClr val="5B6770"/>
                </a:solidFill>
              </a:rPr>
              <a:t>Capacity</a:t>
            </a:r>
            <a:r>
              <a:rPr lang="en-US" sz="1400" dirty="0" smtClean="0">
                <a:solidFill>
                  <a:srgbClr val="5B6770"/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MW and </a:t>
            </a:r>
            <a:r>
              <a:rPr lang="en-US" sz="1400" dirty="0" smtClean="0">
                <a:solidFill>
                  <a:srgbClr val="5B6770"/>
                </a:solidFill>
              </a:rPr>
              <a:t>Nameplate Energy </a:t>
            </a:r>
            <a:r>
              <a:rPr lang="en-US" sz="1400" dirty="0" smtClean="0">
                <a:solidFill>
                  <a:srgbClr val="5B6770"/>
                </a:solidFill>
              </a:rPr>
              <a:t>Capacity MWh </a:t>
            </a:r>
            <a:r>
              <a:rPr lang="en-US" sz="1400" dirty="0" smtClean="0">
                <a:solidFill>
                  <a:srgbClr val="5B6770"/>
                </a:solidFill>
              </a:rPr>
              <a:t>in Form EIA-860 </a:t>
            </a:r>
            <a:r>
              <a:rPr lang="en-US" sz="1400" dirty="0" smtClean="0">
                <a:solidFill>
                  <a:srgbClr val="5B6770"/>
                </a:solidFill>
              </a:rPr>
              <a:t>2019</a:t>
            </a: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6" name="Slide Number Placeholder 19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Contribution over 20 Peak Load Hours, 2020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43800" y="304800"/>
            <a:ext cx="76201" cy="17949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75873"/>
              </p:ext>
            </p:extLst>
          </p:nvPr>
        </p:nvGraphicFramePr>
        <p:xfrm>
          <a:off x="381001" y="1066800"/>
          <a:ext cx="11466269" cy="4966756"/>
        </p:xfrm>
        <a:graphic>
          <a:graphicData uri="http://schemas.openxmlformats.org/drawingml/2006/table">
            <a:tbl>
              <a:tblPr/>
              <a:tblGrid>
                <a:gridCol w="1252494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  <a:gridCol w="785675"/>
              </a:tblGrid>
              <a:tr h="5821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3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4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5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6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7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9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10 </a:t>
                      </a: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</a:t>
                      </a:r>
                      <a:r>
                        <a:rPr lang="en-US" sz="1200" b="0" i="0" u="none" strike="noStrike" baseline="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12</a:t>
                      </a:r>
                      <a:endParaRPr lang="en-US" sz="1200" b="0" i="0" u="none" strike="noStrike" dirty="0" smtClean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</a:t>
                      </a:r>
                    </a:p>
                  </a:txBody>
                  <a:tcPr marL="9184" marR="9184" marT="9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73,668 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74,225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74,311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74,001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73,699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74,046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74,072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73,706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73,625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74,153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74,328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74,053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74,008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74,294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74,091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73,808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73,503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73,770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3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74,323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8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74,113 </a:t>
                      </a:r>
                    </a:p>
                  </a:txBody>
                  <a:tcPr marL="9184" marR="9184" marT="918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</a:t>
                      </a:r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Contribution</a:t>
                      </a: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84" marR="9184" marT="9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2201" y="6096000"/>
            <a:ext cx="967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</a:t>
            </a:r>
            <a:r>
              <a:rPr lang="en-US" sz="1400" dirty="0" smtClean="0">
                <a:solidFill>
                  <a:srgbClr val="5B6770"/>
                </a:solidFill>
              </a:rPr>
              <a:t>Green color correspond to the lowest contribution, while red corresponds to the highest 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975518"/>
          </a:xfrm>
        </p:spPr>
        <p:txBody>
          <a:bodyPr/>
          <a:lstStyle/>
          <a:p>
            <a:r>
              <a:rPr lang="en-US" dirty="0"/>
              <a:t>AS </a:t>
            </a:r>
            <a:r>
              <a:rPr lang="en-US" dirty="0" smtClean="0"/>
              <a:t>Responsibility as Percentage of </a:t>
            </a:r>
            <a:r>
              <a:rPr lang="en-US" dirty="0"/>
              <a:t>C</a:t>
            </a:r>
            <a:r>
              <a:rPr lang="en-US" dirty="0" smtClean="0"/>
              <a:t>apacity over 20 </a:t>
            </a:r>
            <a:r>
              <a:rPr lang="en-US" dirty="0"/>
              <a:t>P</a:t>
            </a:r>
            <a:r>
              <a:rPr lang="en-US" dirty="0" smtClean="0"/>
              <a:t>eak </a:t>
            </a:r>
            <a:r>
              <a:rPr lang="en-US" dirty="0"/>
              <a:t>L</a:t>
            </a:r>
            <a:r>
              <a:rPr lang="en-US" dirty="0" smtClean="0"/>
              <a:t>oad </a:t>
            </a:r>
            <a:r>
              <a:rPr lang="en-US" dirty="0" smtClean="0"/>
              <a:t>Hours</a:t>
            </a:r>
            <a:r>
              <a:rPr lang="en-US" dirty="0" smtClean="0"/>
              <a:t>, </a:t>
            </a:r>
            <a:r>
              <a:rPr lang="en-US" dirty="0"/>
              <a:t>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914400"/>
            <a:ext cx="9144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14153"/>
              </p:ext>
            </p:extLst>
          </p:nvPr>
        </p:nvGraphicFramePr>
        <p:xfrm>
          <a:off x="457200" y="1295408"/>
          <a:ext cx="11353797" cy="4911511"/>
        </p:xfrm>
        <a:graphic>
          <a:graphicData uri="http://schemas.openxmlformats.org/drawingml/2006/table">
            <a:tbl>
              <a:tblPr/>
              <a:tblGrid>
                <a:gridCol w="1219200"/>
                <a:gridCol w="921327"/>
                <a:gridCol w="921327"/>
                <a:gridCol w="921327"/>
                <a:gridCol w="921327"/>
                <a:gridCol w="921327"/>
                <a:gridCol w="921327"/>
                <a:gridCol w="921327"/>
                <a:gridCol w="921327"/>
                <a:gridCol w="921327"/>
                <a:gridCol w="921327"/>
                <a:gridCol w="921327"/>
              </a:tblGrid>
              <a:tr h="5413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1" marR="9211" marT="92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3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4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5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6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9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10 </a:t>
                      </a: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</a:t>
                      </a:r>
                      <a:r>
                        <a:rPr lang="en-US" sz="1200" b="0" i="0" u="none" strike="noStrike" baseline="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12</a:t>
                      </a:r>
                      <a:endParaRPr lang="en-US" sz="1200" b="0" i="0" u="none" strike="noStrike" dirty="0" smtClean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4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1" marR="9211" marT="92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FRRS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Calibri" panose="020F0502020204030204" pitchFamily="34" charset="0"/>
                        </a:rPr>
                        <a:t>Avg. RRS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16-Jul-20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28-Aug-20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47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33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Capacity Contribution as a </a:t>
            </a:r>
            <a:r>
              <a:rPr lang="en-US" sz="2400" dirty="0" smtClean="0"/>
              <a:t>Function </a:t>
            </a:r>
            <a:r>
              <a:rPr lang="en-US" sz="2400" dirty="0"/>
              <a:t>of </a:t>
            </a:r>
            <a:r>
              <a:rPr lang="en-US" sz="2400" dirty="0" smtClean="0"/>
              <a:t>SPP (</a:t>
            </a:r>
            <a:r>
              <a:rPr lang="en-US" sz="2400" dirty="0"/>
              <a:t>over 20 peak load hours), 2020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1219200"/>
            <a:ext cx="777685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Contribution over 20 Peak Load Hours, 2019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543800" y="304800"/>
            <a:ext cx="76201" cy="17949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53205"/>
              </p:ext>
            </p:extLst>
          </p:nvPr>
        </p:nvGraphicFramePr>
        <p:xfrm>
          <a:off x="457203" y="990600"/>
          <a:ext cx="11506197" cy="5247863"/>
        </p:xfrm>
        <a:graphic>
          <a:graphicData uri="http://schemas.openxmlformats.org/drawingml/2006/table">
            <a:tbl>
              <a:tblPr/>
              <a:tblGrid>
                <a:gridCol w="1447797"/>
                <a:gridCol w="1257300"/>
                <a:gridCol w="1257300"/>
                <a:gridCol w="1257300"/>
                <a:gridCol w="1257300"/>
                <a:gridCol w="1257300"/>
                <a:gridCol w="1257300"/>
                <a:gridCol w="1257300"/>
                <a:gridCol w="1257300"/>
              </a:tblGrid>
              <a:tr h="655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3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4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5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6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7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Load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07-Aug-19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73,150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07-Aug-19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72,928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72,948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73,143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73,313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74,330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74,666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74,525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73,635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73,455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74,302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74,293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74,059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73,794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73,871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73,382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73,947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74,433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74,264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    73,213 </a:t>
                      </a: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Contribution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459" marR="9459" marT="94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1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975518"/>
          </a:xfrm>
        </p:spPr>
        <p:txBody>
          <a:bodyPr/>
          <a:lstStyle/>
          <a:p>
            <a:r>
              <a:rPr lang="en-US" dirty="0"/>
              <a:t>AS Responsibility </a:t>
            </a:r>
            <a:r>
              <a:rPr lang="en-US" dirty="0" smtClean="0"/>
              <a:t>as Percentage of Capacity over </a:t>
            </a:r>
            <a:r>
              <a:rPr lang="en-US" dirty="0"/>
              <a:t>20 </a:t>
            </a:r>
            <a:r>
              <a:rPr lang="en-US" dirty="0" smtClean="0"/>
              <a:t>Peak </a:t>
            </a:r>
            <a:r>
              <a:rPr lang="en-US" dirty="0"/>
              <a:t>L</a:t>
            </a:r>
            <a:r>
              <a:rPr lang="en-US" dirty="0" smtClean="0"/>
              <a:t>oad </a:t>
            </a:r>
            <a:r>
              <a:rPr lang="en-US" dirty="0"/>
              <a:t>H</a:t>
            </a:r>
            <a:r>
              <a:rPr lang="en-US" dirty="0" smtClean="0"/>
              <a:t>ours</a:t>
            </a:r>
            <a:r>
              <a:rPr lang="en-US" dirty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914400"/>
            <a:ext cx="9144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773525"/>
              </p:ext>
            </p:extLst>
          </p:nvPr>
        </p:nvGraphicFramePr>
        <p:xfrm>
          <a:off x="457199" y="1447800"/>
          <a:ext cx="11201400" cy="4719844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  <a:gridCol w="1600200"/>
                <a:gridCol w="1600200"/>
              </a:tblGrid>
              <a:tr h="49409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1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2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3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4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5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Unit 6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Avg. FRRS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07-Aug-19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07-Aug-19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12-Aug-19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14:00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13-Aug-19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19-Aug-19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15:00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16:00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17:00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26-Aug-19 </a:t>
                      </a:r>
                      <a:r>
                        <a:rPr lang="en-US" sz="1200" b="0" i="0" u="none" strike="noStrike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18:00</a:t>
                      </a:r>
                      <a:endParaRPr lang="en-US" sz="1200" b="0" i="0" u="none" strike="noStrike" dirty="0">
                        <a:solidFill>
                          <a:srgbClr val="5B6770"/>
                        </a:solidFill>
                        <a:effectLst/>
                        <a:latin typeface="+mn-lt"/>
                      </a:endParaRP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184" marR="9184" marT="91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3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78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Capacity Contribution as a </a:t>
            </a:r>
            <a:r>
              <a:rPr lang="en-US" sz="2400" dirty="0" smtClean="0"/>
              <a:t>Function </a:t>
            </a:r>
            <a:r>
              <a:rPr lang="en-US" sz="2400" dirty="0"/>
              <a:t>of SPP (over 20 peak load hours), </a:t>
            </a:r>
            <a:r>
              <a:rPr lang="en-US" sz="2400" dirty="0" smtClean="0"/>
              <a:t>2019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143000"/>
            <a:ext cx="7924800" cy="486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7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/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174961"/>
              </p:ext>
            </p:extLst>
          </p:nvPr>
        </p:nvGraphicFramePr>
        <p:xfrm>
          <a:off x="685800" y="990600"/>
          <a:ext cx="10610850" cy="4573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4632"/>
                <a:gridCol w="1476167"/>
                <a:gridCol w="3269552"/>
                <a:gridCol w="4000499"/>
              </a:tblGrid>
              <a:tr h="653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Status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Duration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Historically </a:t>
                      </a:r>
                      <a:r>
                        <a:rPr lang="en-US" sz="2000" dirty="0" smtClean="0">
                          <a:effectLst/>
                        </a:rPr>
                        <a:t>only</a:t>
                      </a:r>
                      <a:r>
                        <a:rPr lang="en-US" sz="2000" baseline="0" dirty="0" smtClean="0">
                          <a:effectLst/>
                        </a:rPr>
                        <a:t> providing AS</a:t>
                      </a:r>
                      <a:r>
                        <a:rPr lang="en-US" sz="2000" dirty="0" smtClean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Capacity contribution (%)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3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Operational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&lt;4 hours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89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Operational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&lt;4 hours</a:t>
                      </a:r>
                      <a:endParaRPr lang="en-US" sz="200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% based on historic performance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89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Operational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4+ hours</a:t>
                      </a:r>
                      <a:endParaRPr lang="en-US" sz="200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% based</a:t>
                      </a:r>
                      <a:r>
                        <a:rPr lang="en-US" sz="2000" baseline="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 on historic average AS responsibility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89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Operational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4+ hours</a:t>
                      </a:r>
                      <a:endParaRPr lang="en-US" sz="200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% based on historic performance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9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Planned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&lt;4 hours</a:t>
                      </a:r>
                      <a:endParaRPr lang="en-US" sz="200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N/A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9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Planned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5B6770"/>
                          </a:solidFill>
                          <a:effectLst/>
                          <a:latin typeface="+mn-lt"/>
                        </a:rPr>
                        <a:t>4+ hours</a:t>
                      </a:r>
                      <a:endParaRPr lang="en-US" sz="200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N/A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5B6770"/>
                          </a:solidFill>
                          <a:effectLst/>
                          <a:latin typeface="+mn-lt"/>
                          <a:ea typeface="+mn-ea"/>
                        </a:rPr>
                        <a:t>Use same % as operational 4+ hour batteries providing energy</a:t>
                      </a:r>
                      <a:endParaRPr lang="en-US" sz="2000" dirty="0">
                        <a:solidFill>
                          <a:srgbClr val="5B677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9434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c34af464-7aa1-4edd-9be4-83dffc1cb92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4779</TotalTime>
  <Words>2873</Words>
  <Application>Microsoft Office PowerPoint</Application>
  <PresentationFormat>Widescreen</PresentationFormat>
  <Paragraphs>1125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Installed Capacity and Duration of the Batteries Included in Analysis </vt:lpstr>
      <vt:lpstr>Capacity Contribution over 20 Peak Load Hours, 2020</vt:lpstr>
      <vt:lpstr>AS Responsibility as Percentage of Capacity over 20 Peak Load Hours, 2020 </vt:lpstr>
      <vt:lpstr>Capacity Contribution as a Function of SPP (over 20 peak load hours), 2020</vt:lpstr>
      <vt:lpstr>Capacity Contribution over 20 Peak Load Hours, 2019</vt:lpstr>
      <vt:lpstr>AS Responsibility as Percentage of Capacity over 20 Peak Load Hours, 2019 </vt:lpstr>
      <vt:lpstr>Capacity Contribution as a Function of SPP (over 20 peak load hours), 2019</vt:lpstr>
      <vt:lpstr>Conclusions / Recommendations</vt:lpstr>
      <vt:lpstr>Request for Information </vt:lpstr>
      <vt:lpstr>Reporting of DC-Coupled and Self-Limiting Facilities in GIS</vt:lpstr>
      <vt:lpstr>Reporting of Self-Limiting Facilities in GIS, Based on RI Proposal</vt:lpstr>
      <vt:lpstr>New Report on Batteries as a Supplement to GIS</vt:lpstr>
      <vt:lpstr>New Report on Batteries as a Supplement to GIS</vt:lpstr>
      <vt:lpstr>Thank you!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Matevosyan, Julia</cp:lastModifiedBy>
  <cp:revision>120</cp:revision>
  <cp:lastPrinted>2016-01-21T20:53:15Z</cp:lastPrinted>
  <dcterms:created xsi:type="dcterms:W3CDTF">2016-01-21T15:20:31Z</dcterms:created>
  <dcterms:modified xsi:type="dcterms:W3CDTF">2020-11-17T16:59:58Z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