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00" r:id="rId8"/>
    <p:sldId id="303" r:id="rId9"/>
    <p:sldId id="304" r:id="rId10"/>
    <p:sldId id="301" r:id="rId11"/>
    <p:sldId id="302"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9060" autoAdjust="0"/>
  </p:normalViewPr>
  <p:slideViewPr>
    <p:cSldViewPr showGuides="1">
      <p:cViewPr varScale="1">
        <p:scale>
          <a:sx n="95" d="100"/>
          <a:sy n="95" d="100"/>
        </p:scale>
        <p:origin x="78" y="1410"/>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11/16/2020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 tripped while carrying 365 MW. </a:t>
            </a:r>
          </a:p>
          <a:p>
            <a:endParaRPr lang="en-US" baseline="0" dirty="0" smtClean="0"/>
          </a:p>
          <a:p>
            <a:r>
              <a:rPr lang="en-US" baseline="0" dirty="0" smtClean="0"/>
              <a:t>Starting Frequency: </a:t>
            </a:r>
            <a:r>
              <a:rPr lang="en-US" baseline="0" dirty="0" smtClean="0"/>
              <a:t>59.9840 </a:t>
            </a:r>
            <a:r>
              <a:rPr lang="en-US" baseline="0" dirty="0" smtClean="0"/>
              <a:t>Hz</a:t>
            </a:r>
          </a:p>
          <a:p>
            <a:r>
              <a:rPr lang="en-US" baseline="0" dirty="0" smtClean="0"/>
              <a:t>Minimum Frequency: </a:t>
            </a:r>
            <a:r>
              <a:rPr lang="en-US" baseline="0" dirty="0" smtClean="0"/>
              <a:t>59.909 </a:t>
            </a:r>
            <a:r>
              <a:rPr lang="en-US" baseline="0" dirty="0" smtClean="0"/>
              <a:t>Hz</a:t>
            </a:r>
          </a:p>
          <a:p>
            <a:r>
              <a:rPr lang="en-US" baseline="0" dirty="0" smtClean="0"/>
              <a:t>A-C Time: </a:t>
            </a:r>
            <a:r>
              <a:rPr lang="en-US" baseline="0" dirty="0" smtClean="0"/>
              <a:t>6 </a:t>
            </a:r>
            <a:r>
              <a:rPr lang="en-US" baseline="0" dirty="0" smtClean="0"/>
              <a:t>seconds</a:t>
            </a:r>
          </a:p>
          <a:p>
            <a:r>
              <a:rPr lang="en-US" baseline="0" dirty="0" smtClean="0"/>
              <a:t>Recovery Time: </a:t>
            </a:r>
            <a:r>
              <a:rPr lang="en-US" baseline="0" dirty="0" smtClean="0"/>
              <a:t>8 </a:t>
            </a:r>
            <a:r>
              <a:rPr lang="en-US" baseline="0" dirty="0" smtClean="0"/>
              <a:t>minutes and </a:t>
            </a:r>
            <a:r>
              <a:rPr lang="en-US" baseline="0" dirty="0" smtClean="0"/>
              <a:t>9 seconds (no RRS or manual offset applied)</a:t>
            </a:r>
            <a:endParaRPr lang="en-US" baseline="0" dirty="0" smtClean="0"/>
          </a:p>
          <a:p>
            <a:r>
              <a:rPr lang="en-US" baseline="0" dirty="0" smtClean="0"/>
              <a:t>RRS Deployed: 0 MW</a:t>
            </a:r>
          </a:p>
          <a:p>
            <a:endParaRPr lang="en-US" baseline="0" dirty="0" smtClean="0"/>
          </a:p>
          <a:p>
            <a:r>
              <a:rPr lang="en-US" baseline="0" dirty="0" smtClean="0"/>
              <a:t>Trip Reason: </a:t>
            </a:r>
            <a:r>
              <a:rPr lang="en-US" baseline="0" dirty="0" smtClean="0"/>
              <a:t>Gas pressure issues</a:t>
            </a:r>
            <a:endParaRPr lang="en-US" baseline="0" dirty="0" smtClean="0"/>
          </a:p>
          <a:p>
            <a:endParaRPr lang="en-US" baseline="0" dirty="0" smtClean="0"/>
          </a:p>
          <a:p>
            <a:r>
              <a:rPr lang="en-US" baseline="0" dirty="0" smtClean="0"/>
              <a:t>No Selection Reason: </a:t>
            </a:r>
            <a:r>
              <a:rPr lang="en-US" baseline="0" dirty="0" smtClean="0"/>
              <a:t>The event wasn’t large enough. Typically look for 550 MW of lost generation/load.</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27749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 experienced issues with the gas pressure while carrying about 645 MW. The resource tripped in segments.</a:t>
            </a:r>
          </a:p>
          <a:p>
            <a:endParaRPr lang="en-US" baseline="0" dirty="0" smtClean="0"/>
          </a:p>
          <a:p>
            <a:r>
              <a:rPr lang="en-US" baseline="0" dirty="0" smtClean="0"/>
              <a:t>Starting </a:t>
            </a:r>
            <a:r>
              <a:rPr lang="en-US" baseline="0" dirty="0" smtClean="0"/>
              <a:t>Frequency: </a:t>
            </a:r>
            <a:r>
              <a:rPr lang="en-US" baseline="0" dirty="0" smtClean="0"/>
              <a:t>59.9950 </a:t>
            </a:r>
            <a:r>
              <a:rPr lang="en-US" baseline="0" dirty="0" smtClean="0"/>
              <a:t>Hz</a:t>
            </a:r>
          </a:p>
          <a:p>
            <a:r>
              <a:rPr lang="en-US" baseline="0" dirty="0" smtClean="0"/>
              <a:t>Minimum Frequency: </a:t>
            </a:r>
            <a:r>
              <a:rPr lang="en-US" baseline="0" dirty="0" smtClean="0"/>
              <a:t>59.8660 </a:t>
            </a:r>
            <a:r>
              <a:rPr lang="en-US" baseline="0" dirty="0" smtClean="0"/>
              <a:t>Hz</a:t>
            </a:r>
          </a:p>
          <a:p>
            <a:r>
              <a:rPr lang="en-US" baseline="0" dirty="0" smtClean="0"/>
              <a:t>A-C Time: </a:t>
            </a:r>
            <a:r>
              <a:rPr lang="en-US" baseline="0" dirty="0" smtClean="0"/>
              <a:t>12 </a:t>
            </a:r>
            <a:r>
              <a:rPr lang="en-US" baseline="0" dirty="0" smtClean="0"/>
              <a:t>seconds</a:t>
            </a:r>
          </a:p>
          <a:p>
            <a:r>
              <a:rPr lang="en-US" baseline="0" dirty="0" smtClean="0"/>
              <a:t>Recovery Time: 6 minutes and </a:t>
            </a:r>
            <a:r>
              <a:rPr lang="en-US" baseline="0" dirty="0" smtClean="0"/>
              <a:t>25 seconds</a:t>
            </a:r>
          </a:p>
          <a:p>
            <a:r>
              <a:rPr lang="en-US" baseline="0" dirty="0" smtClean="0"/>
              <a:t>RRS </a:t>
            </a:r>
            <a:r>
              <a:rPr lang="en-US" baseline="0" dirty="0" smtClean="0"/>
              <a:t>Deployed: </a:t>
            </a:r>
            <a:r>
              <a:rPr lang="en-US" baseline="0" dirty="0" smtClean="0"/>
              <a:t>974.50 </a:t>
            </a:r>
            <a:r>
              <a:rPr lang="en-US" baseline="0" dirty="0" smtClean="0"/>
              <a:t>MW</a:t>
            </a:r>
          </a:p>
          <a:p>
            <a:endParaRPr lang="en-US" baseline="0" dirty="0" smtClean="0"/>
          </a:p>
          <a:p>
            <a:r>
              <a:rPr lang="en-US" baseline="0" dirty="0" smtClean="0"/>
              <a:t>Trip Reason: </a:t>
            </a:r>
            <a:r>
              <a:rPr lang="en-US" baseline="0" dirty="0" smtClean="0"/>
              <a:t>gas pressure issues</a:t>
            </a:r>
            <a:endParaRPr lang="en-US" baseline="0" dirty="0" smtClean="0"/>
          </a:p>
          <a:p>
            <a:endParaRPr lang="en-US" baseline="0" dirty="0" smtClean="0"/>
          </a:p>
          <a:p>
            <a:r>
              <a:rPr lang="en-US" baseline="0" dirty="0" smtClean="0"/>
              <a:t>No Selection Reason</a:t>
            </a:r>
            <a:r>
              <a:rPr lang="en-US" baseline="0" dirty="0" smtClean="0"/>
              <a:t>: Frequency fell to 59.965 Hz prior to the resource trip. The resource tripped in segments which elongated the A-C time.</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067124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 experienced issues with the sites gas pipelines while carrying about 693 MW. The resource tripped in segments.</a:t>
            </a:r>
          </a:p>
          <a:p>
            <a:endParaRPr lang="en-US" baseline="0" dirty="0" smtClean="0"/>
          </a:p>
          <a:p>
            <a:r>
              <a:rPr lang="en-US" baseline="0" dirty="0" smtClean="0"/>
              <a:t>Starting Frequency: </a:t>
            </a:r>
            <a:r>
              <a:rPr lang="en-US" baseline="0" dirty="0" smtClean="0"/>
              <a:t>59.9830 </a:t>
            </a:r>
            <a:r>
              <a:rPr lang="en-US" baseline="0" dirty="0" smtClean="0"/>
              <a:t>Hz</a:t>
            </a:r>
          </a:p>
          <a:p>
            <a:r>
              <a:rPr lang="en-US" baseline="0" dirty="0" smtClean="0"/>
              <a:t>Minimum Frequency: </a:t>
            </a:r>
            <a:r>
              <a:rPr lang="en-US" baseline="0" dirty="0" smtClean="0"/>
              <a:t>59.8280 </a:t>
            </a:r>
            <a:r>
              <a:rPr lang="en-US" baseline="0" dirty="0" smtClean="0"/>
              <a:t>Hz</a:t>
            </a:r>
          </a:p>
          <a:p>
            <a:r>
              <a:rPr lang="en-US" baseline="0" dirty="0" smtClean="0"/>
              <a:t>A-C Time: </a:t>
            </a:r>
            <a:r>
              <a:rPr lang="en-US" baseline="0" dirty="0" smtClean="0"/>
              <a:t>11 </a:t>
            </a:r>
            <a:r>
              <a:rPr lang="en-US" baseline="0" dirty="0" smtClean="0"/>
              <a:t>seconds</a:t>
            </a:r>
          </a:p>
          <a:p>
            <a:r>
              <a:rPr lang="en-US" baseline="0" dirty="0" smtClean="0"/>
              <a:t>Recovery Time: </a:t>
            </a:r>
            <a:r>
              <a:rPr lang="en-US" baseline="0" dirty="0" smtClean="0"/>
              <a:t>4 minutes and 43 seconds</a:t>
            </a:r>
          </a:p>
          <a:p>
            <a:r>
              <a:rPr lang="en-US" baseline="0" dirty="0" smtClean="0"/>
              <a:t>RRS </a:t>
            </a:r>
            <a:r>
              <a:rPr lang="en-US" baseline="0" dirty="0" smtClean="0"/>
              <a:t>Deployed: </a:t>
            </a:r>
            <a:r>
              <a:rPr lang="en-US" baseline="0" dirty="0" smtClean="0"/>
              <a:t>1150 </a:t>
            </a:r>
            <a:r>
              <a:rPr lang="en-US" baseline="0" dirty="0" smtClean="0"/>
              <a:t>MW</a:t>
            </a:r>
          </a:p>
          <a:p>
            <a:endParaRPr lang="en-US" baseline="0" dirty="0" smtClean="0"/>
          </a:p>
          <a:p>
            <a:r>
              <a:rPr lang="en-US" baseline="0" dirty="0" smtClean="0"/>
              <a:t>Trip Reason: </a:t>
            </a:r>
            <a:r>
              <a:rPr lang="en-US" baseline="0" dirty="0" smtClean="0"/>
              <a:t>Gas pipeline issues</a:t>
            </a:r>
            <a:endParaRPr lang="en-US" baseline="0" dirty="0" smtClean="0"/>
          </a:p>
          <a:p>
            <a:endParaRPr lang="en-US" baseline="0" dirty="0" smtClean="0"/>
          </a:p>
          <a:p>
            <a:r>
              <a:rPr lang="en-US" baseline="0" dirty="0" smtClean="0"/>
              <a:t>No Selection Reason: </a:t>
            </a:r>
            <a:r>
              <a:rPr lang="en-US" baseline="0" dirty="0" smtClean="0"/>
              <a:t>Frequency was ramping down and was well below the lower dead-band prior to the resource tripping offline. The A-C time was also longer than the typical A-C time.</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696026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 experienced</a:t>
            </a:r>
            <a:r>
              <a:rPr lang="en-US" baseline="0" dirty="0" smtClean="0"/>
              <a:t> a complete trip while carrying 565.3 MW. The whole configuration did not trip immediately but rather in steps. </a:t>
            </a:r>
          </a:p>
          <a:p>
            <a:endParaRPr lang="en-US" baseline="0" dirty="0" smtClean="0"/>
          </a:p>
          <a:p>
            <a:r>
              <a:rPr lang="en-US" baseline="0" dirty="0" smtClean="0"/>
              <a:t>Starting Frequency: </a:t>
            </a:r>
            <a:r>
              <a:rPr lang="en-US" baseline="0" dirty="0" smtClean="0"/>
              <a:t>60.008 Hz</a:t>
            </a:r>
            <a:endParaRPr lang="en-US" baseline="0" dirty="0" smtClean="0"/>
          </a:p>
          <a:p>
            <a:r>
              <a:rPr lang="en-US" baseline="0" dirty="0" smtClean="0"/>
              <a:t>Minimum Frequency</a:t>
            </a:r>
            <a:r>
              <a:rPr lang="en-US" baseline="0" dirty="0" smtClean="0"/>
              <a:t>: </a:t>
            </a:r>
            <a:r>
              <a:rPr lang="en-US" baseline="0" dirty="0" smtClean="0"/>
              <a:t>59.8760 Hz</a:t>
            </a:r>
            <a:endParaRPr lang="en-US" baseline="0" dirty="0" smtClean="0"/>
          </a:p>
          <a:p>
            <a:r>
              <a:rPr lang="en-US" baseline="0" dirty="0" smtClean="0"/>
              <a:t>A-C Time: </a:t>
            </a:r>
            <a:r>
              <a:rPr lang="en-US" baseline="0" dirty="0" smtClean="0"/>
              <a:t>12 </a:t>
            </a:r>
            <a:r>
              <a:rPr lang="en-US" baseline="0" dirty="0" smtClean="0"/>
              <a:t>seconds</a:t>
            </a:r>
          </a:p>
          <a:p>
            <a:r>
              <a:rPr lang="en-US" baseline="0" dirty="0" smtClean="0"/>
              <a:t>Recovery </a:t>
            </a:r>
            <a:r>
              <a:rPr lang="en-US" baseline="0" dirty="0" smtClean="0"/>
              <a:t>Time: 3 minutes and 35 seconds</a:t>
            </a:r>
          </a:p>
          <a:p>
            <a:r>
              <a:rPr lang="en-US" baseline="0" dirty="0" smtClean="0"/>
              <a:t>RRS </a:t>
            </a:r>
            <a:r>
              <a:rPr lang="en-US" baseline="0" dirty="0" smtClean="0"/>
              <a:t>Deployed: </a:t>
            </a:r>
            <a:r>
              <a:rPr lang="en-US" baseline="0" dirty="0" smtClean="0"/>
              <a:t>606.1 </a:t>
            </a:r>
            <a:r>
              <a:rPr lang="en-US" baseline="0" dirty="0" smtClean="0"/>
              <a:t>MW</a:t>
            </a:r>
          </a:p>
          <a:p>
            <a:endParaRPr lang="en-US" baseline="0" dirty="0" smtClean="0"/>
          </a:p>
          <a:p>
            <a:r>
              <a:rPr lang="en-US" baseline="0" dirty="0" smtClean="0"/>
              <a:t>Trip Reason: </a:t>
            </a:r>
            <a:r>
              <a:rPr lang="en-US" baseline="0" dirty="0" smtClean="0"/>
              <a:t>Communication loss with Distributed Control System (DCS)</a:t>
            </a:r>
            <a:endParaRPr lang="en-US" baseline="0" dirty="0" smtClean="0"/>
          </a:p>
          <a:p>
            <a:endParaRPr lang="en-US" baseline="0" dirty="0" smtClean="0"/>
          </a:p>
          <a:p>
            <a:r>
              <a:rPr lang="en-US" baseline="0" dirty="0" smtClean="0"/>
              <a:t>No Selection Reason: </a:t>
            </a:r>
            <a:r>
              <a:rPr lang="en-US" baseline="0" dirty="0" smtClean="0"/>
              <a:t>The resource trip was not clean and was longer than the typical A-C time</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88913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UNIT1, UNIT2, UNIT3, and UNIT4</a:t>
            </a:r>
            <a:r>
              <a:rPr lang="en-US" baseline="0" dirty="0" smtClean="0"/>
              <a:t> at STATION1 tripped offline due to issues with the gas valve regulator (approx. loss of 250)</a:t>
            </a:r>
          </a:p>
          <a:p>
            <a:r>
              <a:rPr lang="en-US" baseline="0" dirty="0" smtClean="0"/>
              <a:t>STATION2_UNIT1 tripped offline while carrying 595.3 MW due to filter issues</a:t>
            </a:r>
          </a:p>
          <a:p>
            <a:endParaRPr lang="en-US" baseline="0" dirty="0" smtClean="0"/>
          </a:p>
          <a:p>
            <a:r>
              <a:rPr lang="en-US" baseline="0" dirty="0" smtClean="0"/>
              <a:t>Starting Frequency: </a:t>
            </a:r>
            <a:r>
              <a:rPr lang="en-US" baseline="0" dirty="0" smtClean="0"/>
              <a:t>59.9750 </a:t>
            </a:r>
            <a:r>
              <a:rPr lang="en-US" baseline="0" dirty="0" smtClean="0"/>
              <a:t>Hz</a:t>
            </a:r>
          </a:p>
          <a:p>
            <a:r>
              <a:rPr lang="en-US" baseline="0" dirty="0" smtClean="0"/>
              <a:t>Minimum Frequency: </a:t>
            </a:r>
            <a:r>
              <a:rPr lang="en-US" baseline="0" dirty="0" smtClean="0"/>
              <a:t>59.8180 </a:t>
            </a:r>
            <a:r>
              <a:rPr lang="en-US" baseline="0" dirty="0" smtClean="0"/>
              <a:t>Hz</a:t>
            </a:r>
          </a:p>
          <a:p>
            <a:r>
              <a:rPr lang="en-US" baseline="0" dirty="0" smtClean="0"/>
              <a:t>RRS Deployed: </a:t>
            </a:r>
            <a:r>
              <a:rPr lang="en-US" baseline="0" dirty="0" smtClean="0"/>
              <a:t>1150 </a:t>
            </a:r>
            <a:r>
              <a:rPr lang="en-US" baseline="0" dirty="0" smtClean="0"/>
              <a:t>MW</a:t>
            </a:r>
          </a:p>
          <a:p>
            <a:r>
              <a:rPr lang="en-US" baseline="0" dirty="0" smtClean="0"/>
              <a:t>A-C Time: 10 seconds</a:t>
            </a:r>
          </a:p>
          <a:p>
            <a:r>
              <a:rPr lang="en-US" baseline="0" dirty="0" smtClean="0"/>
              <a:t>Recovery Time: 4 minutes and 39 seconds (to dead-band), 5 minutes and 8 seconds (to 60 Hz)</a:t>
            </a:r>
          </a:p>
          <a:p>
            <a:endParaRPr lang="en-US" baseline="0" dirty="0" smtClean="0"/>
          </a:p>
          <a:p>
            <a:r>
              <a:rPr lang="en-US" baseline="0" dirty="0" smtClean="0"/>
              <a:t>No Selection Reason: </a:t>
            </a:r>
            <a:r>
              <a:rPr lang="en-US" baseline="0" dirty="0" smtClean="0"/>
              <a:t>Prior to resource trips, frequency fell below the lower dead-band with frequency reaching as low as 59.969 Hz. Initial observations suggest resource trips at STATION1 and STATION2 were independent of each other and did not occur simultaneously, which would explain the longer than typical A-C time.</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59250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solidFill>
                  <a:srgbClr val="5B6770"/>
                </a:solidFill>
              </a:rPr>
              <a:t>ERCOT Non-FME Frequency Events</a:t>
            </a:r>
          </a:p>
          <a:p>
            <a:r>
              <a:rPr lang="en-US" b="1" dirty="0" smtClean="0">
                <a:solidFill>
                  <a:srgbClr val="5B6770"/>
                </a:solidFill>
              </a:rPr>
              <a:t>October 2020</a:t>
            </a:r>
            <a:endParaRPr lang="en-US" b="1" dirty="0">
              <a:solidFill>
                <a:srgbClr val="5B6770"/>
              </a:solidFill>
            </a:endParaRPr>
          </a:p>
          <a:p>
            <a:endParaRPr lang="en-US" dirty="0">
              <a:solidFill>
                <a:srgbClr val="5B6770"/>
              </a:solidFill>
            </a:endParaRPr>
          </a:p>
          <a:p>
            <a:r>
              <a:rPr lang="en-US" dirty="0" smtClean="0">
                <a:solidFill>
                  <a:srgbClr val="5B6770"/>
                </a:solidFill>
              </a:rPr>
              <a:t>ERCOT</a:t>
            </a:r>
          </a:p>
          <a:p>
            <a:r>
              <a:rPr lang="en-US" dirty="0" smtClean="0">
                <a:solidFill>
                  <a:srgbClr val="5B6770"/>
                </a:solidFill>
              </a:rPr>
              <a:t>Operations Planning</a:t>
            </a:r>
            <a:endParaRPr lang="en-US" dirty="0">
              <a:solidFill>
                <a:srgbClr val="5B6770"/>
              </a:solidFill>
            </a:endParaRPr>
          </a:p>
          <a:p>
            <a:endParaRPr lang="en-US" dirty="0">
              <a:solidFill>
                <a:srgbClr val="5B6770"/>
              </a:solidFill>
            </a:endParaRPr>
          </a:p>
          <a:p>
            <a:r>
              <a:rPr lang="en-US" dirty="0" smtClean="0">
                <a:solidFill>
                  <a:srgbClr val="5B6770"/>
                </a:solidFill>
              </a:rPr>
              <a:t>PDCWG | </a:t>
            </a:r>
            <a:r>
              <a:rPr lang="en-US" dirty="0" smtClean="0">
                <a:solidFill>
                  <a:srgbClr val="5B6770"/>
                </a:solidFill>
              </a:rPr>
              <a:t>November 17</a:t>
            </a:r>
            <a:r>
              <a:rPr lang="en-US" baseline="30000" dirty="0" smtClean="0">
                <a:solidFill>
                  <a:srgbClr val="5B6770"/>
                </a:solidFill>
              </a:rPr>
              <a:t>th</a:t>
            </a:r>
            <a:r>
              <a:rPr lang="en-US" dirty="0" smtClean="0">
                <a:solidFill>
                  <a:srgbClr val="5B6770"/>
                </a:solidFill>
              </a:rPr>
              <a:t>, 2020</a:t>
            </a:r>
            <a:endParaRPr lang="en-US" dirty="0">
              <a:solidFill>
                <a:srgbClr val="5B677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10/8/2020 11:09:12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3" name="Picture 2"/>
          <p:cNvPicPr>
            <a:picLocks noChangeAspect="1"/>
          </p:cNvPicPr>
          <p:nvPr/>
        </p:nvPicPr>
        <p:blipFill>
          <a:blip r:embed="rId3"/>
          <a:stretch>
            <a:fillRect/>
          </a:stretch>
        </p:blipFill>
        <p:spPr>
          <a:xfrm>
            <a:off x="0" y="1409893"/>
            <a:ext cx="9144000" cy="4038213"/>
          </a:xfrm>
          <a:prstGeom prst="rect">
            <a:avLst/>
          </a:prstGeom>
        </p:spPr>
      </p:pic>
    </p:spTree>
    <p:extLst>
      <p:ext uri="{BB962C8B-B14F-4D97-AF65-F5344CB8AC3E}">
        <p14:creationId xmlns:p14="http://schemas.microsoft.com/office/powerpoint/2010/main" val="241175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10/10/2020 14:18:36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p:cNvPicPr>
            <a:picLocks noChangeAspect="1"/>
          </p:cNvPicPr>
          <p:nvPr/>
        </p:nvPicPr>
        <p:blipFill>
          <a:blip r:embed="rId3"/>
          <a:stretch>
            <a:fillRect/>
          </a:stretch>
        </p:blipFill>
        <p:spPr>
          <a:xfrm>
            <a:off x="0" y="1028617"/>
            <a:ext cx="9144000" cy="4800766"/>
          </a:xfrm>
          <a:prstGeom prst="rect">
            <a:avLst/>
          </a:prstGeom>
        </p:spPr>
      </p:pic>
    </p:spTree>
    <p:extLst>
      <p:ext uri="{BB962C8B-B14F-4D97-AF65-F5344CB8AC3E}">
        <p14:creationId xmlns:p14="http://schemas.microsoft.com/office/powerpoint/2010/main" val="280119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10/10/2020 16:44:26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3" name="Picture 2"/>
          <p:cNvPicPr>
            <a:picLocks noChangeAspect="1"/>
          </p:cNvPicPr>
          <p:nvPr/>
        </p:nvPicPr>
        <p:blipFill>
          <a:blip r:embed="rId3"/>
          <a:stretch>
            <a:fillRect/>
          </a:stretch>
        </p:blipFill>
        <p:spPr>
          <a:xfrm>
            <a:off x="0" y="1012229"/>
            <a:ext cx="9144000" cy="4833541"/>
          </a:xfrm>
          <a:prstGeom prst="rect">
            <a:avLst/>
          </a:prstGeom>
        </p:spPr>
      </p:pic>
    </p:spTree>
    <p:extLst>
      <p:ext uri="{BB962C8B-B14F-4D97-AF65-F5344CB8AC3E}">
        <p14:creationId xmlns:p14="http://schemas.microsoft.com/office/powerpoint/2010/main" val="2913037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1237353"/>
            <a:ext cx="9144000" cy="4396536"/>
          </a:xfrm>
          <a:prstGeom prst="rect">
            <a:avLst/>
          </a:prstGeom>
        </p:spPr>
      </p:pic>
      <p:sp>
        <p:nvSpPr>
          <p:cNvPr id="2" name="Title 1"/>
          <p:cNvSpPr>
            <a:spLocks noGrp="1"/>
          </p:cNvSpPr>
          <p:nvPr>
            <p:ph type="title"/>
          </p:nvPr>
        </p:nvSpPr>
        <p:spPr/>
        <p:txBody>
          <a:bodyPr/>
          <a:lstStyle/>
          <a:p>
            <a:r>
              <a:rPr lang="en-US" dirty="0" smtClean="0"/>
              <a:t>10/26/2020 13:23:17</a:t>
            </a:r>
            <a:r>
              <a:rPr lang="en-US" dirty="0" smtClean="0"/>
              <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731874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10/27/2020 08:41:34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p:cNvPicPr>
            <a:picLocks noChangeAspect="1"/>
          </p:cNvPicPr>
          <p:nvPr/>
        </p:nvPicPr>
        <p:blipFill>
          <a:blip r:embed="rId3"/>
          <a:stretch>
            <a:fillRect/>
          </a:stretch>
        </p:blipFill>
        <p:spPr>
          <a:xfrm>
            <a:off x="0" y="1141344"/>
            <a:ext cx="9144000" cy="4575311"/>
          </a:xfrm>
          <a:prstGeom prst="rect">
            <a:avLst/>
          </a:prstGeom>
        </p:spPr>
      </p:pic>
    </p:spTree>
    <p:extLst>
      <p:ext uri="{BB962C8B-B14F-4D97-AF65-F5344CB8AC3E}">
        <p14:creationId xmlns:p14="http://schemas.microsoft.com/office/powerpoint/2010/main" val="1956719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Questions?</a:t>
            </a:r>
            <a:endParaRPr lang="en-US" dirty="0"/>
          </a:p>
        </p:txBody>
      </p:sp>
      <p:sp>
        <p:nvSpPr>
          <p:cNvPr id="3" name="Subtitle 2"/>
          <p:cNvSpPr>
            <a:spLocks noGrp="1"/>
          </p:cNvSpPr>
          <p:nvPr>
            <p:ph type="subTitle" idx="1"/>
          </p:nvPr>
        </p:nvSpPr>
        <p:spPr/>
        <p:txBody>
          <a:bodyPr anchor="ctr"/>
          <a:lstStyle/>
          <a:p>
            <a:r>
              <a:rPr lang="en-US" dirty="0" smtClean="0"/>
              <a:t>Thank you!</a:t>
            </a:r>
            <a:endParaRPr lang="en-US" dirty="0"/>
          </a:p>
        </p:txBody>
      </p:sp>
    </p:spTree>
    <p:extLst>
      <p:ext uri="{BB962C8B-B14F-4D97-AF65-F5344CB8AC3E}">
        <p14:creationId xmlns:p14="http://schemas.microsoft.com/office/powerpoint/2010/main" val="277766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37539</TotalTime>
  <Words>489</Words>
  <Application>Microsoft Office PowerPoint</Application>
  <PresentationFormat>On-screen Show (4:3)</PresentationFormat>
  <Paragraphs>78</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10/8/2020 11:09:12</vt:lpstr>
      <vt:lpstr>10/10/2020 14:18:36</vt:lpstr>
      <vt:lpstr>10/10/2020 16:44:26</vt:lpstr>
      <vt:lpstr>10/26/2020 13:23:17 </vt:lpstr>
      <vt:lpstr>10/27/2020 08:41:34</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Emmanuel</cp:lastModifiedBy>
  <cp:revision>593</cp:revision>
  <cp:lastPrinted>2016-01-21T20:53:15Z</cp:lastPrinted>
  <dcterms:created xsi:type="dcterms:W3CDTF">2016-01-21T15:20:31Z</dcterms:created>
  <dcterms:modified xsi:type="dcterms:W3CDTF">2020-11-17T00:19:00Z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