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9"/>
  </p:notesMasterIdLst>
  <p:handoutMasterIdLst>
    <p:handoutMasterId r:id="rId10"/>
  </p:handoutMasterIdLst>
  <p:sldIdLst>
    <p:sldId id="260" r:id="rId6"/>
    <p:sldId id="267" r:id="rId7"/>
    <p:sldId id="269"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1" d="100"/>
          <a:sy n="111" d="100"/>
        </p:scale>
        <p:origin x="558" y="114"/>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11/17/2020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11/17/2020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smtClean="0"/>
              <a:t>Footer text goes here.</a:t>
            </a:r>
            <a:endParaRPr lang="en-US"/>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0" y="2105561"/>
            <a:ext cx="5646034" cy="2462213"/>
          </a:xfrm>
          <a:prstGeom prst="rect">
            <a:avLst/>
          </a:prstGeom>
          <a:noFill/>
        </p:spPr>
        <p:txBody>
          <a:bodyPr wrap="square" rtlCol="0">
            <a:spAutoFit/>
          </a:bodyPr>
          <a:lstStyle/>
          <a:p>
            <a:r>
              <a:rPr lang="en-US" sz="2800" b="1" dirty="0" smtClean="0">
                <a:solidFill>
                  <a:schemeClr val="tx2"/>
                </a:solidFill>
              </a:rPr>
              <a:t>Chronic Congestion Verification</a:t>
            </a:r>
            <a:endParaRPr lang="en-US" sz="2800" b="1" dirty="0">
              <a:solidFill>
                <a:schemeClr val="tx2"/>
              </a:solidFill>
            </a:endParaRPr>
          </a:p>
          <a:p>
            <a:endParaRPr lang="en-US" dirty="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Joel Koepke</a:t>
            </a:r>
          </a:p>
          <a:p>
            <a:r>
              <a:rPr lang="en-US" dirty="0" smtClean="0">
                <a:solidFill>
                  <a:schemeClr val="tx2"/>
                </a:solidFill>
              </a:rPr>
              <a:t>Grid Coordination Support and Development</a:t>
            </a:r>
          </a:p>
          <a:p>
            <a:endParaRPr lang="en-US" dirty="0">
              <a:solidFill>
                <a:schemeClr val="tx2"/>
              </a:solidFill>
            </a:endParaRPr>
          </a:p>
          <a:p>
            <a:r>
              <a:rPr lang="en-US" dirty="0" smtClean="0">
                <a:solidFill>
                  <a:schemeClr val="tx2"/>
                </a:solidFill>
              </a:rPr>
              <a:t>11/12/2020</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smtClean="0"/>
              <a:t>Chronic Congestion – Nodal Protocols </a:t>
            </a:r>
            <a:r>
              <a:rPr lang="en-US" dirty="0" smtClean="0"/>
              <a:t>3.20 (Current)</a:t>
            </a:r>
            <a:endParaRPr lang="en-US" dirty="0"/>
          </a:p>
        </p:txBody>
      </p:sp>
      <p:sp>
        <p:nvSpPr>
          <p:cNvPr id="6" name="Content Placeholder 5"/>
          <p:cNvSpPr>
            <a:spLocks noGrp="1"/>
          </p:cNvSpPr>
          <p:nvPr>
            <p:ph idx="1"/>
          </p:nvPr>
        </p:nvSpPr>
        <p:spPr/>
        <p:txBody>
          <a:bodyPr/>
          <a:lstStyle/>
          <a:p>
            <a:pPr marL="0" indent="0">
              <a:buNone/>
            </a:pPr>
            <a:r>
              <a:rPr lang="en-US" b="1" dirty="0" smtClean="0"/>
              <a:t>3.20</a:t>
            </a:r>
            <a:r>
              <a:rPr lang="en-US" dirty="0" smtClean="0"/>
              <a:t> - Identification of Chronic Congestion</a:t>
            </a:r>
          </a:p>
          <a:p>
            <a:pPr marL="857250" lvl="1" indent="-457200">
              <a:buAutoNum type="arabicParenBoth"/>
            </a:pPr>
            <a:r>
              <a:rPr lang="en-US" dirty="0" smtClean="0"/>
              <a:t>A </a:t>
            </a:r>
            <a:r>
              <a:rPr lang="en-US" dirty="0"/>
              <a:t>constraint that has been active or binding on three or more Operating </a:t>
            </a:r>
            <a:r>
              <a:rPr lang="en-US" dirty="0" smtClean="0"/>
              <a:t>	Days </a:t>
            </a:r>
            <a:r>
              <a:rPr lang="en-US" dirty="0"/>
              <a:t>within a rolling 30-day period shall be considered to be experiencing </a:t>
            </a:r>
            <a:r>
              <a:rPr lang="en-US" dirty="0" smtClean="0"/>
              <a:t>	chronic </a:t>
            </a:r>
            <a:r>
              <a:rPr lang="en-US" dirty="0"/>
              <a:t>congestion</a:t>
            </a:r>
            <a:r>
              <a:rPr lang="en-US" dirty="0" smtClean="0"/>
              <a:t>.</a:t>
            </a:r>
            <a:endParaRPr lang="en-US" dirty="0"/>
          </a:p>
          <a:p>
            <a:pPr marL="0" indent="0">
              <a:buNone/>
            </a:pPr>
            <a:r>
              <a:rPr lang="en-US" b="1" dirty="0" smtClean="0"/>
              <a:t>3.20.2</a:t>
            </a:r>
            <a:r>
              <a:rPr lang="en-US" dirty="0" smtClean="0"/>
              <a:t> – Topology and Model Verification</a:t>
            </a:r>
          </a:p>
          <a:p>
            <a:pPr marL="400050" lvl="1" indent="0">
              <a:buNone/>
            </a:pPr>
            <a:r>
              <a:rPr lang="en-US" dirty="0" smtClean="0"/>
              <a:t>(1) …ERCOT </a:t>
            </a:r>
            <a:r>
              <a:rPr lang="en-US" dirty="0"/>
              <a:t>shall </a:t>
            </a:r>
            <a:r>
              <a:rPr lang="en-US" u="sng" dirty="0"/>
              <a:t>discuss and validate </a:t>
            </a:r>
            <a:r>
              <a:rPr lang="en-US" dirty="0"/>
              <a:t>with the appropriate </a:t>
            </a:r>
            <a:r>
              <a:rPr lang="en-US" dirty="0" smtClean="0"/>
              <a:t>TSP </a:t>
            </a:r>
            <a:r>
              <a:rPr lang="en-US" dirty="0"/>
              <a:t>and </a:t>
            </a:r>
            <a:r>
              <a:rPr lang="en-US" dirty="0" smtClean="0"/>
              <a:t>RE </a:t>
            </a:r>
            <a:r>
              <a:rPr lang="en-US" dirty="0"/>
              <a:t>that the data from the Network Operations Model and Updated Network Model are correct, including the Ratings of the Transmission Facility causing an active or binding transmission constraint.  When analysis differs between ERCOT and a TSP or Resource Entity, ERCOT shall </a:t>
            </a:r>
            <a:r>
              <a:rPr lang="en-US" u="sng" dirty="0"/>
              <a:t>verify the configuration of the ERCOT Transmission Grid</a:t>
            </a:r>
            <a:r>
              <a:rPr lang="en-US" dirty="0"/>
              <a:t> matches that of the model in use by the TSP or Resource Entity.</a:t>
            </a:r>
            <a:endParaRPr lang="en-US" dirty="0" smtClean="0"/>
          </a:p>
          <a:p>
            <a:pPr marL="0" indent="0">
              <a:buNone/>
            </a:pPr>
            <a:endParaRPr lang="en-US" dirty="0" smtClean="0"/>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Efforts</a:t>
            </a:r>
            <a:endParaRPr lang="en-US" dirty="0"/>
          </a:p>
        </p:txBody>
      </p:sp>
      <p:sp>
        <p:nvSpPr>
          <p:cNvPr id="3" name="Content Placeholder 2"/>
          <p:cNvSpPr>
            <a:spLocks noGrp="1"/>
          </p:cNvSpPr>
          <p:nvPr>
            <p:ph idx="1"/>
          </p:nvPr>
        </p:nvSpPr>
        <p:spPr>
          <a:xfrm>
            <a:off x="406400" y="838201"/>
            <a:ext cx="11379200" cy="5204622"/>
          </a:xfrm>
        </p:spPr>
        <p:txBody>
          <a:bodyPr/>
          <a:lstStyle/>
          <a:p>
            <a:r>
              <a:rPr lang="en-US" dirty="0" smtClean="0"/>
              <a:t>ERCOT Modeling will begin reaching out to MPs to specifically validate equipment associated to Chronic Congestion</a:t>
            </a:r>
          </a:p>
          <a:p>
            <a:pPr lvl="1"/>
            <a:r>
              <a:rPr lang="en-US" dirty="0" smtClean="0"/>
              <a:t>Validation will focus on ratings, impedances, and connectivity</a:t>
            </a:r>
          </a:p>
          <a:p>
            <a:pPr lvl="1"/>
            <a:r>
              <a:rPr lang="en-US" dirty="0" smtClean="0"/>
              <a:t>Goal is to initiate validation discussion of October congestion by the </a:t>
            </a:r>
            <a:r>
              <a:rPr lang="en-US" u="sng" dirty="0" smtClean="0"/>
              <a:t>end of November</a:t>
            </a:r>
          </a:p>
          <a:p>
            <a:pPr lvl="1"/>
            <a:r>
              <a:rPr lang="en-US" dirty="0" smtClean="0"/>
              <a:t>This will remain an ongoing monthly effort</a:t>
            </a:r>
          </a:p>
          <a:p>
            <a:endParaRPr lang="en-US" dirty="0" smtClean="0"/>
          </a:p>
          <a:p>
            <a:r>
              <a:rPr lang="en-US" dirty="0" smtClean="0"/>
              <a:t>ERCOT is drafting an NPRR to change, at a minimum, the 30-day rolling window to a calendar month.  Other potential items to address:</a:t>
            </a:r>
          </a:p>
          <a:p>
            <a:pPr lvl="1"/>
            <a:r>
              <a:rPr lang="en-US" dirty="0" smtClean="0"/>
              <a:t>Handling of congestion which recurs across months</a:t>
            </a:r>
          </a:p>
          <a:p>
            <a:pPr lvl="1"/>
            <a:r>
              <a:rPr lang="en-US" dirty="0" smtClean="0"/>
              <a:t>Additional thresholds (% overloads, SCED interval counts, Congestion Rent) to clarify “chronic” issues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76994624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www.w3.org/XML/1998/namespace"/>
    <ds:schemaRef ds:uri="http://schemas.microsoft.com/office/2006/documentManagement/types"/>
    <ds:schemaRef ds:uri="http://purl.org/dc/elements/1.1/"/>
    <ds:schemaRef ds:uri="http://schemas.openxmlformats.org/package/2006/metadata/core-properties"/>
    <ds:schemaRef ds:uri="c34af464-7aa1-4edd-9be4-83dffc1cb926"/>
    <ds:schemaRef ds:uri="http://schemas.microsoft.com/office/2006/metadata/properties"/>
    <ds:schemaRef ds:uri="http://purl.org/dc/term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569</TotalTime>
  <Words>143</Words>
  <Application>Microsoft Office PowerPoint</Application>
  <PresentationFormat>Widescreen</PresentationFormat>
  <Paragraphs>25</Paragraphs>
  <Slides>3</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vt:i4>
      </vt:variant>
    </vt:vector>
  </HeadingPairs>
  <TitlesOfParts>
    <vt:vector size="7" baseType="lpstr">
      <vt:lpstr>Arial</vt:lpstr>
      <vt:lpstr>Calibri</vt:lpstr>
      <vt:lpstr>1_Custom Design</vt:lpstr>
      <vt:lpstr>Office Theme</vt:lpstr>
      <vt:lpstr>PowerPoint Presentation</vt:lpstr>
      <vt:lpstr>Chronic Congestion – Nodal Protocols 3.20 (Current)</vt:lpstr>
      <vt:lpstr>Upcoming Efforts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Koepke, Joel</cp:lastModifiedBy>
  <cp:revision>41</cp:revision>
  <cp:lastPrinted>2016-01-21T20:53:15Z</cp:lastPrinted>
  <dcterms:created xsi:type="dcterms:W3CDTF">2016-01-21T15:20:31Z</dcterms:created>
  <dcterms:modified xsi:type="dcterms:W3CDTF">2020-11-17T19:51:12Z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