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1" r:id="rId14"/>
    <p:sldId id="342" r:id="rId15"/>
    <p:sldId id="343" r:id="rId16"/>
    <p:sldId id="344" r:id="rId17"/>
    <p:sldId id="345" r:id="rId18"/>
    <p:sldId id="346" r:id="rId19"/>
    <p:sldId id="261" r:id="rId20"/>
    <p:sldId id="328" r:id="rId21"/>
    <p:sldId id="329" r:id="rId22"/>
    <p:sldId id="327" r:id="rId23"/>
    <p:sldId id="324" r:id="rId24"/>
    <p:sldId id="340" r:id="rId25"/>
    <p:sldId id="322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7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5" d="100"/>
          <a:sy n="135" d="100"/>
        </p:scale>
        <p:origin x="68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November 17,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Sep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Sep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428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</a:t>
            </a:r>
            <a:r>
              <a:rPr lang="en-US" sz="1400" dirty="0" smtClean="0">
                <a:solidFill>
                  <a:srgbClr val="5B6770"/>
                </a:solidFill>
              </a:rPr>
              <a:t>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386682"/>
            <a:ext cx="6400800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Sep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Sep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18278"/>
            <a:ext cx="684030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Sep </a:t>
            </a:r>
            <a:r>
              <a:rPr lang="en-US" sz="1600" dirty="0">
                <a:cs typeface="Times New Roman" panose="02020603050405020304" pitchFamily="18" charset="0"/>
              </a:rPr>
              <a:t>2019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cs typeface="Times New Roman" panose="02020603050405020304" pitchFamily="18" charset="0"/>
              </a:rPr>
              <a:t>Sep </a:t>
            </a:r>
            <a:r>
              <a:rPr lang="en-US" sz="1600" dirty="0">
                <a:cs typeface="Times New Roman" panose="02020603050405020304" pitchFamily="18" charset="0"/>
              </a:rPr>
              <a:t>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858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TPES mostly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416" y="1218278"/>
            <a:ext cx="6907367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Sep </a:t>
            </a:r>
            <a:r>
              <a:rPr lang="en-US" sz="1600" dirty="0">
                <a:cs typeface="Times New Roman" panose="02020603050405020304" pitchFamily="18" charset="0"/>
              </a:rPr>
              <a:t>2019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cs typeface="Times New Roman" panose="02020603050405020304" pitchFamily="18" charset="0"/>
              </a:rPr>
              <a:t>Sep </a:t>
            </a:r>
            <a:r>
              <a:rPr lang="en-US" sz="1600" dirty="0">
                <a:cs typeface="Times New Roman" panose="02020603050405020304" pitchFamily="18" charset="0"/>
              </a:rPr>
              <a:t>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7080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exposure during winter and shoulder months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066800"/>
            <a:ext cx="7010400" cy="307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</a:t>
            </a:r>
            <a:r>
              <a:rPr lang="en-US" sz="1100" dirty="0" smtClean="0"/>
              <a:t>Excess </a:t>
            </a:r>
            <a:r>
              <a:rPr lang="en-US" sz="1100" dirty="0"/>
              <a:t>collateral doesn’t include Unsecured Credit </a:t>
            </a:r>
            <a:r>
              <a:rPr lang="en-US" sz="1100" dirty="0" smtClean="0"/>
              <a:t>Limit and is defined as Collateral in excess of TPE</a:t>
            </a:r>
            <a:endParaRPr lang="en-US" sz="1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151968"/>
              </p:ext>
            </p:extLst>
          </p:nvPr>
        </p:nvGraphicFramePr>
        <p:xfrm>
          <a:off x="925791" y="1600200"/>
          <a:ext cx="7658100" cy="1447800"/>
        </p:xfrm>
        <a:graphic>
          <a:graphicData uri="http://schemas.openxmlformats.org/drawingml/2006/table">
            <a:tbl>
              <a:tblPr/>
              <a:tblGrid>
                <a:gridCol w="2021251"/>
                <a:gridCol w="714408"/>
                <a:gridCol w="609860"/>
                <a:gridCol w="531449"/>
                <a:gridCol w="775394"/>
                <a:gridCol w="557586"/>
                <a:gridCol w="557586"/>
                <a:gridCol w="705695"/>
                <a:gridCol w="557586"/>
                <a:gridCol w="627285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12.55%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3.03%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13.01%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12.55%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-0.47%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10.07%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11.26%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3.91%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4.14%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8.94%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9.19%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10.34%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10.64%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41.22%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42.93%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58.43%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53.97%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-4.46%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35.46%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32.28%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-3.18%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24.29%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27.81%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3.52%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302266"/>
              </p:ext>
            </p:extLst>
          </p:nvPr>
        </p:nvGraphicFramePr>
        <p:xfrm>
          <a:off x="838200" y="1386682"/>
          <a:ext cx="7658100" cy="2368550"/>
        </p:xfrm>
        <a:graphic>
          <a:graphicData uri="http://schemas.openxmlformats.org/drawingml/2006/table">
            <a:tbl>
              <a:tblPr/>
              <a:tblGrid>
                <a:gridCol w="2021251"/>
                <a:gridCol w="714408"/>
                <a:gridCol w="609860"/>
                <a:gridCol w="531449"/>
                <a:gridCol w="775394"/>
                <a:gridCol w="557586"/>
                <a:gridCol w="557586"/>
                <a:gridCol w="705695"/>
                <a:gridCol w="557586"/>
                <a:gridCol w="627285"/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0.76%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-0.57%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-1.32%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-1.99%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-1.12%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-0.27%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-0.49%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37.7%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-0.54%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33.8%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24.16%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23.99%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34.80%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35.44%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0.63%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49.74%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-2.74%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75.84%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76.01%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0.18%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65.20%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64.56%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-0.63%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50.26%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2.74%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63139"/>
              </p:ext>
            </p:extLst>
          </p:nvPr>
        </p:nvGraphicFramePr>
        <p:xfrm>
          <a:off x="533400" y="1371600"/>
          <a:ext cx="7886701" cy="2379215"/>
        </p:xfrm>
        <a:graphic>
          <a:graphicData uri="http://schemas.openxmlformats.org/drawingml/2006/table">
            <a:tbl>
              <a:tblPr/>
              <a:tblGrid>
                <a:gridCol w="1538308"/>
                <a:gridCol w="838034"/>
                <a:gridCol w="952833"/>
                <a:gridCol w="838034"/>
                <a:gridCol w="1056152"/>
                <a:gridCol w="838034"/>
                <a:gridCol w="1044672"/>
                <a:gridCol w="780634"/>
              </a:tblGrid>
              <a:tr h="370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673,465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14,174,301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40,500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14,888,266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3.16%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1,678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10,499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9,310,077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10,909,777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6,079,748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26,311,779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5.59%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1,751,493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8,543,447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6,478,975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61,884,402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46,984,538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125,642,855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26.68%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2,426,636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8,553,946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15,789,052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86,968,480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53,104,786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166,842,901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35.44%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39,518,940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5,778,820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47,705,102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24,921,317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117,924,179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25.05%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4,592,673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3,816,487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8,409,160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18,024,727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4,934,255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21,684,914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62,883,774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70,135,156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177,662,827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37.73%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18,024,727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44,453,196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27,463,734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115,181,549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98,872,959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303,996,165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64.56%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20,451,364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53,007,142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43,252,786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 202,150,030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151,977,745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470,839,066 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21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5740" marR="5740" marT="57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4.34%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11.26%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9.19%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42.93%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32.28%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740" marR="5740" marT="574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83799"/>
              </p:ext>
            </p:extLst>
          </p:nvPr>
        </p:nvGraphicFramePr>
        <p:xfrm>
          <a:off x="666750" y="1279290"/>
          <a:ext cx="7886699" cy="2694619"/>
        </p:xfrm>
        <a:graphic>
          <a:graphicData uri="http://schemas.openxmlformats.org/drawingml/2006/table">
            <a:tbl>
              <a:tblPr/>
              <a:tblGrid>
                <a:gridCol w="1433945"/>
                <a:gridCol w="836468"/>
                <a:gridCol w="836468"/>
                <a:gridCol w="1039610"/>
                <a:gridCol w="908165"/>
                <a:gridCol w="944014"/>
                <a:gridCol w="955964"/>
                <a:gridCol w="932065"/>
              </a:tblGrid>
              <a:tr h="3525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Excess Collateral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79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6,588,113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35,940,434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1,959,544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44,488,091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111,596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4,118,695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59,598,116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127,694,576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67,022,238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258,545,221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21,182,374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30,342,611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87,702,623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465,716,542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196,547,198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801,491,348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34.10%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27,882,082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34,461,306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147,300,739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629,351,552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265,528,980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1,104,524,660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53,432,112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43,849,317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199,799,901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25,022,357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322,103,688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13.71%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22,526,351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4,880,290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27,406,641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53,050,685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9,414,751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58,827,043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416,727,683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358,090,493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896,110,655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38.13%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53,050,685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62,846,864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102,676,360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639,053,936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387,993,140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1,245,620,985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2509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Excess Collateral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80,932,767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97,308,170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249,977,099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1,268,405,488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653,522,120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2,350,145,644 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525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5975" marR="5975" marT="59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3.44%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4.14%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10.64%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53.97%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27.81%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75" marR="5975" marT="59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Coverage </a:t>
            </a:r>
            <a:r>
              <a:rPr lang="en-US" sz="1800" dirty="0"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cs typeface="Times New Roman" panose="02020603050405020304" pitchFamily="18" charset="0"/>
              </a:rPr>
              <a:t>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TPEA covers </a:t>
            </a:r>
            <a:r>
              <a:rPr lang="en-US" sz="1800" dirty="0">
                <a:solidFill>
                  <a:srgbClr val="5B6770"/>
                </a:solidFill>
                <a:latin typeface="+mj-lt"/>
              </a:rPr>
              <a:t>S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The analysis was performed for the period, Sep 2019 -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Sep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M1 values as of May 28, 2020 were used for the period Jul 2019 -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800" b="1" u="sng" dirty="0" smtClean="0">
                <a:solidFill>
                  <a:srgbClr val="5B6770"/>
                </a:solidFill>
                <a:latin typeface="+mj-lt"/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Sep 2020-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Oct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459.24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$ 470.84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Real-Time and Day-Ahead Settlement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oint prices as well as higher Forward Adjustment Factors in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October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compared to September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$ 1,552.7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$1,276.6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Secured Collateral.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increased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by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Oct 2019- Oct </a:t>
            </a:r>
            <a:r>
              <a:rPr lang="en-US" sz="1600" dirty="0">
                <a:cs typeface="Times New Roman" panose="02020603050405020304" pitchFamily="18" charset="0"/>
              </a:rPr>
              <a:t>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281" y="1143000"/>
            <a:ext cx="8138865" cy="349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>
                <a:cs typeface="Times New Roman" panose="02020603050405020304" pitchFamily="18" charset="0"/>
              </a:rPr>
              <a:t>Oct 2019- Oct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90600"/>
            <a:ext cx="7611205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 Numbers are as of month-end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447800"/>
            <a:ext cx="8382000" cy="331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Sep 2020- Oct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86682"/>
            <a:ext cx="6852498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Oct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76400"/>
            <a:ext cx="6324600" cy="29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Sep 2019 </a:t>
            </a:r>
            <a:r>
              <a:rPr lang="en-US" sz="1800" dirty="0" smtClean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Sep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447800"/>
            <a:ext cx="6809822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Sep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Sep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029200"/>
            <a:ext cx="7008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Actual/invoice exposure slightly higher than TPEA except during summer peak and fall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143000"/>
            <a:ext cx="6407451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97982</TotalTime>
  <Words>1187</Words>
  <Application>Microsoft Office PowerPoint</Application>
  <PresentationFormat>On-screen Show (4:3)</PresentationFormat>
  <Paragraphs>484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Sep 2020- Oct 2020</vt:lpstr>
      <vt:lpstr>TPE/Real-Time &amp; Day-Ahead Daily Average Settlement Point Prices for HB_NORTH  Oct 2019- Oct 2020</vt:lpstr>
      <vt:lpstr>TPE and Forward Adjustment Factors Oct 2019- Oct 2020</vt:lpstr>
      <vt:lpstr>Available Credit by Type Compared to Total Potential Exposure (TPE)</vt:lpstr>
      <vt:lpstr>Discretionary Collateral Sep 2020- Oct 2020</vt:lpstr>
      <vt:lpstr>TPE and Discretionary Collateral by Market Segment- Oct 2020</vt:lpstr>
      <vt:lpstr>TPE Coverage of Settlements Sep 2019 - Sep 2020</vt:lpstr>
      <vt:lpstr>TPE Coverage of Settlements Sep 2019 - Sep 2020</vt:lpstr>
      <vt:lpstr>TPE Coverage of Settlements Sep 2019 - Sep 2020</vt:lpstr>
      <vt:lpstr>TPE Coverage of Settlements Sep 2019 - Sep 2020</vt:lpstr>
      <vt:lpstr>TPE Coverage of Settlements Sep 2019 - Sep 2020</vt:lpstr>
      <vt:lpstr>TPE Coverage of Settlements Sep 2019 - Sep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651</cp:revision>
  <cp:lastPrinted>2019-06-18T19:02:16Z</cp:lastPrinted>
  <dcterms:created xsi:type="dcterms:W3CDTF">2016-01-21T15:20:31Z</dcterms:created>
  <dcterms:modified xsi:type="dcterms:W3CDTF">2020-11-17T00:56:02Z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