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346" r:id="rId7"/>
    <p:sldId id="351" r:id="rId8"/>
    <p:sldId id="352" r:id="rId9"/>
    <p:sldId id="340" r:id="rId10"/>
    <p:sldId id="34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21" clrIdx="0">
    <p:extLst>
      <p:ext uri="{19B8F6BF-5375-455C-9EA6-DF929625EA0E}">
        <p15:presenceInfo xmlns:p15="http://schemas.microsoft.com/office/powerpoint/2012/main" userId="S-1-5-21-639947351-343809578-3807592339-28078" providerId="AD"/>
      </p:ext>
    </p:extLst>
  </p:cmAuthor>
  <p:cmAuthor id="2" name="Papudesi, Spoorthy" initials="PS" lastIdx="2" clrIdx="1">
    <p:extLst>
      <p:ext uri="{19B8F6BF-5375-455C-9EA6-DF929625EA0E}">
        <p15:presenceInfo xmlns:p15="http://schemas.microsoft.com/office/powerpoint/2012/main" userId="S-1-5-21-639947351-343809578-3807592339-42261" providerId="AD"/>
      </p:ext>
    </p:extLst>
  </p:cmAuthor>
  <p:cmAuthor id="3" name="Spells, Vanessa" initials="SV" lastIdx="5" clrIdx="2">
    <p:extLst>
      <p:ext uri="{19B8F6BF-5375-455C-9EA6-DF929625EA0E}">
        <p15:presenceInfo xmlns:p15="http://schemas.microsoft.com/office/powerpoint/2012/main" userId="S-1-5-21-639947351-343809578-3807592339-4322" providerId="AD"/>
      </p:ext>
    </p:extLst>
  </p:cmAuthor>
  <p:cmAuthor id="4" name="Zapanta, Zaldy" initials="ZZ" lastIdx="1" clrIdx="3">
    <p:extLst>
      <p:ext uri="{19B8F6BF-5375-455C-9EA6-DF929625EA0E}">
        <p15:presenceInfo xmlns:p15="http://schemas.microsoft.com/office/powerpoint/2012/main" userId="S-1-5-21-639947351-343809578-3807592339-38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autoAdjust="0"/>
  </p:normalViewPr>
  <p:slideViewPr>
    <p:cSldViewPr showGuides="1">
      <p:cViewPr varScale="1">
        <p:scale>
          <a:sx n="74" d="100"/>
          <a:sy n="74" d="100"/>
        </p:scale>
        <p:origin x="1092" y="72"/>
      </p:cViewPr>
      <p:guideLst>
        <p:guide orient="horz" pos="2160"/>
        <p:guide pos="2880"/>
      </p:guideLst>
    </p:cSldViewPr>
  </p:slideViewPr>
  <p:outlineViewPr>
    <p:cViewPr>
      <p:scale>
        <a:sx n="33" d="100"/>
        <a:sy n="33" d="100"/>
      </p:scale>
      <p:origin x="0" y="-5064"/>
    </p:cViewPr>
  </p:outlineViewPr>
  <p:notesTextViewPr>
    <p:cViewPr>
      <p:scale>
        <a:sx n="3" d="2"/>
        <a:sy n="3" d="2"/>
      </p:scale>
      <p:origin x="0" y="0"/>
    </p:cViewPr>
  </p:notesTextViewPr>
  <p:sorterViewPr>
    <p:cViewPr>
      <p:scale>
        <a:sx n="100" d="100"/>
        <a:sy n="100" d="100"/>
      </p:scale>
      <p:origin x="0" y="-1092"/>
    </p:cViewPr>
  </p:sorterViewPr>
  <p:notesViewPr>
    <p:cSldViewPr showGuides="1">
      <p:cViewPr varScale="1">
        <p:scale>
          <a:sx n="75" d="100"/>
          <a:sy n="75" d="100"/>
        </p:scale>
        <p:origin x="205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sz="quarter" idx="1"/>
          </p:nvPr>
        </p:nvSpPr>
        <p:spPr>
          <a:xfrm>
            <a:off x="3970338" y="1"/>
            <a:ext cx="3038475" cy="466725"/>
          </a:xfrm>
          <a:prstGeom prst="rect">
            <a:avLst/>
          </a:prstGeom>
        </p:spPr>
        <p:txBody>
          <a:bodyPr vert="horz" lIns="91430" tIns="45715" rIns="91430" bIns="45715" rtlCol="0"/>
          <a:lstStyle>
            <a:lvl1pPr algn="r">
              <a:defRPr sz="1200"/>
            </a:lvl1pPr>
          </a:lstStyle>
          <a:p>
            <a:fld id="{F750BF31-E9A8-4E88-81E7-44C5092290FC}" type="datetimeFigureOut">
              <a:rPr lang="en-US" smtClean="0"/>
              <a:t>11/16/2020</a:t>
            </a:fld>
            <a:endParaRPr lang="en-US" dirty="0"/>
          </a:p>
        </p:txBody>
      </p:sp>
      <p:sp>
        <p:nvSpPr>
          <p:cNvPr id="4" name="Footer Placeholder 3"/>
          <p:cNvSpPr>
            <a:spLocks noGrp="1"/>
          </p:cNvSpPr>
          <p:nvPr>
            <p:ph type="ftr" sz="quarter" idx="2"/>
          </p:nvPr>
        </p:nvSpPr>
        <p:spPr>
          <a:xfrm>
            <a:off x="1" y="8829675"/>
            <a:ext cx="3038475" cy="466725"/>
          </a:xfrm>
          <a:prstGeom prst="rect">
            <a:avLst/>
          </a:prstGeom>
        </p:spPr>
        <p:txBody>
          <a:bodyPr vert="horz" lIns="91430" tIns="45715" rIns="91430" bIns="457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30" tIns="45715" rIns="91430" bIns="45715"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a:defRPr sz="1200"/>
            </a:lvl1pPr>
          </a:lstStyle>
          <a:p>
            <a:fld id="{67EFB637-CCC9-4803-8851-F6915048CBB4}" type="datetimeFigureOut">
              <a:rPr lang="en-US" smtClean="0"/>
              <a:t>11/16/2020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2112654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080386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1295400"/>
            <a:ext cx="5105400" cy="2031325"/>
          </a:xfrm>
          <a:prstGeom prst="rect">
            <a:avLst/>
          </a:prstGeom>
          <a:noFill/>
        </p:spPr>
        <p:txBody>
          <a:bodyPr wrap="square" rtlCol="0">
            <a:spAutoFit/>
          </a:bodyPr>
          <a:lstStyle/>
          <a:p>
            <a:endParaRPr lang="en-US" b="1" dirty="0"/>
          </a:p>
          <a:p>
            <a:r>
              <a:rPr lang="en-US" b="1" dirty="0" smtClean="0"/>
              <a:t>Market Notices</a:t>
            </a:r>
            <a:endParaRPr lang="en-US" b="1" dirty="0"/>
          </a:p>
          <a:p>
            <a:endParaRPr lang="en-US" dirty="0" smtClean="0"/>
          </a:p>
          <a:p>
            <a:endParaRPr lang="en-US" dirty="0" smtClean="0"/>
          </a:p>
          <a:p>
            <a:r>
              <a:rPr lang="en-US" dirty="0" smtClean="0"/>
              <a:t>CWG / MCWG</a:t>
            </a:r>
          </a:p>
          <a:p>
            <a:r>
              <a:rPr lang="en-US" dirty="0" smtClean="0"/>
              <a:t>ERCOT Public</a:t>
            </a:r>
          </a:p>
          <a:p>
            <a:r>
              <a:rPr lang="en-US" dirty="0" smtClean="0"/>
              <a:t>November 17, 2020</a:t>
            </a:r>
            <a:endParaRPr lang="en-US" dirty="0"/>
          </a:p>
        </p:txBody>
      </p:sp>
    </p:spTree>
    <p:extLst>
      <p:ext uri="{BB962C8B-B14F-4D97-AF65-F5344CB8AC3E}">
        <p14:creationId xmlns:p14="http://schemas.microsoft.com/office/powerpoint/2010/main" val="3699677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20155"/>
            <a:ext cx="8686800" cy="715414"/>
          </a:xfrm>
        </p:spPr>
        <p:txBody>
          <a:bodyPr/>
          <a:lstStyle/>
          <a:p>
            <a:r>
              <a:rPr lang="en-US" sz="1600" dirty="0"/>
              <a:t>Issue Identified for Futures Prices used in Forward Adjustment Factors </a:t>
            </a:r>
            <a:br>
              <a:rPr lang="en-US" sz="1600" dirty="0"/>
            </a:br>
            <a:endParaRPr lang="en-US" sz="1600" dirty="0"/>
          </a:p>
        </p:txBody>
      </p:sp>
      <p:sp>
        <p:nvSpPr>
          <p:cNvPr id="3" name="Content Placeholder 2"/>
          <p:cNvSpPr>
            <a:spLocks noGrp="1"/>
          </p:cNvSpPr>
          <p:nvPr>
            <p:ph idx="1"/>
          </p:nvPr>
        </p:nvSpPr>
        <p:spPr>
          <a:xfrm>
            <a:off x="304800" y="1066800"/>
            <a:ext cx="8534400" cy="5105400"/>
          </a:xfrm>
        </p:spPr>
        <p:txBody>
          <a:bodyPr/>
          <a:lstStyle/>
          <a:p>
            <a:pPr marL="0" indent="0">
              <a:buNone/>
            </a:pPr>
            <a:endParaRPr lang="en-US" sz="1500" dirty="0"/>
          </a:p>
          <a:p>
            <a:r>
              <a:rPr lang="en-US" sz="1400" dirty="0"/>
              <a:t>ERCOT has identified a misalignment between ERCOT and Intercontinental Exchange (ICE) systems that impacted the calculation of the Estimated Aggregate Liability (EAL) and Minimum Current Exposure (MCE) components of Total Potential Exposure (TPE) for October 16 - 19, 2020. </a:t>
            </a:r>
            <a:endParaRPr lang="en-US" sz="1400" dirty="0" smtClean="0"/>
          </a:p>
          <a:p>
            <a:endParaRPr lang="en-US" sz="1400" dirty="0"/>
          </a:p>
          <a:p>
            <a:r>
              <a:rPr lang="en-US" sz="1400" dirty="0"/>
              <a:t>TPE determines the amount of Financial Security a Counter-Party (CP) must provide related to its market activity. Per Protocol Section 16.11.4.3.3, </a:t>
            </a:r>
            <a:r>
              <a:rPr lang="en-US" sz="1400" i="1" dirty="0"/>
              <a:t>Forward Adjustment Factor</a:t>
            </a:r>
            <a:r>
              <a:rPr lang="en-US" sz="1400" dirty="0"/>
              <a:t>s, EAL and MCE are adjusted by forward adjustment factors that are based on the ratios of electricity futures prices to historical average ERCOT Real-Time and Day-Ahead prices. The factors as reflected in the calculation are Real-Time Forward Adjustment Factor (RFAF) and Day-Ahead Forward Adjustment Factor (DFAF). </a:t>
            </a:r>
            <a:endParaRPr lang="en-US" sz="1400" dirty="0" smtClean="0"/>
          </a:p>
          <a:p>
            <a:endParaRPr lang="en-US" sz="1400" dirty="0"/>
          </a:p>
          <a:p>
            <a:r>
              <a:rPr lang="en-US" sz="1400" dirty="0"/>
              <a:t>Due to the misalignment, ERCOT did not receive </a:t>
            </a:r>
            <a:r>
              <a:rPr lang="en-US" sz="1400" dirty="0" smtClean="0"/>
              <a:t>updated electricity </a:t>
            </a:r>
            <a:r>
              <a:rPr lang="en-US" sz="1400" dirty="0"/>
              <a:t>futures prices from ICE for October 16 - 19, 2020. Therefore, in accordance with Section 16.11.4.3.3, ERCOT used the most recently available futures prices (i.e., prices for October 14, 2020) in RFAF and DFAF calculations for October 16 - 19, 2020. This issue was resolved on October 19, 2020, and did not trigger any requests for additional Financial Security or result in any breach or default scenarios.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929168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600" dirty="0"/>
              <a:t>Issue Identified for Futures Prices used in Forward Adjustment Factors </a:t>
            </a:r>
            <a:r>
              <a:rPr lang="en-US" dirty="0"/>
              <a:t/>
            </a:r>
            <a:br>
              <a:rPr lang="en-US" dirty="0"/>
            </a:b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05997644"/>
              </p:ext>
            </p:extLst>
          </p:nvPr>
        </p:nvGraphicFramePr>
        <p:xfrm>
          <a:off x="304800" y="1600200"/>
          <a:ext cx="8534400" cy="2123440"/>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370840">
                <a:tc>
                  <a:txBody>
                    <a:bodyPr/>
                    <a:lstStyle/>
                    <a:p>
                      <a:r>
                        <a:rPr lang="en-US" sz="1200" b="1" kern="1200" dirty="0" smtClean="0">
                          <a:solidFill>
                            <a:schemeClr val="lt1"/>
                          </a:solidFill>
                          <a:effectLst/>
                          <a:latin typeface="+mn-lt"/>
                          <a:ea typeface="+mn-ea"/>
                          <a:cs typeface="+mn-cs"/>
                        </a:rPr>
                        <a:t>Business Date</a:t>
                      </a:r>
                      <a:endParaRPr lang="en-US" sz="1200" dirty="0"/>
                    </a:p>
                  </a:txBody>
                  <a:tcPr/>
                </a:tc>
                <a:tc>
                  <a:txBody>
                    <a:bodyPr/>
                    <a:lstStyle/>
                    <a:p>
                      <a:r>
                        <a:rPr lang="en-US" sz="1200" dirty="0" smtClean="0"/>
                        <a:t>RFAF using most recent ICE</a:t>
                      </a:r>
                      <a:r>
                        <a:rPr lang="en-US" sz="1200" baseline="0" dirty="0" smtClean="0"/>
                        <a:t> prices</a:t>
                      </a:r>
                      <a:endParaRPr lang="en-US" sz="1200" dirty="0"/>
                    </a:p>
                  </a:txBody>
                  <a:tcPr/>
                </a:tc>
                <a:tc>
                  <a:txBody>
                    <a:bodyPr/>
                    <a:lstStyle/>
                    <a:p>
                      <a:r>
                        <a:rPr lang="en-US" sz="1200" b="1" kern="1200" dirty="0" smtClean="0">
                          <a:solidFill>
                            <a:schemeClr val="lt1"/>
                          </a:solidFill>
                          <a:effectLst/>
                          <a:latin typeface="+mn-lt"/>
                          <a:ea typeface="+mn-ea"/>
                          <a:cs typeface="+mn-cs"/>
                        </a:rPr>
                        <a:t>RFAF used in calculation</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DFAF using most recent ICE</a:t>
                      </a:r>
                      <a:r>
                        <a:rPr lang="en-US" sz="1200" baseline="0" dirty="0" smtClean="0"/>
                        <a:t> prices</a:t>
                      </a:r>
                      <a:endParaRPr lang="en-US" sz="1200" dirty="0" smtClean="0"/>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DFAF used in calculation</a:t>
                      </a:r>
                      <a:endParaRPr lang="en-US" sz="1200" dirty="0" smtClean="0"/>
                    </a:p>
                    <a:p>
                      <a:endParaRPr lang="en-US" sz="1200" dirty="0"/>
                    </a:p>
                  </a:txBody>
                  <a:tcPr/>
                </a:tc>
              </a:tr>
              <a:tr h="370840">
                <a:tc>
                  <a:txBody>
                    <a:bodyPr/>
                    <a:lstStyle/>
                    <a:p>
                      <a:r>
                        <a:rPr lang="en-US" sz="1400" dirty="0" smtClean="0"/>
                        <a:t>10/16/20</a:t>
                      </a:r>
                      <a:endParaRPr lang="en-US" sz="1400" dirty="0"/>
                    </a:p>
                  </a:txBody>
                  <a:tcPr/>
                </a:tc>
                <a:tc>
                  <a:txBody>
                    <a:bodyPr/>
                    <a:lstStyle/>
                    <a:p>
                      <a:pPr algn="ctr"/>
                      <a:r>
                        <a:rPr lang="en-US" sz="1400" dirty="0" smtClean="0"/>
                        <a:t>0.85</a:t>
                      </a:r>
                      <a:endParaRPr lang="en-US" sz="1400" dirty="0"/>
                    </a:p>
                  </a:txBody>
                  <a:tcPr/>
                </a:tc>
                <a:tc>
                  <a:txBody>
                    <a:bodyPr/>
                    <a:lstStyle/>
                    <a:p>
                      <a:pPr algn="ctr"/>
                      <a:r>
                        <a:rPr lang="en-US" sz="1400" dirty="0" smtClean="0"/>
                        <a:t>0.81</a:t>
                      </a:r>
                      <a:endParaRPr lang="en-US" sz="1400" dirty="0"/>
                    </a:p>
                  </a:txBody>
                  <a:tcPr/>
                </a:tc>
                <a:tc>
                  <a:txBody>
                    <a:bodyPr/>
                    <a:lstStyle/>
                    <a:p>
                      <a:pPr algn="ctr"/>
                      <a:r>
                        <a:rPr lang="en-US" sz="1400" dirty="0" smtClean="0"/>
                        <a:t>0.86</a:t>
                      </a:r>
                      <a:endParaRPr lang="en-US" sz="1400" dirty="0"/>
                    </a:p>
                  </a:txBody>
                  <a:tcPr/>
                </a:tc>
                <a:tc>
                  <a:txBody>
                    <a:bodyPr/>
                    <a:lstStyle/>
                    <a:p>
                      <a:pPr algn="ctr"/>
                      <a:r>
                        <a:rPr lang="en-US" sz="1400" dirty="0" smtClean="0"/>
                        <a:t>0.78</a:t>
                      </a:r>
                      <a:endParaRPr lang="en-US" sz="1400" dirty="0"/>
                    </a:p>
                  </a:txBody>
                  <a:tcPr/>
                </a:tc>
              </a:tr>
              <a:tr h="370840">
                <a:tc>
                  <a:txBody>
                    <a:bodyPr/>
                    <a:lstStyle/>
                    <a:p>
                      <a:r>
                        <a:rPr lang="en-US" sz="1400" dirty="0" smtClean="0"/>
                        <a:t>10/17/20</a:t>
                      </a:r>
                      <a:endParaRPr lang="en-US" sz="1400" dirty="0"/>
                    </a:p>
                  </a:txBody>
                  <a:tcPr/>
                </a:tc>
                <a:tc>
                  <a:txBody>
                    <a:bodyPr/>
                    <a:lstStyle/>
                    <a:p>
                      <a:pPr algn="ctr"/>
                      <a:r>
                        <a:rPr lang="en-US" sz="1400" dirty="0" smtClean="0"/>
                        <a:t>0.92</a:t>
                      </a:r>
                      <a:endParaRPr lang="en-US" sz="1400" dirty="0"/>
                    </a:p>
                  </a:txBody>
                  <a:tcPr/>
                </a:tc>
                <a:tc>
                  <a:txBody>
                    <a:bodyPr/>
                    <a:lstStyle/>
                    <a:p>
                      <a:pPr algn="ctr"/>
                      <a:r>
                        <a:rPr lang="en-US" sz="1400" dirty="0" smtClean="0"/>
                        <a:t>0.77</a:t>
                      </a:r>
                      <a:endParaRPr lang="en-US" sz="1400" dirty="0"/>
                    </a:p>
                  </a:txBody>
                  <a:tcPr/>
                </a:tc>
                <a:tc>
                  <a:txBody>
                    <a:bodyPr/>
                    <a:lstStyle/>
                    <a:p>
                      <a:pPr algn="ctr"/>
                      <a:r>
                        <a:rPr lang="en-US" sz="1400" dirty="0" smtClean="0"/>
                        <a:t>0.94</a:t>
                      </a:r>
                      <a:endParaRPr lang="en-US" sz="1400" dirty="0"/>
                    </a:p>
                  </a:txBody>
                  <a:tcPr/>
                </a:tc>
                <a:tc>
                  <a:txBody>
                    <a:bodyPr/>
                    <a:lstStyle/>
                    <a:p>
                      <a:pPr algn="ctr"/>
                      <a:r>
                        <a:rPr lang="en-US" sz="1400" dirty="0" smtClean="0"/>
                        <a:t>0.79</a:t>
                      </a:r>
                      <a:endParaRPr lang="en-US" sz="1400" dirty="0"/>
                    </a:p>
                  </a:txBody>
                  <a:tcPr/>
                </a:tc>
              </a:tr>
              <a:tr h="370840">
                <a:tc>
                  <a:txBody>
                    <a:bodyPr/>
                    <a:lstStyle/>
                    <a:p>
                      <a:r>
                        <a:rPr lang="en-US" sz="1400" dirty="0" smtClean="0"/>
                        <a:t>10/18/20</a:t>
                      </a:r>
                      <a:endParaRPr lang="en-US" sz="1400" dirty="0"/>
                    </a:p>
                  </a:txBody>
                  <a:tcPr/>
                </a:tc>
                <a:tc>
                  <a:txBody>
                    <a:bodyPr/>
                    <a:lstStyle/>
                    <a:p>
                      <a:pPr algn="ctr"/>
                      <a:r>
                        <a:rPr lang="en-US" sz="1400" dirty="0" smtClean="0"/>
                        <a:t>0.92</a:t>
                      </a:r>
                      <a:endParaRPr lang="en-US" sz="1400" dirty="0"/>
                    </a:p>
                  </a:txBody>
                  <a:tcPr/>
                </a:tc>
                <a:tc>
                  <a:txBody>
                    <a:bodyPr/>
                    <a:lstStyle/>
                    <a:p>
                      <a:pPr algn="ctr"/>
                      <a:r>
                        <a:rPr lang="en-US" sz="1400" dirty="0" smtClean="0"/>
                        <a:t>0.78</a:t>
                      </a:r>
                      <a:endParaRPr lang="en-US" sz="1400" dirty="0"/>
                    </a:p>
                  </a:txBody>
                  <a:tcPr/>
                </a:tc>
                <a:tc>
                  <a:txBody>
                    <a:bodyPr/>
                    <a:lstStyle/>
                    <a:p>
                      <a:pPr algn="ctr"/>
                      <a:r>
                        <a:rPr lang="en-US" sz="1400" dirty="0" smtClean="0"/>
                        <a:t>0.94</a:t>
                      </a:r>
                      <a:endParaRPr lang="en-US" sz="1400" dirty="0"/>
                    </a:p>
                  </a:txBody>
                  <a:tcPr/>
                </a:tc>
                <a:tc>
                  <a:txBody>
                    <a:bodyPr/>
                    <a:lstStyle/>
                    <a:p>
                      <a:pPr algn="ctr"/>
                      <a:r>
                        <a:rPr lang="en-US" sz="1400" dirty="0" smtClean="0"/>
                        <a:t>0.80</a:t>
                      </a:r>
                      <a:endParaRPr lang="en-US" sz="1400" dirty="0"/>
                    </a:p>
                  </a:txBody>
                  <a:tcPr/>
                </a:tc>
              </a:tr>
              <a:tr h="370840">
                <a:tc>
                  <a:txBody>
                    <a:bodyPr/>
                    <a:lstStyle/>
                    <a:p>
                      <a:r>
                        <a:rPr lang="en-US" sz="1400" dirty="0" smtClean="0"/>
                        <a:t>10/19/20</a:t>
                      </a:r>
                      <a:endParaRPr lang="en-US" sz="1400" dirty="0"/>
                    </a:p>
                  </a:txBody>
                  <a:tcPr/>
                </a:tc>
                <a:tc>
                  <a:txBody>
                    <a:bodyPr/>
                    <a:lstStyle/>
                    <a:p>
                      <a:pPr algn="ctr"/>
                      <a:r>
                        <a:rPr lang="en-US" sz="1400" dirty="0" smtClean="0"/>
                        <a:t>0.91</a:t>
                      </a:r>
                      <a:endParaRPr lang="en-US" sz="1400" dirty="0"/>
                    </a:p>
                  </a:txBody>
                  <a:tcPr/>
                </a:tc>
                <a:tc>
                  <a:txBody>
                    <a:bodyPr/>
                    <a:lstStyle/>
                    <a:p>
                      <a:pPr algn="ctr"/>
                      <a:r>
                        <a:rPr lang="en-US" sz="1400" dirty="0" smtClean="0"/>
                        <a:t>0.78</a:t>
                      </a:r>
                      <a:endParaRPr lang="en-US" sz="1400" dirty="0"/>
                    </a:p>
                  </a:txBody>
                  <a:tcPr/>
                </a:tc>
                <a:tc>
                  <a:txBody>
                    <a:bodyPr/>
                    <a:lstStyle/>
                    <a:p>
                      <a:pPr algn="ctr"/>
                      <a:r>
                        <a:rPr lang="en-US" sz="1400" dirty="0" smtClean="0"/>
                        <a:t>0.93</a:t>
                      </a:r>
                      <a:endParaRPr lang="en-US" sz="1400" dirty="0"/>
                    </a:p>
                  </a:txBody>
                  <a:tcPr/>
                </a:tc>
                <a:tc>
                  <a:txBody>
                    <a:bodyPr/>
                    <a:lstStyle/>
                    <a:p>
                      <a:pPr algn="ctr"/>
                      <a:r>
                        <a:rPr lang="en-US" sz="1400" dirty="0" smtClean="0"/>
                        <a:t>0.80</a:t>
                      </a:r>
                      <a:endParaRPr lang="en-US" sz="1400"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1746056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1600" dirty="0"/>
              <a:t>Total Potential Exposure (TPE) calculations affected by </a:t>
            </a:r>
            <a:r>
              <a:rPr lang="en-US" sz="1600" dirty="0" smtClean="0"/>
              <a:t>system</a:t>
            </a:r>
            <a:endParaRPr lang="en-US" sz="1600" dirty="0"/>
          </a:p>
        </p:txBody>
      </p:sp>
      <p:sp>
        <p:nvSpPr>
          <p:cNvPr id="3" name="Content Placeholder 2"/>
          <p:cNvSpPr>
            <a:spLocks noGrp="1"/>
          </p:cNvSpPr>
          <p:nvPr>
            <p:ph idx="1"/>
          </p:nvPr>
        </p:nvSpPr>
        <p:spPr>
          <a:xfrm>
            <a:off x="304800" y="533400"/>
            <a:ext cx="8534400" cy="5715000"/>
          </a:xfrm>
        </p:spPr>
        <p:txBody>
          <a:bodyPr/>
          <a:lstStyle/>
          <a:p>
            <a:r>
              <a:rPr lang="en-US" sz="1400" dirty="0"/>
              <a:t>On October 23, 2020, ERCOT identified a system issue related to the calculation of estimated Load volumes for Operating Day (OD) October 23, 2020, which impacted Estimated Aggregate Liability (EAL) values contained in credit reports generated on October 24, 2020. ERCOT has determined that historical Load Ratio Share (LRS) was not used to estimate Load volume for OD October 23, 2020</a:t>
            </a:r>
            <a:r>
              <a:rPr lang="en-US" sz="1400" dirty="0" smtClean="0"/>
              <a:t>.</a:t>
            </a:r>
          </a:p>
          <a:p>
            <a:endParaRPr lang="en-US" sz="1400" dirty="0"/>
          </a:p>
          <a:p>
            <a:r>
              <a:rPr lang="en-US" sz="1400" dirty="0"/>
              <a:t>ERCOT must calculate Available Credit Limits for CRR Auctions (ACLC) and the Day-Ahead Market (ACLD). See ERCOT Protocol Section 16.11.4.6(1). LRS data is used in the Real-Time Liability Completed and Not Settled (RTCLNS) and Real-Time Liability Forward (RTLF) components of Total Potential Exposure (TPE</a:t>
            </a:r>
            <a:r>
              <a:rPr lang="en-US" sz="1400" dirty="0" smtClean="0"/>
              <a:t>).</a:t>
            </a:r>
          </a:p>
          <a:p>
            <a:endParaRPr lang="en-US" sz="1400" dirty="0"/>
          </a:p>
          <a:p>
            <a:r>
              <a:rPr lang="en-US" sz="1400" dirty="0" smtClean="0"/>
              <a:t>If</a:t>
            </a:r>
            <a:r>
              <a:rPr lang="en-US" sz="1400" dirty="0"/>
              <a:t>  all or part of ACLC and/or ACLD cannot be estimated with current data, then the most recently available values shall be used to determine the Counter-Party’s ACLC and/or ACLD.”  See ERCOT Protocol Section 16.11.4.6(1)(c</a:t>
            </a:r>
            <a:r>
              <a:rPr lang="en-US" sz="1400" dirty="0" smtClean="0"/>
              <a:t>).</a:t>
            </a:r>
          </a:p>
          <a:p>
            <a:endParaRPr lang="en-US" sz="1400" dirty="0"/>
          </a:p>
          <a:p>
            <a:r>
              <a:rPr lang="en-US" sz="1400" dirty="0"/>
              <a:t>Due to the system issue, ERCOT estimated Counter-Party Load volumes for OD October 23, 2020, with LRS values from October 22, 2020. Please be advised that these estimated values for OD October 23, 2020, will continue to appear in RTLCNS and RTLF credit reports until October 28, 2020, and October 30, 2020, </a:t>
            </a:r>
            <a:r>
              <a:rPr lang="en-US" sz="1400" dirty="0" smtClean="0"/>
              <a:t>respectively. Using </a:t>
            </a:r>
            <a:r>
              <a:rPr lang="en-US" sz="1400" dirty="0"/>
              <a:t>10/22 LRS data in </a:t>
            </a:r>
            <a:r>
              <a:rPr lang="en-US" sz="1400" dirty="0" smtClean="0"/>
              <a:t>OD </a:t>
            </a:r>
            <a:r>
              <a:rPr lang="en-US" sz="1400" dirty="0"/>
              <a:t>10/23 RTM Estimated Load </a:t>
            </a:r>
            <a:r>
              <a:rPr lang="en-US" sz="1400" dirty="0" smtClean="0"/>
              <a:t>did </a:t>
            </a:r>
            <a:r>
              <a:rPr lang="en-US" sz="1400" dirty="0"/>
              <a:t>not impact </a:t>
            </a:r>
            <a:r>
              <a:rPr lang="en-US" sz="1400" dirty="0" smtClean="0"/>
              <a:t>TPE overall</a:t>
            </a:r>
            <a:r>
              <a:rPr lang="en-US" sz="1400" dirty="0"/>
              <a:t>.</a:t>
            </a:r>
            <a:endParaRPr lang="en-US" sz="1400" dirty="0" smtClean="0"/>
          </a:p>
          <a:p>
            <a:endParaRPr lang="en-US" sz="1400" i="1" dirty="0"/>
          </a:p>
          <a:p>
            <a:r>
              <a:rPr lang="en-US" sz="1400" dirty="0" smtClean="0"/>
              <a:t>ERCOT has determined the issue was due to an error occurring in an upgrade of a database that is used by CMM. ERCOT identified and fixed the specific underlying issue, and the change was migrated and deployed to production on November </a:t>
            </a:r>
            <a:r>
              <a:rPr lang="en-US" sz="1400" dirty="0"/>
              <a:t>12, 2020. </a:t>
            </a:r>
          </a:p>
          <a:p>
            <a:endParaRPr lang="en-US" sz="1400" dirty="0"/>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753826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1"/>
            <a:ext cx="8534400" cy="4319832"/>
          </a:xfrm>
        </p:spPr>
        <p:txBody>
          <a:bodyPr/>
          <a:lstStyle/>
          <a:p>
            <a:pPr marL="0" indent="0" algn="ctr">
              <a:buNone/>
            </a:pPr>
            <a:endParaRPr lang="en-US" sz="5400" dirty="0" smtClean="0"/>
          </a:p>
          <a:p>
            <a:pPr marL="0" indent="0" algn="ctr">
              <a:buNone/>
            </a:pPr>
            <a:r>
              <a:rPr lang="en-US" sz="4000" dirty="0" smtClean="0">
                <a:solidFill>
                  <a:srgbClr val="00AEC7"/>
                </a:solidFill>
              </a:rPr>
              <a:t>Questions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Tree>
    <p:extLst>
      <p:ext uri="{BB962C8B-B14F-4D97-AF65-F5344CB8AC3E}">
        <p14:creationId xmlns:p14="http://schemas.microsoft.com/office/powerpoint/2010/main" val="2931593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90083</TotalTime>
  <Words>441</Words>
  <Application>Microsoft Office PowerPoint</Application>
  <PresentationFormat>On-screen Show (4:3)</PresentationFormat>
  <Paragraphs>58</Paragraphs>
  <Slides>5</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5</vt:i4>
      </vt:variant>
    </vt:vector>
  </HeadingPairs>
  <TitlesOfParts>
    <vt:vector size="10" baseType="lpstr">
      <vt:lpstr>Arial</vt:lpstr>
      <vt:lpstr>Calibri</vt:lpstr>
      <vt:lpstr>1_Custom Design</vt:lpstr>
      <vt:lpstr>Office Theme</vt:lpstr>
      <vt:lpstr>Custom Design</vt:lpstr>
      <vt:lpstr>PowerPoint Presentation</vt:lpstr>
      <vt:lpstr>Issue Identified for Futures Prices used in Forward Adjustment Factors  </vt:lpstr>
      <vt:lpstr>Issue Identified for Futures Prices used in Forward Adjustment Factors  </vt:lpstr>
      <vt:lpstr>Total Potential Exposure (TPE) calculations affected by system</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647</cp:revision>
  <cp:lastPrinted>2020-06-01T13:04:12Z</cp:lastPrinted>
  <dcterms:created xsi:type="dcterms:W3CDTF">2016-01-21T15:20:31Z</dcterms:created>
  <dcterms:modified xsi:type="dcterms:W3CDTF">2020-11-17T00:00:54Z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