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347" r:id="rId6"/>
    <p:sldId id="349" r:id="rId7"/>
    <p:sldId id="350" r:id="rId8"/>
    <p:sldId id="342" r:id="rId9"/>
    <p:sldId id="351" r:id="rId10"/>
    <p:sldId id="352" r:id="rId11"/>
    <p:sldId id="353" r:id="rId12"/>
    <p:sldId id="354" r:id="rId13"/>
    <p:sldId id="355" r:id="rId14"/>
    <p:sldId id="356"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1" autoAdjust="0"/>
  </p:normalViewPr>
  <p:slideViewPr>
    <p:cSldViewPr showGuides="1">
      <p:cViewPr varScale="1">
        <p:scale>
          <a:sx n="99" d="100"/>
          <a:sy n="99" d="100"/>
        </p:scale>
        <p:origin x="246" y="90"/>
      </p:cViewPr>
      <p:guideLst>
        <p:guide orient="horz" pos="2160"/>
        <p:guide pos="2880"/>
      </p:guideLst>
    </p:cSldViewPr>
  </p:slideViewPr>
  <p:outlineViewPr>
    <p:cViewPr>
      <p:scale>
        <a:sx n="33" d="100"/>
        <a:sy n="33" d="100"/>
      </p:scale>
      <p:origin x="0" y="-3492"/>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11/17/2020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11/17/2020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092881"/>
          </a:xfrm>
          <a:prstGeom prst="rect">
            <a:avLst/>
          </a:prstGeom>
          <a:noFill/>
        </p:spPr>
        <p:txBody>
          <a:bodyPr wrap="square" rtlCol="0">
            <a:spAutoFit/>
          </a:bodyPr>
          <a:lstStyle/>
          <a:p>
            <a:r>
              <a:rPr lang="en-US" sz="2000" b="1" dirty="0" smtClean="0">
                <a:solidFill>
                  <a:srgbClr val="5B6770"/>
                </a:solidFill>
              </a:rPr>
              <a:t>Real-Time Co-optimization Task </a:t>
            </a:r>
            <a:r>
              <a:rPr lang="en-US" sz="2000" b="1" dirty="0">
                <a:solidFill>
                  <a:srgbClr val="5B6770"/>
                </a:solidFill>
              </a:rPr>
              <a:t>Force </a:t>
            </a:r>
            <a:r>
              <a:rPr lang="en-US" sz="2000" b="1" dirty="0" smtClean="0">
                <a:solidFill>
                  <a:srgbClr val="5B6770"/>
                </a:solidFill>
              </a:rPr>
              <a:t>(RTCTF) Update</a:t>
            </a:r>
            <a:endParaRPr lang="en-US" sz="2000" b="1" dirty="0">
              <a:solidFill>
                <a:srgbClr val="5B6770"/>
              </a:solidFill>
            </a:endParaRPr>
          </a:p>
          <a:p>
            <a:endParaRPr lang="en-US" dirty="0">
              <a:solidFill>
                <a:srgbClr val="5B6770"/>
              </a:solidFill>
            </a:endParaRPr>
          </a:p>
          <a:p>
            <a:r>
              <a:rPr lang="en-US" dirty="0" smtClean="0">
                <a:solidFill>
                  <a:srgbClr val="5B6770"/>
                </a:solidFill>
              </a:rPr>
              <a:t>Matt Mereness &amp; Vanessa Spells</a:t>
            </a:r>
          </a:p>
          <a:p>
            <a:endParaRPr lang="en-US" dirty="0">
              <a:solidFill>
                <a:srgbClr val="5B6770"/>
              </a:solidFill>
            </a:endParaRPr>
          </a:p>
          <a:p>
            <a:r>
              <a:rPr lang="en-US" dirty="0" smtClean="0">
                <a:solidFill>
                  <a:srgbClr val="5B6770"/>
                </a:solidFill>
              </a:rPr>
              <a:t>CWG/CMWG</a:t>
            </a:r>
          </a:p>
          <a:p>
            <a:r>
              <a:rPr lang="en-US" dirty="0" smtClean="0">
                <a:solidFill>
                  <a:srgbClr val="5B6770"/>
                </a:solidFill>
              </a:rPr>
              <a:t>November 17, 2020	</a:t>
            </a:r>
            <a:endParaRPr lang="en-US" dirty="0">
              <a:solidFill>
                <a:srgbClr val="5B6770"/>
              </a:solidFill>
            </a:endParaRPr>
          </a:p>
        </p:txBody>
      </p:sp>
    </p:spTree>
    <p:extLst>
      <p:ext uri="{BB962C8B-B14F-4D97-AF65-F5344CB8AC3E}">
        <p14:creationId xmlns:p14="http://schemas.microsoft.com/office/powerpoint/2010/main" val="2774033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7886700" cy="381249"/>
          </a:xfrm>
        </p:spPr>
        <p:txBody>
          <a:bodyPr>
            <a:normAutofit/>
          </a:bodyPr>
          <a:lstStyle/>
          <a:p>
            <a:r>
              <a:rPr lang="en-US" sz="1350" dirty="0"/>
              <a:t>RTC NPRRs</a:t>
            </a:r>
          </a:p>
        </p:txBody>
      </p:sp>
      <p:sp>
        <p:nvSpPr>
          <p:cNvPr id="3" name="Content Placeholder 2"/>
          <p:cNvSpPr>
            <a:spLocks noGrp="1"/>
          </p:cNvSpPr>
          <p:nvPr>
            <p:ph idx="1"/>
          </p:nvPr>
        </p:nvSpPr>
        <p:spPr>
          <a:xfrm>
            <a:off x="628650" y="838200"/>
            <a:ext cx="7886700" cy="4651773"/>
          </a:xfrm>
        </p:spPr>
        <p:txBody>
          <a:bodyPr>
            <a:normAutofit/>
          </a:bodyPr>
          <a:lstStyle/>
          <a:p>
            <a:r>
              <a:rPr lang="en-US" sz="2000" dirty="0">
                <a:latin typeface="Calibri" panose="020F0502020204030204" pitchFamily="34" charset="0"/>
                <a:cs typeface="Calibri" panose="020F0502020204030204" pitchFamily="34" charset="0"/>
              </a:rPr>
              <a:t>1013NPRR </a:t>
            </a:r>
            <a:r>
              <a:rPr lang="en-US" sz="2000" b="1" i="1" dirty="0">
                <a:latin typeface="Calibri" panose="020F0502020204030204" pitchFamily="34" charset="0"/>
                <a:cs typeface="Calibri" panose="020F0502020204030204" pitchFamily="34" charset="0"/>
              </a:rPr>
              <a:t>RTC - NP 1, 2, 16, and 25: Overview, Definitions and Acronyms, Registration and Qualification of Market Participants, and Market Suspension and Restart. </a:t>
            </a:r>
            <a:r>
              <a:rPr lang="en-US" sz="2000" dirty="0">
                <a:latin typeface="Calibri" panose="020F0502020204030204" pitchFamily="34" charset="0"/>
                <a:cs typeface="Calibri" panose="020F0502020204030204" pitchFamily="34" charset="0"/>
              </a:rPr>
              <a:t>This NPRR updates the Protected Information provisions, definitions and acronyms, registration and qualification of Market Participants, and Market Suspension and Restart in the Protocols to address changes associated with the implementation of Real-Time Co-optimization (RTC) of energy and Ancillary Services. Specifically, this NPRR addresses the following Key Principles:</a:t>
            </a:r>
          </a:p>
          <a:p>
            <a:pPr lvl="1"/>
            <a:r>
              <a:rPr lang="en-US" sz="1600" dirty="0">
                <a:latin typeface="Calibri" panose="020F0502020204030204" pitchFamily="34" charset="0"/>
                <a:cs typeface="Calibri" panose="020F0502020204030204" pitchFamily="34" charset="0"/>
              </a:rPr>
              <a:t>KP1.4 - Systems/Applications that Provide Input into the Real-Time Optimization Engine; KP1.6 – Ancillary Service Imbalance Settlement; KP4 – The Supplemental Ancillary Service Market Process; </a:t>
            </a:r>
            <a:r>
              <a:rPr lang="en-US" sz="1600" dirty="0" smtClean="0">
                <a:latin typeface="Calibri" panose="020F0502020204030204" pitchFamily="34" charset="0"/>
                <a:cs typeface="Calibri" panose="020F0502020204030204" pitchFamily="34" charset="0"/>
              </a:rPr>
              <a:t>KP5 </a:t>
            </a:r>
            <a:r>
              <a:rPr lang="en-US" sz="1600" dirty="0">
                <a:latin typeface="Calibri" panose="020F0502020204030204" pitchFamily="34" charset="0"/>
                <a:cs typeface="Calibri" panose="020F0502020204030204" pitchFamily="34" charset="0"/>
              </a:rPr>
              <a:t>– Day-Ahead Market; KP6 – Market-Facing Reports; and KP7 – Performance Monitoring</a:t>
            </a:r>
            <a:r>
              <a:rPr lang="en-US" sz="1600" dirty="0"/>
              <a:t>.</a:t>
            </a:r>
          </a:p>
        </p:txBody>
      </p:sp>
    </p:spTree>
    <p:extLst>
      <p:ext uri="{BB962C8B-B14F-4D97-AF65-F5344CB8AC3E}">
        <p14:creationId xmlns:p14="http://schemas.microsoft.com/office/powerpoint/2010/main" val="1785272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a:t>
            </a:r>
            <a:r>
              <a:rPr lang="en-US" sz="2400" dirty="0" smtClean="0"/>
              <a:t>Schedule</a:t>
            </a:r>
            <a:endParaRPr lang="en-US" sz="2400" dirty="0"/>
          </a:p>
        </p:txBody>
      </p:sp>
      <p:sp>
        <p:nvSpPr>
          <p:cNvPr id="3" name="Content Placeholder 2"/>
          <p:cNvSpPr>
            <a:spLocks noGrp="1"/>
          </p:cNvSpPr>
          <p:nvPr>
            <p:ph idx="1"/>
          </p:nvPr>
        </p:nvSpPr>
        <p:spPr>
          <a:xfrm>
            <a:off x="304800" y="762000"/>
            <a:ext cx="8534400" cy="5565039"/>
          </a:xfrm>
        </p:spPr>
        <p:txBody>
          <a:bodyPr/>
          <a:lstStyle/>
          <a:p>
            <a:r>
              <a:rPr lang="en-US" sz="2000" dirty="0"/>
              <a:t>S</a:t>
            </a:r>
            <a:r>
              <a:rPr lang="en-US" sz="2000" dirty="0" smtClean="0"/>
              <a:t>chedule of 2020 meetings for RTCRRs:</a:t>
            </a:r>
            <a:endParaRPr lang="en-US" dirty="0" smtClean="0"/>
          </a:p>
          <a:p>
            <a:pPr marL="682625">
              <a:buFont typeface="Courier New" panose="02070309020205020404" pitchFamily="49" charset="0"/>
              <a:buChar char="o"/>
            </a:pPr>
            <a:r>
              <a:rPr lang="en-US" sz="1400" dirty="0">
                <a:solidFill>
                  <a:schemeClr val="accent3">
                    <a:lumMod val="60000"/>
                    <a:lumOff val="40000"/>
                  </a:schemeClr>
                </a:solidFill>
              </a:rPr>
              <a:t>Mar. 11 – RTCTF (Plan and logistics for RR review)  </a:t>
            </a:r>
          </a:p>
          <a:p>
            <a:pPr marL="682625">
              <a:buFont typeface="Courier New" panose="02070309020205020404" pitchFamily="49" charset="0"/>
              <a:buChar char="o"/>
            </a:pPr>
            <a:r>
              <a:rPr lang="en-US" sz="1400" dirty="0">
                <a:solidFill>
                  <a:schemeClr val="accent3">
                    <a:lumMod val="60000"/>
                    <a:lumOff val="40000"/>
                  </a:schemeClr>
                </a:solidFill>
              </a:rPr>
              <a:t>Apr</a:t>
            </a:r>
            <a:r>
              <a:rPr lang="en-US" sz="1400" dirty="0" smtClean="0">
                <a:solidFill>
                  <a:schemeClr val="accent3">
                    <a:lumMod val="60000"/>
                    <a:lumOff val="40000"/>
                  </a:schemeClr>
                </a:solidFill>
              </a:rPr>
              <a:t>.   </a:t>
            </a:r>
            <a:r>
              <a:rPr lang="en-US" sz="1400" dirty="0">
                <a:solidFill>
                  <a:schemeClr val="accent3">
                    <a:lumMod val="60000"/>
                    <a:lumOff val="40000"/>
                  </a:schemeClr>
                </a:solidFill>
              </a:rPr>
              <a:t>8 – RTCTF (Review detailed plan, and begin review </a:t>
            </a:r>
            <a:r>
              <a:rPr lang="en-US" sz="1400" dirty="0" smtClean="0">
                <a:solidFill>
                  <a:schemeClr val="accent3">
                    <a:lumMod val="60000"/>
                    <a:lumOff val="40000"/>
                  </a:schemeClr>
                </a:solidFill>
              </a:rPr>
              <a:t>process)</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a:solidFill>
                  <a:schemeClr val="accent3">
                    <a:lumMod val="60000"/>
                    <a:lumOff val="40000"/>
                  </a:schemeClr>
                </a:solidFill>
              </a:rPr>
              <a:t>Apr. 30 – RTCTF </a:t>
            </a:r>
          </a:p>
          <a:p>
            <a:pPr marL="682625">
              <a:buFont typeface="Courier New" panose="02070309020205020404" pitchFamily="49" charset="0"/>
              <a:buChar char="o"/>
            </a:pPr>
            <a:r>
              <a:rPr lang="en-US" sz="1400" i="1" dirty="0">
                <a:solidFill>
                  <a:schemeClr val="accent3">
                    <a:lumMod val="60000"/>
                    <a:lumOff val="40000"/>
                  </a:schemeClr>
                </a:solidFill>
              </a:rPr>
              <a:t>May 11 – Special RTCTF for Potential Design Flaw- AS Price Cap discussion </a:t>
            </a:r>
          </a:p>
          <a:p>
            <a:pPr marL="682625">
              <a:buFont typeface="Courier New" panose="02070309020205020404" pitchFamily="49" charset="0"/>
              <a:buChar char="o"/>
            </a:pPr>
            <a:r>
              <a:rPr lang="en-US" sz="1400" dirty="0">
                <a:solidFill>
                  <a:schemeClr val="accent3">
                    <a:lumMod val="60000"/>
                    <a:lumOff val="40000"/>
                  </a:schemeClr>
                </a:solidFill>
              </a:rPr>
              <a:t>May 20 – RTCTF </a:t>
            </a:r>
          </a:p>
          <a:p>
            <a:pPr marL="682625">
              <a:buFont typeface="Courier New" panose="02070309020205020404" pitchFamily="49" charset="0"/>
              <a:buChar char="o"/>
            </a:pPr>
            <a:r>
              <a:rPr lang="en-US" sz="1400" dirty="0">
                <a:solidFill>
                  <a:schemeClr val="accent3">
                    <a:lumMod val="60000"/>
                    <a:lumOff val="40000"/>
                  </a:schemeClr>
                </a:solidFill>
              </a:rPr>
              <a:t>Jun. 10 – RTCTF </a:t>
            </a:r>
          </a:p>
          <a:p>
            <a:pPr marL="682625">
              <a:buFont typeface="Courier New" panose="02070309020205020404" pitchFamily="49" charset="0"/>
              <a:buChar char="o"/>
            </a:pPr>
            <a:r>
              <a:rPr lang="en-US" sz="1400" i="1" dirty="0">
                <a:solidFill>
                  <a:schemeClr val="accent3">
                    <a:lumMod val="60000"/>
                    <a:lumOff val="40000"/>
                  </a:schemeClr>
                </a:solidFill>
              </a:rPr>
              <a:t>Jun. 22 – Special RTCTF for Ancillary Service Deployments</a:t>
            </a:r>
          </a:p>
          <a:p>
            <a:pPr marL="682625">
              <a:buFont typeface="Courier New" panose="02070309020205020404" pitchFamily="49" charset="0"/>
              <a:buChar char="o"/>
            </a:pPr>
            <a:r>
              <a:rPr lang="en-US" sz="1400" dirty="0">
                <a:solidFill>
                  <a:schemeClr val="accent3">
                    <a:lumMod val="60000"/>
                    <a:lumOff val="40000"/>
                  </a:schemeClr>
                </a:solidFill>
              </a:rPr>
              <a:t>Jun. 29 – RTCTF </a:t>
            </a:r>
            <a:endParaRPr lang="en-US" sz="1400" dirty="0" smtClean="0">
              <a:solidFill>
                <a:schemeClr val="accent3">
                  <a:lumMod val="60000"/>
                  <a:lumOff val="40000"/>
                </a:schemeClr>
              </a:solidFill>
            </a:endParaRPr>
          </a:p>
          <a:p>
            <a:pPr marL="682625">
              <a:buFont typeface="Courier New" panose="02070309020205020404" pitchFamily="49" charset="0"/>
              <a:buChar char="o"/>
            </a:pPr>
            <a:r>
              <a:rPr lang="en-US" sz="1400" i="1" dirty="0" smtClean="0">
                <a:solidFill>
                  <a:schemeClr val="accent3">
                    <a:lumMod val="60000"/>
                    <a:lumOff val="40000"/>
                  </a:schemeClr>
                </a:solidFill>
              </a:rPr>
              <a:t>Jul. 15 </a:t>
            </a:r>
            <a:r>
              <a:rPr lang="en-US" sz="1400" i="1" dirty="0">
                <a:solidFill>
                  <a:schemeClr val="accent3">
                    <a:lumMod val="60000"/>
                    <a:lumOff val="40000"/>
                  </a:schemeClr>
                </a:solidFill>
              </a:rPr>
              <a:t>– Special RTCTF for </a:t>
            </a:r>
            <a:r>
              <a:rPr lang="en-US" sz="1400" i="1" dirty="0" smtClean="0">
                <a:solidFill>
                  <a:schemeClr val="accent3">
                    <a:lumMod val="60000"/>
                    <a:lumOff val="40000"/>
                  </a:schemeClr>
                </a:solidFill>
              </a:rPr>
              <a:t>AS Deployment Expectations &amp; Durations</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a:solidFill>
                  <a:schemeClr val="accent3">
                    <a:lumMod val="60000"/>
                    <a:lumOff val="40000"/>
                  </a:schemeClr>
                </a:solidFill>
              </a:rPr>
              <a:t>Jul. 22  – RTCTF </a:t>
            </a:r>
          </a:p>
          <a:p>
            <a:pPr marL="682625">
              <a:buFont typeface="Courier New" panose="02070309020205020404" pitchFamily="49" charset="0"/>
              <a:buChar char="o"/>
            </a:pPr>
            <a:r>
              <a:rPr lang="en-US" sz="1400" dirty="0">
                <a:solidFill>
                  <a:schemeClr val="accent3">
                    <a:lumMod val="60000"/>
                    <a:lumOff val="40000"/>
                  </a:schemeClr>
                </a:solidFill>
              </a:rPr>
              <a:t>Aug. 12 – RTCTF </a:t>
            </a:r>
          </a:p>
          <a:p>
            <a:pPr marL="682625">
              <a:buFont typeface="Courier New" panose="02070309020205020404" pitchFamily="49" charset="0"/>
              <a:buChar char="o"/>
            </a:pPr>
            <a:r>
              <a:rPr lang="en-US" sz="1400" dirty="0">
                <a:solidFill>
                  <a:schemeClr val="accent3">
                    <a:lumMod val="60000"/>
                    <a:lumOff val="40000"/>
                  </a:schemeClr>
                </a:solidFill>
              </a:rPr>
              <a:t>Sep. 9   – RTCTF </a:t>
            </a:r>
          </a:p>
          <a:p>
            <a:pPr marL="682625">
              <a:buFont typeface="Courier New" panose="02070309020205020404" pitchFamily="49" charset="0"/>
              <a:buChar char="o"/>
            </a:pPr>
            <a:r>
              <a:rPr lang="en-US" sz="1400" dirty="0">
                <a:solidFill>
                  <a:schemeClr val="accent3">
                    <a:lumMod val="60000"/>
                    <a:lumOff val="40000"/>
                  </a:schemeClr>
                </a:solidFill>
              </a:rPr>
              <a:t>Sep. 28 – RTCTF </a:t>
            </a:r>
          </a:p>
          <a:p>
            <a:pPr marL="682625">
              <a:buFont typeface="Courier New" panose="02070309020205020404" pitchFamily="49" charset="0"/>
              <a:buChar char="o"/>
            </a:pPr>
            <a:r>
              <a:rPr lang="en-US" sz="1400" dirty="0">
                <a:solidFill>
                  <a:schemeClr val="accent3">
                    <a:lumMod val="60000"/>
                    <a:lumOff val="40000"/>
                  </a:schemeClr>
                </a:solidFill>
              </a:rPr>
              <a:t>Oct. 21 – RTCTF </a:t>
            </a:r>
            <a:r>
              <a:rPr lang="en-US" sz="1400" dirty="0" smtClean="0">
                <a:solidFill>
                  <a:schemeClr val="accent3">
                    <a:lumMod val="60000"/>
                    <a:lumOff val="40000"/>
                  </a:schemeClr>
                </a:solidFill>
              </a:rPr>
              <a:t>(last meeting)</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a:solidFill>
                  <a:schemeClr val="accent3">
                    <a:lumMod val="60000"/>
                    <a:lumOff val="40000"/>
                  </a:schemeClr>
                </a:solidFill>
              </a:rPr>
              <a:t>Nov. 5 –  ROS – Approved NOGRR211</a:t>
            </a:r>
          </a:p>
          <a:p>
            <a:pPr marL="682625">
              <a:buFont typeface="Courier New" panose="02070309020205020404" pitchFamily="49" charset="0"/>
              <a:buChar char="o"/>
            </a:pPr>
            <a:r>
              <a:rPr lang="en-US" sz="1400" dirty="0">
                <a:solidFill>
                  <a:schemeClr val="accent3">
                    <a:lumMod val="60000"/>
                    <a:lumOff val="40000"/>
                  </a:schemeClr>
                </a:solidFill>
              </a:rPr>
              <a:t>Nov. 11 – PRS –Approved NPRR1007-1013</a:t>
            </a:r>
          </a:p>
          <a:p>
            <a:pPr marL="682625">
              <a:buFont typeface="Courier New" panose="02070309020205020404" pitchFamily="49" charset="0"/>
              <a:buChar char="o"/>
            </a:pPr>
            <a:r>
              <a:rPr lang="en-US" sz="1400" dirty="0" smtClean="0">
                <a:solidFill>
                  <a:srgbClr val="C00000"/>
                </a:solidFill>
              </a:rPr>
              <a:t>Nov. 17 – CWG/CMWG – Asking for Credit Assessment approval today (draft language posted)</a:t>
            </a:r>
          </a:p>
          <a:p>
            <a:pPr marL="682625">
              <a:buFont typeface="Courier New" panose="02070309020205020404" pitchFamily="49" charset="0"/>
              <a:buChar char="o"/>
            </a:pPr>
            <a:r>
              <a:rPr lang="en-US" sz="1400" dirty="0" smtClean="0">
                <a:solidFill>
                  <a:srgbClr val="C00000"/>
                </a:solidFill>
              </a:rPr>
              <a:t>Nov</a:t>
            </a:r>
            <a:r>
              <a:rPr lang="en-US" sz="1400" dirty="0">
                <a:solidFill>
                  <a:srgbClr val="C00000"/>
                </a:solidFill>
              </a:rPr>
              <a:t>. 18 – TAC</a:t>
            </a:r>
          </a:p>
          <a:p>
            <a:pPr marL="682625">
              <a:buFont typeface="Courier New" panose="02070309020205020404" pitchFamily="49" charset="0"/>
              <a:buChar char="o"/>
            </a:pPr>
            <a:r>
              <a:rPr lang="en-US" sz="1400" dirty="0">
                <a:solidFill>
                  <a:srgbClr val="C00000"/>
                </a:solidFill>
              </a:rPr>
              <a:t>Dec. 8 – ERCOT </a:t>
            </a:r>
            <a:r>
              <a:rPr lang="en-US" sz="1400" dirty="0" smtClean="0">
                <a:solidFill>
                  <a:srgbClr val="C00000"/>
                </a:solidFill>
              </a:rPr>
              <a:t>Board</a:t>
            </a:r>
            <a:endParaRPr lang="en-US" sz="1400" dirty="0">
              <a:solidFill>
                <a:srgbClr val="C0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742250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Revision </a:t>
            </a:r>
            <a:r>
              <a:rPr lang="en-US" sz="2400" dirty="0" smtClean="0"/>
              <a:t>Requests</a:t>
            </a:r>
            <a:endParaRPr lang="en-US" sz="2400" dirty="0"/>
          </a:p>
        </p:txBody>
      </p:sp>
      <p:sp>
        <p:nvSpPr>
          <p:cNvPr id="4" name="Slide Number Placeholder 3"/>
          <p:cNvSpPr>
            <a:spLocks noGrp="1"/>
          </p:cNvSpPr>
          <p:nvPr>
            <p:ph type="sldNum" sz="quarter" idx="4"/>
          </p:nvPr>
        </p:nvSpPr>
        <p:spPr>
          <a:xfrm>
            <a:off x="8534400" y="5799138"/>
            <a:ext cx="533400" cy="220662"/>
          </a:xfrm>
        </p:spPr>
        <p:txBody>
          <a:bodyPr/>
          <a:lstStyle/>
          <a:p>
            <a:fld id="{1D93BD3E-1E9A-4970-A6F7-E7AC52762E0C}" type="slidenum">
              <a:rPr lang="en-US" smtClean="0">
                <a:solidFill>
                  <a:prstClr val="black">
                    <a:tint val="75000"/>
                  </a:prstClr>
                </a:solidFill>
              </a:rPr>
              <a:pPr/>
              <a:t>3</a:t>
            </a:fld>
            <a:endParaRPr lang="en-US" dirty="0">
              <a:solidFill>
                <a:prstClr val="black">
                  <a:tint val="75000"/>
                </a:prst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92714307"/>
              </p:ext>
            </p:extLst>
          </p:nvPr>
        </p:nvGraphicFramePr>
        <p:xfrm>
          <a:off x="1025236" y="914400"/>
          <a:ext cx="7966364" cy="4389120"/>
        </p:xfrm>
        <a:graphic>
          <a:graphicData uri="http://schemas.openxmlformats.org/drawingml/2006/table">
            <a:tbl>
              <a:tblPr firstRow="1" bandRow="1">
                <a:tableStyleId>{5C22544A-7EE6-4342-B048-85BDC9FD1C3A}</a:tableStyleId>
              </a:tblPr>
              <a:tblGrid>
                <a:gridCol w="7204364"/>
                <a:gridCol w="762000"/>
              </a:tblGrid>
              <a:tr h="480060">
                <a:tc>
                  <a:txBody>
                    <a:bodyPr/>
                    <a:lstStyle/>
                    <a:p>
                      <a:r>
                        <a:rPr lang="en-US" dirty="0" smtClean="0"/>
                        <a:t>RTCRRs</a:t>
                      </a:r>
                    </a:p>
                  </a:txBody>
                  <a:tcPr/>
                </a:tc>
                <a:tc>
                  <a:txBody>
                    <a:bodyPr/>
                    <a:lstStyle/>
                    <a:p>
                      <a:r>
                        <a:rPr lang="en-US" sz="1100" dirty="0" smtClean="0"/>
                        <a:t>Pages</a:t>
                      </a:r>
                    </a:p>
                    <a:p>
                      <a:r>
                        <a:rPr lang="en-US" sz="1100" dirty="0" smtClean="0"/>
                        <a:t>549 total</a:t>
                      </a:r>
                      <a:endParaRPr lang="en-US" sz="1100" dirty="0"/>
                    </a:p>
                  </a:txBody>
                  <a:tcPr/>
                </a:tc>
              </a:tr>
              <a:tr h="434340">
                <a:tc>
                  <a:txBody>
                    <a:bodyPr/>
                    <a:lstStyle/>
                    <a:p>
                      <a:r>
                        <a:rPr lang="en-US" sz="1400" dirty="0" smtClean="0"/>
                        <a:t>NPRR1007- RTC NP3- Management Activities for the ERCOT System</a:t>
                      </a:r>
                    </a:p>
                  </a:txBody>
                  <a:tcPr/>
                </a:tc>
                <a:tc>
                  <a:txBody>
                    <a:bodyPr/>
                    <a:lstStyle/>
                    <a:p>
                      <a:pPr algn="ctr"/>
                      <a:r>
                        <a:rPr lang="en-US" sz="1400" dirty="0" smtClean="0"/>
                        <a:t>62</a:t>
                      </a:r>
                      <a:endParaRPr lang="en-US" sz="1400" dirty="0"/>
                    </a:p>
                  </a:txBody>
                  <a:tcPr/>
                </a:tc>
              </a:tr>
              <a:tr h="381000">
                <a:tc>
                  <a:txBody>
                    <a:bodyPr/>
                    <a:lstStyle/>
                    <a:p>
                      <a:r>
                        <a:rPr lang="en-US" sz="1400" dirty="0" smtClean="0"/>
                        <a:t>NPRR1008- RTC NP4- Day-Ahead Operations</a:t>
                      </a:r>
                      <a:endParaRPr lang="en-US" sz="1400" dirty="0"/>
                    </a:p>
                  </a:txBody>
                  <a:tcPr/>
                </a:tc>
                <a:tc>
                  <a:txBody>
                    <a:bodyPr/>
                    <a:lstStyle/>
                    <a:p>
                      <a:pPr algn="ctr"/>
                      <a:r>
                        <a:rPr lang="en-US" sz="1400" dirty="0" smtClean="0"/>
                        <a:t>65</a:t>
                      </a:r>
                    </a:p>
                  </a:txBody>
                  <a:tcPr/>
                </a:tc>
              </a:tr>
              <a:tr h="381000">
                <a:tc>
                  <a:txBody>
                    <a:bodyPr/>
                    <a:lstStyle/>
                    <a:p>
                      <a:r>
                        <a:rPr lang="en-US" sz="1400" dirty="0" smtClean="0"/>
                        <a:t>NPRR1009- RTC NP5- Transmission Security Analysis and Reliability Unit Commitment</a:t>
                      </a:r>
                      <a:endParaRPr lang="en-US" sz="1400" dirty="0"/>
                    </a:p>
                  </a:txBody>
                  <a:tcPr/>
                </a:tc>
                <a:tc>
                  <a:txBody>
                    <a:bodyPr/>
                    <a:lstStyle/>
                    <a:p>
                      <a:pPr algn="ctr"/>
                      <a:r>
                        <a:rPr lang="en-US" sz="1400" dirty="0" smtClean="0"/>
                        <a:t>39</a:t>
                      </a:r>
                    </a:p>
                  </a:txBody>
                  <a:tcPr/>
                </a:tc>
              </a:tr>
              <a:tr h="381000">
                <a:tc>
                  <a:txBody>
                    <a:bodyPr/>
                    <a:lstStyle/>
                    <a:p>
                      <a:r>
                        <a:rPr lang="en-US" sz="1400" dirty="0" smtClean="0"/>
                        <a:t>NPRR1010- RTC NP6- Adjustment Period and Real-Time Operations</a:t>
                      </a:r>
                      <a:endParaRPr lang="en-US" sz="1400" dirty="0"/>
                    </a:p>
                  </a:txBody>
                  <a:tcPr/>
                </a:tc>
                <a:tc>
                  <a:txBody>
                    <a:bodyPr/>
                    <a:lstStyle/>
                    <a:p>
                      <a:pPr algn="ctr"/>
                      <a:r>
                        <a:rPr lang="en-US" sz="1400" dirty="0" smtClean="0"/>
                        <a:t>248</a:t>
                      </a:r>
                      <a:endParaRPr lang="en-US" sz="1400" dirty="0"/>
                    </a:p>
                  </a:txBody>
                  <a:tcPr/>
                </a:tc>
              </a:tr>
              <a:tr h="381000">
                <a:tc>
                  <a:txBody>
                    <a:bodyPr/>
                    <a:lstStyle/>
                    <a:p>
                      <a:r>
                        <a:rPr lang="it-IT" sz="1400" dirty="0" smtClean="0"/>
                        <a:t>NPRR1011- RTC NP8- Performance Monitoring</a:t>
                      </a:r>
                    </a:p>
                  </a:txBody>
                  <a:tcPr/>
                </a:tc>
                <a:tc>
                  <a:txBody>
                    <a:bodyPr/>
                    <a:lstStyle/>
                    <a:p>
                      <a:pPr algn="ctr"/>
                      <a:r>
                        <a:rPr lang="en-US" sz="1400" dirty="0" smtClean="0"/>
                        <a:t>49</a:t>
                      </a:r>
                      <a:endParaRPr lang="en-US" sz="1400" dirty="0"/>
                    </a:p>
                  </a:txBody>
                  <a:tcPr/>
                </a:tc>
              </a:tr>
              <a:tr h="381000">
                <a:tc>
                  <a:txBody>
                    <a:bodyPr/>
                    <a:lstStyle/>
                    <a:p>
                      <a:r>
                        <a:rPr lang="en-US" sz="1400" dirty="0" smtClean="0"/>
                        <a:t>NPRR1012- RTC NP9-  Settlement and Billing</a:t>
                      </a:r>
                      <a:endParaRPr lang="en-US" sz="1400" dirty="0"/>
                    </a:p>
                  </a:txBody>
                  <a:tcPr/>
                </a:tc>
                <a:tc>
                  <a:txBody>
                    <a:bodyPr/>
                    <a:lstStyle/>
                    <a:p>
                      <a:pPr algn="ctr"/>
                      <a:r>
                        <a:rPr lang="en-US" sz="1400" dirty="0" smtClean="0"/>
                        <a:t>15</a:t>
                      </a:r>
                      <a:endParaRPr lang="en-US" sz="1400" dirty="0"/>
                    </a:p>
                  </a:txBody>
                  <a:tcPr/>
                </a:tc>
              </a:tr>
              <a:tr h="533400">
                <a:tc>
                  <a:txBody>
                    <a:bodyPr/>
                    <a:lstStyle/>
                    <a:p>
                      <a:r>
                        <a:rPr lang="en-US" sz="1400" dirty="0" smtClean="0"/>
                        <a:t>NPRR1013- RTC NP 1, 2, 16, 25- Overview, Definitions/Acronyms, Registration and Qualification of MPs, and Market Suspension and Restart</a:t>
                      </a:r>
                      <a:endParaRPr lang="en-US" sz="1400" dirty="0"/>
                    </a:p>
                  </a:txBody>
                  <a:tcPr/>
                </a:tc>
                <a:tc>
                  <a:txBody>
                    <a:bodyPr/>
                    <a:lstStyle/>
                    <a:p>
                      <a:pPr algn="ctr"/>
                      <a:r>
                        <a:rPr lang="en-US" sz="1400" dirty="0" smtClean="0"/>
                        <a:t>24</a:t>
                      </a:r>
                      <a:endParaRPr lang="en-US" sz="1400" dirty="0"/>
                    </a:p>
                  </a:txBody>
                  <a:tcPr/>
                </a:tc>
              </a:tr>
              <a:tr h="480060">
                <a:tc>
                  <a:txBody>
                    <a:bodyPr/>
                    <a:lstStyle/>
                    <a:p>
                      <a:r>
                        <a:rPr lang="en-US" sz="1400" dirty="0" smtClean="0"/>
                        <a:t>NOGRR211- RTC Nodal Operating Guides 2 and 9-  System Operations and Control Requirements and Monitoring Programs</a:t>
                      </a:r>
                      <a:endParaRPr lang="en-US" sz="1400" dirty="0"/>
                    </a:p>
                  </a:txBody>
                  <a:tcPr/>
                </a:tc>
                <a:tc>
                  <a:txBody>
                    <a:bodyPr/>
                    <a:lstStyle/>
                    <a:p>
                      <a:pPr algn="ctr"/>
                      <a:r>
                        <a:rPr lang="en-US" sz="1400" dirty="0" smtClean="0"/>
                        <a:t>21</a:t>
                      </a:r>
                      <a:endParaRPr lang="en-US" sz="1400" dirty="0"/>
                    </a:p>
                  </a:txBody>
                  <a:tcPr/>
                </a:tc>
              </a:tr>
              <a:tr h="480060">
                <a:tc>
                  <a:txBody>
                    <a:bodyPr/>
                    <a:lstStyle/>
                    <a:p>
                      <a:r>
                        <a:rPr lang="en-US" sz="1400" dirty="0" smtClean="0"/>
                        <a:t>OBDRR020- RTC - Methodology for Setting Maximum Shadow Prices for Network and Power Balance Constraints</a:t>
                      </a:r>
                    </a:p>
                  </a:txBody>
                  <a:tcPr/>
                </a:tc>
                <a:tc>
                  <a:txBody>
                    <a:bodyPr/>
                    <a:lstStyle/>
                    <a:p>
                      <a:pPr algn="ctr"/>
                      <a:r>
                        <a:rPr lang="en-US" sz="1400" dirty="0" smtClean="0"/>
                        <a:t>26</a:t>
                      </a:r>
                      <a:endParaRPr lang="en-US" sz="1400" dirty="0"/>
                    </a:p>
                  </a:txBody>
                  <a:tcPr/>
                </a:tc>
              </a:tr>
            </a:tbl>
          </a:graphicData>
        </a:graphic>
      </p:graphicFrame>
      <p:sp>
        <p:nvSpPr>
          <p:cNvPr id="10" name="TextBox 9"/>
          <p:cNvSpPr txBox="1"/>
          <p:nvPr/>
        </p:nvSpPr>
        <p:spPr>
          <a:xfrm>
            <a:off x="41564" y="2724834"/>
            <a:ext cx="720436" cy="646331"/>
          </a:xfrm>
          <a:prstGeom prst="rect">
            <a:avLst/>
          </a:prstGeom>
          <a:noFill/>
        </p:spPr>
        <p:txBody>
          <a:bodyPr wrap="square" rtlCol="0">
            <a:spAutoFit/>
          </a:bodyPr>
          <a:lstStyle/>
          <a:p>
            <a:r>
              <a:rPr lang="en-US" sz="1200" dirty="0" smtClean="0">
                <a:solidFill>
                  <a:srgbClr val="C00000"/>
                </a:solidFill>
              </a:rPr>
              <a:t>Credit Impacts</a:t>
            </a:r>
          </a:p>
          <a:p>
            <a:endParaRPr lang="en-US" sz="1200" dirty="0">
              <a:solidFill>
                <a:srgbClr val="C00000"/>
              </a:solidFill>
            </a:endParaRPr>
          </a:p>
        </p:txBody>
      </p:sp>
      <p:sp>
        <p:nvSpPr>
          <p:cNvPr id="3" name="Rectangle 2"/>
          <p:cNvSpPr/>
          <p:nvPr/>
        </p:nvSpPr>
        <p:spPr>
          <a:xfrm>
            <a:off x="1025236" y="1828800"/>
            <a:ext cx="3962400" cy="3048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046018" y="3764280"/>
            <a:ext cx="6761018" cy="50292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p:nvPr/>
        </p:nvCxnSpPr>
        <p:spPr>
          <a:xfrm flipV="1">
            <a:off x="762000" y="2133600"/>
            <a:ext cx="263236" cy="83820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0" idx="3"/>
          </p:cNvCxnSpPr>
          <p:nvPr/>
        </p:nvCxnSpPr>
        <p:spPr>
          <a:xfrm>
            <a:off x="762000" y="3048000"/>
            <a:ext cx="263236" cy="92964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454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7886700" cy="381249"/>
          </a:xfrm>
        </p:spPr>
        <p:txBody>
          <a:bodyPr>
            <a:noAutofit/>
          </a:bodyPr>
          <a:lstStyle/>
          <a:p>
            <a:r>
              <a:rPr lang="en-US" sz="2000" dirty="0" smtClean="0"/>
              <a:t>CWG/MCWG Comments (draft)</a:t>
            </a:r>
            <a:endParaRPr lang="en-US" sz="2000" dirty="0"/>
          </a:p>
        </p:txBody>
      </p:sp>
      <p:sp>
        <p:nvSpPr>
          <p:cNvPr id="3" name="Content Placeholder 2"/>
          <p:cNvSpPr>
            <a:spLocks noGrp="1"/>
          </p:cNvSpPr>
          <p:nvPr>
            <p:ph idx="1"/>
          </p:nvPr>
        </p:nvSpPr>
        <p:spPr>
          <a:xfrm>
            <a:off x="628650" y="838200"/>
            <a:ext cx="7886700" cy="4651773"/>
          </a:xfrm>
        </p:spPr>
        <p:txBody>
          <a:bodyPr>
            <a:normAutofit fontScale="55000" lnSpcReduction="20000"/>
          </a:bodyPr>
          <a:lstStyle/>
          <a:p>
            <a:pPr marL="0" indent="0">
              <a:buNone/>
            </a:pPr>
            <a:endParaRPr lang="en-US" sz="2000" dirty="0">
              <a:latin typeface="Calibri" panose="020F0502020204030204" pitchFamily="34" charset="0"/>
              <a:cs typeface="Calibri" panose="020F0502020204030204" pitchFamily="34" charset="0"/>
            </a:endParaRPr>
          </a:p>
          <a:p>
            <a:r>
              <a:rPr lang="en-US" sz="2800" u="sng" dirty="0" smtClean="0"/>
              <a:t>Draft comments </a:t>
            </a:r>
            <a:r>
              <a:rPr lang="en-US" sz="2800" u="sng" dirty="0"/>
              <a:t>to </a:t>
            </a:r>
            <a:r>
              <a:rPr lang="en-US" sz="2800" u="sng" dirty="0" smtClean="0"/>
              <a:t>NPRR1007 – 1013 (in posted </a:t>
            </a:r>
            <a:r>
              <a:rPr lang="en-US" sz="2800" u="sng" dirty="0" err="1" smtClean="0"/>
              <a:t>WordDoc</a:t>
            </a:r>
            <a:r>
              <a:rPr lang="en-US" sz="2800" u="sng" dirty="0" smtClean="0"/>
              <a:t> Draft Comments):</a:t>
            </a:r>
            <a:endParaRPr lang="en-US" sz="2800" dirty="0"/>
          </a:p>
          <a:p>
            <a:r>
              <a:rPr lang="en-US" sz="2800" dirty="0"/>
              <a:t>CWG reviewed the bundle of RTC NPRRs (1007-1013) and acknowledges there are changes to credit risk and credit calculations within the RTC protocols.  After CWG review, the group agrees the primary areas of change have been properly identified and addressed in the protocol changes.  The summary of changes are as follows: </a:t>
            </a:r>
          </a:p>
          <a:p>
            <a:pPr lvl="0"/>
            <a:r>
              <a:rPr lang="en-US" sz="2800" dirty="0"/>
              <a:t>Section 4.4.10 Credit Requirement for DAM Bids and Offers (within NPRR1008) introduces a new Day-Ahead Market (DAM) product, Ancillary Service Only Offers.  Section 4.4.10 Credit Requirements has be appropriately updated to reflect the risk between DAM Market Clearing Price for Capacity (DAMCPC) and Real-Time Market Clearing Price for Capacity (RTMCPC) for this new transaction.</a:t>
            </a:r>
          </a:p>
          <a:p>
            <a:pPr lvl="0"/>
            <a:r>
              <a:rPr lang="en-US" sz="2800" dirty="0"/>
              <a:t>Section 16.11.4 Determination and Monitoring of Counter-Party Credit Exposure (within NPRR1013) introduces credit modifications to multiple sections reflecting the new market transactions and credit risk.  The specific sections below have been updated below to reflect the credit changes as described: </a:t>
            </a:r>
          </a:p>
          <a:p>
            <a:pPr lvl="1"/>
            <a:r>
              <a:rPr lang="en-US" u="sng" dirty="0"/>
              <a:t>Section 16.11.4.1 Determination of Total Potential Exposure for a Counter-Party</a:t>
            </a:r>
            <a:r>
              <a:rPr lang="en-US" dirty="0"/>
              <a:t>- Update the Minimum Current Exposure (MCE) component of Total Potential Exposure (TPE) calculation to include price risk between Day Ahead Market (DAM) Market Clearing Price for Capacity (MCPC) and Real-Time (RT) Market Clearing Price for Capacity (MCPC) for Virtual AS offers.</a:t>
            </a:r>
          </a:p>
          <a:p>
            <a:pPr lvl="1"/>
            <a:r>
              <a:rPr lang="en-US" u="sng" dirty="0"/>
              <a:t>Section 16.11.4.3.2 Real-Time Liability Estimate</a:t>
            </a:r>
            <a:r>
              <a:rPr lang="en-US" dirty="0"/>
              <a:t>- Updated the Real Time Liability Completed and Not Settled (RTLCNS) component of Estimated Aggregate Liability (EAL) calculation to include Real-Time Co-Optimization (RTC) Ancillary Service (AS) activity.</a:t>
            </a:r>
          </a:p>
          <a:p>
            <a:pPr lvl="1"/>
            <a:r>
              <a:rPr lang="en-US" u="sng" dirty="0"/>
              <a:t>Section 16.11.4.3 Determination of Counter-Party Estimated Aggregate Liability</a:t>
            </a:r>
            <a:r>
              <a:rPr lang="en-US" dirty="0"/>
              <a:t>- Changes in the Real-Time Liability carry over into the Aggregate Liability.</a:t>
            </a:r>
          </a:p>
          <a:p>
            <a:endParaRPr lang="en-US" sz="20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60126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886700" cy="381249"/>
          </a:xfrm>
        </p:spPr>
        <p:txBody>
          <a:bodyPr>
            <a:noAutofit/>
          </a:bodyPr>
          <a:lstStyle/>
          <a:p>
            <a:r>
              <a:rPr lang="en-US" sz="2400" dirty="0" smtClean="0"/>
              <a:t>Action Requested</a:t>
            </a:r>
            <a:endParaRPr lang="en-US" sz="2400" dirty="0"/>
          </a:p>
        </p:txBody>
      </p:sp>
      <p:sp>
        <p:nvSpPr>
          <p:cNvPr id="3" name="Content Placeholder 2"/>
          <p:cNvSpPr>
            <a:spLocks noGrp="1"/>
          </p:cNvSpPr>
          <p:nvPr>
            <p:ph idx="1"/>
          </p:nvPr>
        </p:nvSpPr>
        <p:spPr>
          <a:xfrm>
            <a:off x="628650" y="987027"/>
            <a:ext cx="7886700" cy="4651773"/>
          </a:xfrm>
        </p:spPr>
        <p:txBody>
          <a:bodyPr>
            <a:normAutofit/>
          </a:bodyPr>
          <a:lstStyle/>
          <a:p>
            <a:r>
              <a:rPr lang="en-US" sz="2000" dirty="0" smtClean="0">
                <a:latin typeface="Calibri" panose="020F0502020204030204" pitchFamily="34" charset="0"/>
                <a:cs typeface="Calibri" panose="020F0502020204030204" pitchFamily="34" charset="0"/>
              </a:rPr>
              <a:t>Asking CWG/CMWG to consider, potentially redline, and endorse language</a:t>
            </a:r>
          </a:p>
          <a:p>
            <a:r>
              <a:rPr lang="en-US" sz="2000" dirty="0" smtClean="0">
                <a:latin typeface="Calibri" panose="020F0502020204030204" pitchFamily="34" charset="0"/>
                <a:cs typeface="Calibri" panose="020F0502020204030204" pitchFamily="34" charset="0"/>
              </a:rPr>
              <a:t>ERCOT proposes filing comments for the “RTC bundle” as was done for the Impact Analysis</a:t>
            </a:r>
          </a:p>
          <a:p>
            <a:pPr lvl="1"/>
            <a:r>
              <a:rPr lang="en-US" sz="1800" dirty="0" smtClean="0">
                <a:latin typeface="Calibri" panose="020F0502020204030204" pitchFamily="34" charset="0"/>
                <a:cs typeface="Calibri" panose="020F0502020204030204" pitchFamily="34" charset="0"/>
              </a:rPr>
              <a:t>Submit detailed Credit Comments to NPRR1007</a:t>
            </a:r>
          </a:p>
          <a:p>
            <a:pPr lvl="1"/>
            <a:r>
              <a:rPr lang="en-US" sz="1800" dirty="0" smtClean="0">
                <a:latin typeface="Calibri" panose="020F0502020204030204" pitchFamily="34" charset="0"/>
                <a:cs typeface="Calibri" panose="020F0502020204030204" pitchFamily="34" charset="0"/>
              </a:rPr>
              <a:t>Submit comments for NPRR1008-1013 to all reference </a:t>
            </a:r>
            <a:r>
              <a:rPr lang="en-US" sz="1800" smtClean="0">
                <a:latin typeface="Calibri" panose="020F0502020204030204" pitchFamily="34" charset="0"/>
                <a:cs typeface="Calibri" panose="020F0502020204030204" pitchFamily="34" charset="0"/>
              </a:rPr>
              <a:t>NPRR1007 Credit Comments </a:t>
            </a:r>
            <a:r>
              <a:rPr lang="en-US" sz="1800" dirty="0" smtClean="0">
                <a:latin typeface="Calibri" panose="020F0502020204030204" pitchFamily="34" charset="0"/>
                <a:cs typeface="Calibri" panose="020F0502020204030204" pitchFamily="34" charset="0"/>
              </a:rPr>
              <a:t>for details.</a:t>
            </a:r>
          </a:p>
        </p:txBody>
      </p:sp>
    </p:spTree>
    <p:extLst>
      <p:ext uri="{BB962C8B-B14F-4D97-AF65-F5344CB8AC3E}">
        <p14:creationId xmlns:p14="http://schemas.microsoft.com/office/powerpoint/2010/main" val="2947397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81000" y="381000"/>
            <a:ext cx="8534400" cy="5052221"/>
          </a:xfrm>
        </p:spPr>
        <p:txBody>
          <a:bodyPr/>
          <a:lstStyle/>
          <a:p>
            <a:r>
              <a:rPr lang="en-US" dirty="0" smtClean="0"/>
              <a:t>Appendix</a:t>
            </a:r>
          </a:p>
          <a:p>
            <a:pPr lvl="1"/>
            <a:r>
              <a:rPr lang="en-US" dirty="0" smtClean="0"/>
              <a:t>Summary of NPRRs previously provided</a:t>
            </a:r>
            <a:endParaRPr lang="en-US" dirty="0"/>
          </a:p>
        </p:txBody>
      </p:sp>
    </p:spTree>
    <p:extLst>
      <p:ext uri="{BB962C8B-B14F-4D97-AF65-F5344CB8AC3E}">
        <p14:creationId xmlns:p14="http://schemas.microsoft.com/office/powerpoint/2010/main" val="343508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1"/>
            <a:ext cx="8134350" cy="381000"/>
          </a:xfrm>
        </p:spPr>
        <p:txBody>
          <a:bodyPr>
            <a:normAutofit/>
          </a:bodyPr>
          <a:lstStyle/>
          <a:p>
            <a:r>
              <a:rPr lang="en-US" sz="1500" dirty="0"/>
              <a:t>RTC NPRRs</a:t>
            </a:r>
          </a:p>
        </p:txBody>
      </p:sp>
      <p:sp>
        <p:nvSpPr>
          <p:cNvPr id="3" name="Content Placeholder 2"/>
          <p:cNvSpPr>
            <a:spLocks noGrp="1"/>
          </p:cNvSpPr>
          <p:nvPr>
            <p:ph idx="1"/>
          </p:nvPr>
        </p:nvSpPr>
        <p:spPr>
          <a:xfrm>
            <a:off x="457200" y="685800"/>
            <a:ext cx="8058150" cy="5410199"/>
          </a:xfrm>
        </p:spPr>
        <p:txBody>
          <a:bodyPr>
            <a:normAutofit fontScale="25000" lnSpcReduction="20000"/>
          </a:bodyPr>
          <a:lstStyle/>
          <a:p>
            <a:r>
              <a:rPr lang="en-US" sz="8000" dirty="0">
                <a:latin typeface="Calibri" panose="020F0502020204030204" pitchFamily="34" charset="0"/>
                <a:cs typeface="Calibri" panose="020F0502020204030204" pitchFamily="34" charset="0"/>
              </a:rPr>
              <a:t>1007NPRR </a:t>
            </a:r>
            <a:r>
              <a:rPr lang="en-US" sz="8000" b="1" i="1" dirty="0">
                <a:latin typeface="Calibri" panose="020F0502020204030204" pitchFamily="34" charset="0"/>
                <a:cs typeface="Calibri" panose="020F0502020204030204" pitchFamily="34" charset="0"/>
              </a:rPr>
              <a:t>RTC – NP 3: Management Activities for the ERCOT System. </a:t>
            </a:r>
            <a:r>
              <a:rPr lang="en-US" sz="8000" dirty="0">
                <a:latin typeface="Calibri" panose="020F0502020204030204" pitchFamily="34" charset="0"/>
                <a:cs typeface="Calibri" panose="020F0502020204030204" pitchFamily="34" charset="0"/>
              </a:rPr>
              <a:t>This NPRR updates the Management Activities for the ERCOT system in the Protocols to address changes associated with the implementation of Real-Time Co-optimization (RTC) of energy and Ancillary Services.  Specifically, this NPRR addresses the following Key Principles:</a:t>
            </a:r>
          </a:p>
          <a:p>
            <a:pPr lvl="1"/>
            <a:r>
              <a:rPr lang="en-US" sz="6400" dirty="0">
                <a:latin typeface="Calibri" panose="020F0502020204030204" pitchFamily="34" charset="0"/>
                <a:cs typeface="Calibri" panose="020F0502020204030204" pitchFamily="34" charset="0"/>
              </a:rPr>
              <a:t>KP1.1 – Ancillary Service Demand Curves and Current Market Price Adders; KP1.3 – Offering and Awarding of Ancillary Services in Real-Time; KP1.4 – Systems/Applications that Provide Input into the Real-Time Optimization Engine; KP1.5 – Process for Deploying Ancillary Services; KP3 – Reliability Unit Commitment; KP4 – The Supplemental Ancillary Service Market Process; KP5 – Day-Ahead Market</a:t>
            </a:r>
            <a:r>
              <a:rPr lang="en-US" sz="6400" dirty="0" smtClean="0">
                <a:latin typeface="Calibri" panose="020F0502020204030204" pitchFamily="34" charset="0"/>
                <a:cs typeface="Calibri" panose="020F0502020204030204" pitchFamily="34" charset="0"/>
              </a:rPr>
              <a:t>; KP6 </a:t>
            </a:r>
            <a:r>
              <a:rPr lang="en-US" sz="6400" dirty="0">
                <a:latin typeface="Calibri" panose="020F0502020204030204" pitchFamily="34" charset="0"/>
                <a:cs typeface="Calibri" panose="020F0502020204030204" pitchFamily="34" charset="0"/>
              </a:rPr>
              <a:t>– Market-Facing Reports; and KP7 – Performance Monitoring. </a:t>
            </a:r>
          </a:p>
          <a:p>
            <a:pPr marL="342900" lvl="1" indent="0">
              <a:buNone/>
            </a:pPr>
            <a:endParaRPr lang="en-US" sz="3600" dirty="0" smtClean="0">
              <a:latin typeface="Calibri" panose="020F0502020204030204" pitchFamily="34" charset="0"/>
              <a:cs typeface="Calibri" panose="020F0502020204030204" pitchFamily="34" charset="0"/>
            </a:endParaRPr>
          </a:p>
          <a:p>
            <a:pPr marL="342900" lvl="1" indent="0">
              <a:buNone/>
            </a:pPr>
            <a:endParaRPr lang="en-US" sz="3600" dirty="0">
              <a:latin typeface="Calibri" panose="020F0502020204030204" pitchFamily="34" charset="0"/>
              <a:cs typeface="Calibri" panose="020F0502020204030204" pitchFamily="34" charset="0"/>
            </a:endParaRPr>
          </a:p>
          <a:p>
            <a:r>
              <a:rPr lang="en-US" sz="8000" dirty="0">
                <a:latin typeface="Calibri" panose="020F0502020204030204" pitchFamily="34" charset="0"/>
                <a:cs typeface="Calibri" panose="020F0502020204030204" pitchFamily="34" charset="0"/>
              </a:rPr>
              <a:t>1008NPRR </a:t>
            </a:r>
            <a:r>
              <a:rPr lang="en-US" sz="8000" b="1" i="1" dirty="0">
                <a:latin typeface="Calibri" panose="020F0502020204030204" pitchFamily="34" charset="0"/>
                <a:cs typeface="Calibri" panose="020F0502020204030204" pitchFamily="34" charset="0"/>
              </a:rPr>
              <a:t>RTC – NP 4: Day-Ahead Operations. </a:t>
            </a:r>
            <a:r>
              <a:rPr lang="en-US" sz="8000" dirty="0">
                <a:latin typeface="Calibri" panose="020F0502020204030204" pitchFamily="34" charset="0"/>
                <a:cs typeface="Calibri" panose="020F0502020204030204" pitchFamily="34" charset="0"/>
              </a:rPr>
              <a:t>This NPRR updates Day-Ahead Operations in the Protocols to address changes associated with the implementation of Real-Time Co-optimization (RTC) of energy and Ancillary Services.  Specifically, this NPRR addresses the following Key Principles:</a:t>
            </a:r>
          </a:p>
          <a:p>
            <a:pPr lvl="1"/>
            <a:r>
              <a:rPr lang="en-US" sz="6200" dirty="0">
                <a:latin typeface="Calibri" panose="020F0502020204030204" pitchFamily="34" charset="0"/>
                <a:cs typeface="Calibri" panose="020F0502020204030204" pitchFamily="34" charset="0"/>
              </a:rPr>
              <a:t>KP1.1 – Ancillary Service Demand Curves and Current Market Price Adders; </a:t>
            </a:r>
            <a:r>
              <a:rPr lang="en-US" sz="6200" dirty="0" smtClean="0">
                <a:latin typeface="Calibri" panose="020F0502020204030204" pitchFamily="34" charset="0"/>
                <a:cs typeface="Calibri" panose="020F0502020204030204" pitchFamily="34" charset="0"/>
              </a:rPr>
              <a:t>KP1.2 </a:t>
            </a:r>
            <a:r>
              <a:rPr lang="en-US" sz="6200" dirty="0">
                <a:latin typeface="Calibri" panose="020F0502020204030204" pitchFamily="34" charset="0"/>
                <a:cs typeface="Calibri" panose="020F0502020204030204" pitchFamily="34" charset="0"/>
              </a:rPr>
              <a:t>– System-Wide Offer Cap and Power Balance Penalty Curve; </a:t>
            </a:r>
            <a:r>
              <a:rPr lang="en-US" sz="6200" dirty="0" smtClean="0">
                <a:latin typeface="Calibri" panose="020F0502020204030204" pitchFamily="34" charset="0"/>
                <a:cs typeface="Calibri" panose="020F0502020204030204" pitchFamily="34" charset="0"/>
              </a:rPr>
              <a:t>KP1.3 </a:t>
            </a:r>
            <a:r>
              <a:rPr lang="en-US" sz="6200" dirty="0">
                <a:latin typeface="Calibri" panose="020F0502020204030204" pitchFamily="34" charset="0"/>
                <a:cs typeface="Calibri" panose="020F0502020204030204" pitchFamily="34" charset="0"/>
              </a:rPr>
              <a:t>– Offering and Awarding of Ancillary Services in Real-Time;  KP1.4 – Systems/Applications that Provide Input into the Real-Time Optimization Engine; KP1.5 – Process for Deploying Ancillary Services; KP4 – The Supplemental Ancillary Service Market Process;  </a:t>
            </a:r>
            <a:r>
              <a:rPr lang="en-US" sz="6200" dirty="0" smtClean="0">
                <a:latin typeface="Calibri" panose="020F0502020204030204" pitchFamily="34" charset="0"/>
                <a:cs typeface="Calibri" panose="020F0502020204030204" pitchFamily="34" charset="0"/>
              </a:rPr>
              <a:t>    </a:t>
            </a:r>
            <a:r>
              <a:rPr lang="en-US" sz="6200" dirty="0">
                <a:latin typeface="Calibri" panose="020F0502020204030204" pitchFamily="34" charset="0"/>
                <a:cs typeface="Calibri" panose="020F0502020204030204" pitchFamily="34" charset="0"/>
              </a:rPr>
              <a:t>KP5 – Day-Ahead Market; KP6 – Market-Facing Reports;  and KP7 – Performance Monitoring. </a:t>
            </a:r>
            <a:endParaRPr lang="en-US" sz="6200" b="1" i="1" dirty="0">
              <a:latin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420600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134350" cy="381000"/>
          </a:xfrm>
        </p:spPr>
        <p:txBody>
          <a:bodyPr>
            <a:normAutofit/>
          </a:bodyPr>
          <a:lstStyle/>
          <a:p>
            <a:r>
              <a:rPr lang="en-US" sz="1350" dirty="0"/>
              <a:t>RTC NPRRs</a:t>
            </a:r>
          </a:p>
        </p:txBody>
      </p:sp>
      <p:sp>
        <p:nvSpPr>
          <p:cNvPr id="3" name="Content Placeholder 2"/>
          <p:cNvSpPr>
            <a:spLocks noGrp="1"/>
          </p:cNvSpPr>
          <p:nvPr>
            <p:ph idx="1"/>
          </p:nvPr>
        </p:nvSpPr>
        <p:spPr>
          <a:xfrm>
            <a:off x="628650" y="685800"/>
            <a:ext cx="7886700" cy="5334000"/>
          </a:xfrm>
        </p:spPr>
        <p:txBody>
          <a:bodyPr>
            <a:normAutofit fontScale="85000" lnSpcReduction="20000"/>
          </a:bodyPr>
          <a:lstStyle/>
          <a:p>
            <a:r>
              <a:rPr lang="en-US" sz="2400" dirty="0">
                <a:latin typeface="Calibri" panose="020F0502020204030204" pitchFamily="34" charset="0"/>
                <a:cs typeface="Calibri" panose="020F0502020204030204" pitchFamily="34" charset="0"/>
              </a:rPr>
              <a:t>1009NPRR </a:t>
            </a:r>
            <a:r>
              <a:rPr lang="en-US" sz="2400" b="1" i="1" dirty="0">
                <a:latin typeface="Calibri" panose="020F0502020204030204" pitchFamily="34" charset="0"/>
                <a:cs typeface="Calibri" panose="020F0502020204030204" pitchFamily="34" charset="0"/>
              </a:rPr>
              <a:t>RTC</a:t>
            </a:r>
            <a:r>
              <a:rPr lang="en-US" sz="2400" dirty="0">
                <a:latin typeface="Calibri" panose="020F0502020204030204" pitchFamily="34" charset="0"/>
                <a:cs typeface="Calibri" panose="020F0502020204030204" pitchFamily="34" charset="0"/>
              </a:rPr>
              <a:t> – </a:t>
            </a:r>
            <a:r>
              <a:rPr lang="en-US" sz="2400" b="1" i="1" dirty="0">
                <a:latin typeface="Calibri" panose="020F0502020204030204" pitchFamily="34" charset="0"/>
                <a:cs typeface="Calibri" panose="020F0502020204030204" pitchFamily="34" charset="0"/>
              </a:rPr>
              <a:t>NP 5: Transmission Security Analysis and Reliability Unit Commitment</a:t>
            </a:r>
            <a:r>
              <a:rPr lang="en-US" sz="2400" dirty="0">
                <a:latin typeface="Calibri" panose="020F0502020204030204" pitchFamily="34" charset="0"/>
                <a:cs typeface="Calibri" panose="020F0502020204030204" pitchFamily="34" charset="0"/>
              </a:rPr>
              <a:t>. This NPRR updates Transmission Security Analysis and Reliability Unit Commitment (RUC) to address changes associated with the implementation of Real-Time Co-optimization (RTC) of energy and Ancillary Services. Specifically, this NPRR addresses the following Key Principles:</a:t>
            </a:r>
          </a:p>
          <a:p>
            <a:pPr lvl="1"/>
            <a:r>
              <a:rPr lang="en-US" sz="1900" dirty="0">
                <a:latin typeface="Calibri" panose="020F0502020204030204" pitchFamily="34" charset="0"/>
                <a:cs typeface="Calibri" panose="020F0502020204030204" pitchFamily="34" charset="0"/>
              </a:rPr>
              <a:t>KP3 – Reliability Unit Commitment;  KP4 – The Supplemental Ancillary Service Market Process; KP5  – Day-Ahead Market; KP6 – Market-Facing Reports; and KP7 – Performance Monitoring. </a:t>
            </a:r>
          </a:p>
          <a:p>
            <a:pPr marL="342900" lvl="1" indent="0">
              <a:buNone/>
            </a:pPr>
            <a:endParaRPr lang="en-US" sz="135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1010NPRR </a:t>
            </a:r>
            <a:r>
              <a:rPr lang="en-US" sz="2400" b="1" i="1" dirty="0">
                <a:latin typeface="Calibri" panose="020F0502020204030204" pitchFamily="34" charset="0"/>
                <a:cs typeface="Calibri" panose="020F0502020204030204" pitchFamily="34" charset="0"/>
              </a:rPr>
              <a:t>RTC – NP 6: Adjustment Period and Real-Time Operations</a:t>
            </a:r>
            <a:r>
              <a:rPr lang="en-US" sz="2400" dirty="0">
                <a:latin typeface="Calibri" panose="020F0502020204030204" pitchFamily="34" charset="0"/>
                <a:cs typeface="Calibri" panose="020F0502020204030204" pitchFamily="34" charset="0"/>
              </a:rPr>
              <a:t>. This NPRR updates the Adjustment Period and Real-Time Operations in the Protocols to address changes associated with the implementation of Real-Time Co-optimization (RTC) of energy and Ancillary Services. Specifically, this NPRR addresses the following Key Principles:</a:t>
            </a:r>
          </a:p>
          <a:p>
            <a:pPr lvl="1"/>
            <a:r>
              <a:rPr lang="en-US" sz="1900" dirty="0">
                <a:latin typeface="Calibri" panose="020F0502020204030204" pitchFamily="34" charset="0"/>
                <a:cs typeface="Calibri" panose="020F0502020204030204" pitchFamily="34" charset="0"/>
              </a:rPr>
              <a:t>KP1.1– Ancillary Service Demand Curves and Current Market Price Adders; KP1.2 – System-Wide Offer Cap and Power Balance Penalty Curve; KP1.3 –  Offering and Awarding of Ancillary Services in Real-Time; KP1.4 – Systems/Applications that Provide Input into the Real-Time Optimization Engine; KP1.5 – Process for Deploying Ancillary Services; KP1.6 – Ancillary Service Imbalance Settlement; KP3 – Reliability Unit Commitment; KP4 – The Supplemental Ancillary Service Market Process; KP5  – Day-Ahead Market; KP6 – Market-Facing Reports;  and KP7  – Performance </a:t>
            </a:r>
            <a:r>
              <a:rPr lang="en-US" sz="1900" dirty="0" smtClean="0">
                <a:latin typeface="Calibri" panose="020F0502020204030204" pitchFamily="34" charset="0"/>
                <a:cs typeface="Calibri" panose="020F0502020204030204" pitchFamily="34" charset="0"/>
              </a:rPr>
              <a:t>Monitoring.</a:t>
            </a:r>
            <a:endParaRPr lang="en-US" sz="1900" dirty="0">
              <a:latin typeface="Calibri" panose="020F0502020204030204" pitchFamily="34" charset="0"/>
              <a:cs typeface="Calibri" panose="020F0502020204030204" pitchFamily="34" charset="0"/>
            </a:endParaRPr>
          </a:p>
          <a:p>
            <a:endParaRPr lang="en-US" sz="1500" dirty="0">
              <a:latin typeface="Calibri" panose="020F0502020204030204" pitchFamily="34" charset="0"/>
              <a:cs typeface="Calibri" panose="020F0502020204030204" pitchFamily="34" charset="0"/>
            </a:endParaRPr>
          </a:p>
          <a:p>
            <a:endParaRPr lang="en-US" sz="1500" dirty="0"/>
          </a:p>
          <a:p>
            <a:endParaRPr lang="en-US" sz="1500" dirty="0"/>
          </a:p>
        </p:txBody>
      </p:sp>
    </p:spTree>
    <p:extLst>
      <p:ext uri="{BB962C8B-B14F-4D97-AF65-F5344CB8AC3E}">
        <p14:creationId xmlns:p14="http://schemas.microsoft.com/office/powerpoint/2010/main" val="897365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058150" cy="1039221"/>
          </a:xfrm>
        </p:spPr>
        <p:txBody>
          <a:bodyPr>
            <a:normAutofit/>
          </a:bodyPr>
          <a:lstStyle/>
          <a:p>
            <a:r>
              <a:rPr lang="en-US" sz="1350" dirty="0"/>
              <a:t>RTC NPRRs</a:t>
            </a:r>
          </a:p>
        </p:txBody>
      </p:sp>
      <p:sp>
        <p:nvSpPr>
          <p:cNvPr id="3" name="Content Placeholder 2"/>
          <p:cNvSpPr>
            <a:spLocks noGrp="1"/>
          </p:cNvSpPr>
          <p:nvPr>
            <p:ph idx="1"/>
          </p:nvPr>
        </p:nvSpPr>
        <p:spPr>
          <a:xfrm>
            <a:off x="457200" y="990600"/>
            <a:ext cx="7886700" cy="4679351"/>
          </a:xfrm>
        </p:spPr>
        <p:txBody>
          <a:bodyPr>
            <a:normAutofit lnSpcReduction="10000"/>
          </a:bodyPr>
          <a:lstStyle/>
          <a:p>
            <a:r>
              <a:rPr lang="en-US" sz="2000" dirty="0">
                <a:latin typeface="Calibri" panose="020F0502020204030204" pitchFamily="34" charset="0"/>
                <a:cs typeface="Calibri" panose="020F0502020204030204" pitchFamily="34" charset="0"/>
              </a:rPr>
              <a:t>1011NPRR </a:t>
            </a:r>
            <a:r>
              <a:rPr lang="en-US" sz="2000" b="1" i="1" dirty="0">
                <a:latin typeface="Calibri" panose="020F0502020204030204" pitchFamily="34" charset="0"/>
                <a:cs typeface="Calibri" panose="020F0502020204030204" pitchFamily="34" charset="0"/>
              </a:rPr>
              <a:t>RTC – NP 8: Performance Monitoring</a:t>
            </a:r>
            <a:r>
              <a:rPr lang="en-US" sz="2000" dirty="0">
                <a:latin typeface="Calibri" panose="020F0502020204030204" pitchFamily="34" charset="0"/>
                <a:cs typeface="Calibri" panose="020F0502020204030204" pitchFamily="34" charset="0"/>
              </a:rPr>
              <a:t>. This NPRR updates performance monitoring in the Protocols to address changes associated with the implementation of Real-Time Co-optimization (RTC) of energy and Ancillary Services.  Specifically, this NPRR addresses the following Key Principles:</a:t>
            </a:r>
          </a:p>
          <a:p>
            <a:pPr lvl="1"/>
            <a:r>
              <a:rPr lang="en-US" sz="1600" dirty="0">
                <a:latin typeface="Calibri" panose="020F0502020204030204" pitchFamily="34" charset="0"/>
                <a:cs typeface="Calibri" panose="020F0502020204030204" pitchFamily="34" charset="0"/>
              </a:rPr>
              <a:t>KP1.3 – Offering and Awarding of Ancillary Services in Real-Time; KP1.4 – Systems/Applications that Provide Input into the Real-Time Optimization Engine; KP1.5 – Process for Deploying Ancillary Services;  KP2 – Suite of Ancillary Service Products; KP6 – Market-Facing Reports; and KP7 – Performance </a:t>
            </a:r>
            <a:r>
              <a:rPr lang="en-US" sz="1600" dirty="0" smtClean="0">
                <a:latin typeface="Calibri" panose="020F0502020204030204" pitchFamily="34" charset="0"/>
                <a:cs typeface="Calibri" panose="020F0502020204030204" pitchFamily="34" charset="0"/>
              </a:rPr>
              <a:t>Monitoring.</a:t>
            </a:r>
            <a:endParaRPr lang="en-US" sz="1600" dirty="0">
              <a:latin typeface="Calibri" panose="020F0502020204030204" pitchFamily="34" charset="0"/>
              <a:cs typeface="Calibri" panose="020F0502020204030204" pitchFamily="34" charset="0"/>
            </a:endParaRPr>
          </a:p>
          <a:p>
            <a:pPr lvl="1"/>
            <a:endParaRPr lang="en-US" sz="135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1012NPRR </a:t>
            </a:r>
            <a:r>
              <a:rPr lang="en-US" sz="2000" b="1" i="1" dirty="0">
                <a:latin typeface="Calibri" panose="020F0502020204030204" pitchFamily="34" charset="0"/>
                <a:cs typeface="Calibri" panose="020F0502020204030204" pitchFamily="34" charset="0"/>
              </a:rPr>
              <a:t>RTC – NP 9: Settlement and Billing.</a:t>
            </a:r>
            <a:r>
              <a:rPr lang="en-US" sz="2000" dirty="0">
                <a:latin typeface="Calibri" panose="020F0502020204030204" pitchFamily="34" charset="0"/>
                <a:cs typeface="Calibri" panose="020F0502020204030204" pitchFamily="34" charset="0"/>
              </a:rPr>
              <a:t> This NPRR updates Settlement and Billing in the Protocols to address changes associated with the implementation of Real-Time Co-optimization (RTC) of energy and Ancillary Services.  Specifically, this NPRR addresses the following Key Principles (KPs):</a:t>
            </a:r>
          </a:p>
          <a:p>
            <a:pPr lvl="1"/>
            <a:r>
              <a:rPr lang="en-US" sz="1600" dirty="0">
                <a:latin typeface="Calibri" panose="020F0502020204030204" pitchFamily="34" charset="0"/>
                <a:cs typeface="Calibri" panose="020F0502020204030204" pitchFamily="34" charset="0"/>
              </a:rPr>
              <a:t>KP5 – Day-Ahead Market and General alignment of Protocol Sections with other RTC NPRRs</a:t>
            </a:r>
          </a:p>
        </p:txBody>
      </p:sp>
    </p:spTree>
    <p:extLst>
      <p:ext uri="{BB962C8B-B14F-4D97-AF65-F5344CB8AC3E}">
        <p14:creationId xmlns:p14="http://schemas.microsoft.com/office/powerpoint/2010/main" val="61193657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purl.org/dc/terms/"/>
    <ds:schemaRef ds:uri="c34af464-7aa1-4edd-9be4-83dffc1cb926"/>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5839</TotalTime>
  <Words>1129</Words>
  <Application>Microsoft Office PowerPoint</Application>
  <PresentationFormat>On-screen Show (4:3)</PresentationFormat>
  <Paragraphs>91</Paragraphs>
  <Slides>10</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Courier New</vt:lpstr>
      <vt:lpstr>1_Custom Design</vt:lpstr>
      <vt:lpstr>Office Theme</vt:lpstr>
      <vt:lpstr>PowerPoint Presentation</vt:lpstr>
      <vt:lpstr>RTCRR Review Schedule</vt:lpstr>
      <vt:lpstr>RTC Revision Requests</vt:lpstr>
      <vt:lpstr>CWG/MCWG Comments (draft)</vt:lpstr>
      <vt:lpstr>Action Requested</vt:lpstr>
      <vt:lpstr>PowerPoint Presentation</vt:lpstr>
      <vt:lpstr>RTC NPRRs</vt:lpstr>
      <vt:lpstr>RTC NPRRs</vt:lpstr>
      <vt:lpstr>RTC NPRRs</vt:lpstr>
      <vt:lpstr>RTC 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353</cp:revision>
  <cp:lastPrinted>2016-01-21T20:53:15Z</cp:lastPrinted>
  <dcterms:created xsi:type="dcterms:W3CDTF">2016-01-21T15:20:31Z</dcterms:created>
  <dcterms:modified xsi:type="dcterms:W3CDTF">2020-11-17T14:18:20Z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