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4.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5.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3"/>
  </p:notesMasterIdLst>
  <p:handoutMasterIdLst>
    <p:handoutMasterId r:id="rId24"/>
  </p:handoutMasterIdLst>
  <p:sldIdLst>
    <p:sldId id="368" r:id="rId7"/>
    <p:sldId id="750" r:id="rId8"/>
    <p:sldId id="751" r:id="rId9"/>
    <p:sldId id="755" r:id="rId10"/>
    <p:sldId id="752" r:id="rId11"/>
    <p:sldId id="762" r:id="rId12"/>
    <p:sldId id="753" r:id="rId13"/>
    <p:sldId id="763" r:id="rId14"/>
    <p:sldId id="764" r:id="rId15"/>
    <p:sldId id="765" r:id="rId16"/>
    <p:sldId id="761" r:id="rId17"/>
    <p:sldId id="757" r:id="rId18"/>
    <p:sldId id="758" r:id="rId19"/>
    <p:sldId id="767" r:id="rId20"/>
    <p:sldId id="768" r:id="rId21"/>
    <p:sldId id="766"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46" userDrawn="1">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pson, Chad" initials="TC" lastIdx="3" clrIdx="0">
    <p:extLst>
      <p:ext uri="{19B8F6BF-5375-455C-9EA6-DF929625EA0E}">
        <p15:presenceInfo xmlns:p15="http://schemas.microsoft.com/office/powerpoint/2012/main" userId="S-1-5-21-639947351-343809578-3807592339-4319" providerId="AD"/>
      </p:ext>
    </p:extLst>
  </p:cmAuthor>
  <p:cmAuthor id="2" name="Hilliard, Marie" initials="HM" lastIdx="5" clrIdx="1">
    <p:extLst>
      <p:ext uri="{19B8F6BF-5375-455C-9EA6-DF929625EA0E}">
        <p15:presenceInfo xmlns:p15="http://schemas.microsoft.com/office/powerpoint/2012/main" userId="S-1-5-21-639947351-343809578-3807592339-59900" providerId="AD"/>
      </p:ext>
    </p:extLst>
  </p:cmAuthor>
  <p:cmAuthor id="3" name="Gonzalez, Emmanuel" initials="GE" lastIdx="9" clrIdx="2">
    <p:extLst>
      <p:ext uri="{19B8F6BF-5375-455C-9EA6-DF929625EA0E}">
        <p15:presenceInfo xmlns:p15="http://schemas.microsoft.com/office/powerpoint/2012/main" userId="S-1-5-21-639947351-343809578-3807592339-638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200"/>
    <a:srgbClr val="5B6770"/>
    <a:srgbClr val="C00000"/>
    <a:srgbClr val="FFFFFF"/>
    <a:srgbClr val="00ACC8"/>
    <a:srgbClr val="B8DCF4"/>
    <a:srgbClr val="FFD100"/>
    <a:srgbClr val="003865"/>
    <a:srgbClr val="5F8642"/>
    <a:srgbClr val="74B2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6" autoAdjust="0"/>
    <p:restoredTop sz="77589" autoAdjust="0"/>
  </p:normalViewPr>
  <p:slideViewPr>
    <p:cSldViewPr showGuides="1">
      <p:cViewPr varScale="1">
        <p:scale>
          <a:sx n="98" d="100"/>
          <a:sy n="98" d="100"/>
        </p:scale>
        <p:origin x="96" y="1782"/>
      </p:cViewPr>
      <p:guideLst>
        <p:guide orient="horz" pos="2546"/>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howGuides="1">
      <p:cViewPr varScale="1">
        <p:scale>
          <a:sx n="41" d="100"/>
          <a:sy n="41" d="100"/>
        </p:scale>
        <p:origin x="1968" y="-834"/>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ercot.com\Departments\Operations%20Planning\Operations%20Analysis\RFI\RFI-WCS-Archive\2020%20CCP%20High%20Frequency%20Survey\combined_responses_110420.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ercot.com\Departments\Operations%20Planning\Operations%20Analysis\RFI\RFI-WCS-Archive\2020%20CCP%20High%20Frequency%20Survey\combined_responses_110420.xlsx"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file:///\\ercot.com\Departments\Operations%20Planning\Operations%20Analysis\RFI\RFI-WCS-Archive\2020%20CCP%20High%20Frequency%20Survey\combined_responses_110420.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ercot.com\Departments\Operations%20Planning\Operations%20Analysis\RFI\RFI-WCS-Archive\2020%20CCP%20High%20Frequency%20Survey\combined_responses_110420.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ercot.com\Departments\Operations%20Planning\Operations%20Analysis\RFI\RFI-WCS-Archive\2020%20CCP%20High%20Frequency%20Survey\combined_responses_110420.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ercot.com\Departments\Operations%20Planning\Operations%20Analysis\RFI\RFI-WCS-Archive\2020%20CCP%20High%20Frequency%20Survey\combined_responses_110420.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ercot.com\Departments\Operations%20Planning\Operations%20Analysis\RFI\RFI-WCS-Archive\2020%20CCP%20High%20Frequency%20Survey\combined_responses_110420.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ercot.com\Departments\Operations%20Planning\Operations%20Analysis\RFI\RFI-WCS-Archive\2020%20CCP%20High%20Frequency%20Survey\combined_responses_110420.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ercot.com\Departments\Operations%20Planning\Operations%20Analysis\RFI\RFI-WCS-Archive\2020%20CCP%20High%20Frequency%20Survey\combined_responses_110420.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ercot.com\Departments\Operations%20Planning\Operations%20Analysis\RFI\RFI-WCS-Archive\2020%20CCP%20High%20Frequency%20Survey\combined_responses_110420.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'Question Set 1 Plots &amp; Charts'!$D$2</c:f>
          <c:strCache>
            <c:ptCount val="1"/>
            <c:pt idx="0">
              <c:v>Operating Condition: PA Technology is Not Active and GTs Operating at Maximum Capability</c:v>
            </c:pt>
          </c:strCache>
        </c:strRef>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1.2324703567217635E-3"/>
          <c:y val="0.21687362806529742"/>
          <c:w val="0.750162668200831"/>
          <c:h val="0.62267999330868251"/>
        </c:manualLayout>
      </c:layout>
      <c:ofPieChart>
        <c:ofPieType val="bar"/>
        <c:varyColors val="1"/>
        <c:ser>
          <c:idx val="0"/>
          <c:order val="0"/>
          <c:tx>
            <c:strRef>
              <c:f>'Question Set 1 Plots &amp; Charts'!$B$4</c:f>
              <c:strCache>
                <c:ptCount val="1"/>
                <c:pt idx="0">
                  <c:v>Count</c:v>
                </c:pt>
              </c:strCache>
            </c:strRef>
          </c:tx>
          <c:dPt>
            <c:idx val="0"/>
            <c:bubble3D val="0"/>
            <c:spPr>
              <a:solidFill>
                <a:srgbClr val="26D07C"/>
              </a:solidFill>
              <a:ln w="19050">
                <a:solidFill>
                  <a:schemeClr val="lt1"/>
                </a:solidFill>
              </a:ln>
              <a:effectLst/>
            </c:spPr>
          </c:dPt>
          <c:dPt>
            <c:idx val="1"/>
            <c:bubble3D val="0"/>
            <c:spPr>
              <a:solidFill>
                <a:srgbClr val="5B6770"/>
              </a:solidFill>
              <a:ln w="19050">
                <a:solidFill>
                  <a:schemeClr val="lt1"/>
                </a:solidFill>
              </a:ln>
              <a:effectLst/>
            </c:spPr>
          </c:dPt>
          <c:dPt>
            <c:idx val="2"/>
            <c:bubble3D val="0"/>
            <c:spPr>
              <a:solidFill>
                <a:srgbClr val="FF8200"/>
              </a:solidFill>
              <a:ln w="19050">
                <a:solidFill>
                  <a:schemeClr val="lt1"/>
                </a:solidFill>
              </a:ln>
              <a:effectLst/>
            </c:spPr>
          </c:dPt>
          <c:dPt>
            <c:idx val="3"/>
            <c:bubble3D val="0"/>
            <c:spPr>
              <a:solidFill>
                <a:srgbClr val="890C58"/>
              </a:solidFill>
              <a:ln w="19050">
                <a:solidFill>
                  <a:schemeClr val="lt1"/>
                </a:solidFill>
              </a:ln>
              <a:effectLst/>
            </c:spPr>
          </c:dPt>
          <c:dPt>
            <c:idx val="4"/>
            <c:bubble3D val="0"/>
            <c:spPr>
              <a:solidFill>
                <a:srgbClr val="685BC7"/>
              </a:solidFill>
              <a:ln w="19050">
                <a:solidFill>
                  <a:schemeClr val="lt1"/>
                </a:solidFill>
              </a:ln>
              <a:effectLst/>
            </c:spPr>
          </c:dPt>
          <c:dPt>
            <c:idx val="5"/>
            <c:bubble3D val="0"/>
            <c:spPr>
              <a:solidFill>
                <a:srgbClr val="003865"/>
              </a:solidFill>
              <a:ln w="19050">
                <a:solidFill>
                  <a:schemeClr val="lt1"/>
                </a:solidFill>
              </a:ln>
              <a:effectLst/>
            </c:spPr>
          </c:dPt>
          <c:dPt>
            <c:idx val="6"/>
            <c:bubble3D val="0"/>
            <c:spPr>
              <a:solidFill>
                <a:srgbClr val="00AEC7"/>
              </a:solidFill>
              <a:ln w="19050">
                <a:solidFill>
                  <a:schemeClr val="lt1"/>
                </a:solidFill>
              </a:ln>
              <a:effectLst/>
            </c:spPr>
          </c:dPt>
          <c:dLbls>
            <c:dLbl>
              <c:idx val="0"/>
              <c:layout>
                <c:manualLayout>
                  <c:x val="-2.0400662962240253E-2"/>
                  <c:y val="2.6161566547867058E-2"/>
                </c:manualLayout>
              </c:layout>
              <c:dLblPos val="bestFit"/>
              <c:showLegendKey val="0"/>
              <c:showVal val="1"/>
              <c:showCatName val="1"/>
              <c:showSerName val="0"/>
              <c:showPercent val="1"/>
              <c:showBubbleSize val="0"/>
              <c:separator>, </c:separator>
              <c:extLst>
                <c:ext xmlns:c15="http://schemas.microsoft.com/office/drawing/2012/chart" uri="{CE6537A1-D6FC-4f65-9D91-7224C49458BB}"/>
              </c:extLst>
            </c:dLbl>
            <c:dLbl>
              <c:idx val="1"/>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ctr"/>
              <c:showLegendKey val="0"/>
              <c:showVal val="1"/>
              <c:showCatName val="1"/>
              <c:showSerName val="0"/>
              <c:showPercent val="1"/>
              <c:showBubbleSize val="0"/>
              <c:extLst>
                <c:ext xmlns:c15="http://schemas.microsoft.com/office/drawing/2012/chart" uri="{CE6537A1-D6FC-4f65-9D91-7224C49458BB}"/>
              </c:extLst>
            </c:dLbl>
            <c:dLbl>
              <c:idx val="2"/>
              <c:layout>
                <c:manualLayout>
                  <c:x val="3.9652716306575575E-2"/>
                  <c:y val="-8.2504656234420881E-2"/>
                </c:manualLayout>
              </c:layout>
              <c:spPr>
                <a:noFill/>
                <a:ln>
                  <a:noFill/>
                </a:ln>
                <a:effectLst/>
              </c:spPr>
              <c:txPr>
                <a:bodyPr rot="0" spcFirstLastPara="1" vertOverflow="ellipsis" vert="horz" wrap="square" anchor="ctr" anchorCtr="1"/>
                <a:lstStyle/>
                <a:p>
                  <a:pPr>
                    <a:defRPr sz="1100" b="0" i="0" u="none" strike="noStrike" kern="1200" baseline="0">
                      <a:solidFill>
                        <a:srgbClr val="5B6770"/>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15:layout>
                    <c:manualLayout>
                      <c:w val="0.25864809522442372"/>
                      <c:h val="0.13087302900212827"/>
                    </c:manualLayout>
                  </c15:layout>
                </c:ext>
              </c:extLst>
            </c:dLbl>
            <c:dLbl>
              <c:idx val="3"/>
              <c:layout>
                <c:manualLayout>
                  <c:x val="3.0733180807538008E-2"/>
                  <c:y val="3.1482416625948631E-3"/>
                </c:manualLayout>
              </c:layout>
              <c:spPr>
                <a:noFill/>
                <a:ln>
                  <a:noFill/>
                </a:ln>
                <a:effectLst/>
              </c:spPr>
              <c:txPr>
                <a:bodyPr rot="0" spcFirstLastPara="1" vertOverflow="ellipsis" vert="horz" wrap="square" anchor="ctr" anchorCtr="1"/>
                <a:lstStyle/>
                <a:p>
                  <a:pPr>
                    <a:defRPr sz="1100" b="0" i="0" u="none" strike="noStrike" kern="1200" baseline="0">
                      <a:solidFill>
                        <a:srgbClr val="5B6770"/>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15:layout>
                    <c:manualLayout>
                      <c:w val="0.26593657663019682"/>
                      <c:h val="0.10594473403623693"/>
                    </c:manualLayout>
                  </c15:layout>
                </c:ext>
              </c:extLst>
            </c:dLbl>
            <c:dLbl>
              <c:idx val="4"/>
              <c:layout>
                <c:manualLayout>
                  <c:x val="3.6042015176507396E-2"/>
                  <c:y val="7.7014848634266261E-2"/>
                </c:manualLayout>
              </c:layout>
              <c:spPr>
                <a:noFill/>
                <a:ln>
                  <a:noFill/>
                </a:ln>
                <a:effectLst/>
              </c:spPr>
              <c:txPr>
                <a:bodyPr rot="0" spcFirstLastPara="1" vertOverflow="ellipsis" vert="horz" wrap="square" anchor="ctr" anchorCtr="1"/>
                <a:lstStyle/>
                <a:p>
                  <a:pPr>
                    <a:defRPr sz="1100" b="0" i="0" u="none" strike="noStrike" kern="1200" baseline="0">
                      <a:solidFill>
                        <a:srgbClr val="5B6770"/>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15:layout>
                    <c:manualLayout>
                      <c:w val="0.25901673769911848"/>
                      <c:h val="0.10594473403623693"/>
                    </c:manualLayout>
                  </c15:layout>
                </c:ext>
              </c:extLst>
            </c:dLbl>
            <c:dLbl>
              <c:idx val="5"/>
              <c:layout>
                <c:manualLayout>
                  <c:x val="3.8849228730178959E-2"/>
                  <c:y val="1.5741828069984944E-2"/>
                </c:manualLayout>
              </c:layout>
              <c:spPr>
                <a:noFill/>
                <a:ln>
                  <a:noFill/>
                </a:ln>
                <a:effectLst/>
              </c:spPr>
              <c:txPr>
                <a:bodyPr rot="0" spcFirstLastPara="1" vertOverflow="ellipsis" vert="horz" wrap="square" anchor="ctr" anchorCtr="1"/>
                <a:lstStyle/>
                <a:p>
                  <a:pPr>
                    <a:defRPr sz="1100" b="0" i="0" u="none" strike="noStrike" kern="1200" baseline="0">
                      <a:solidFill>
                        <a:srgbClr val="5B6770"/>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15:layout>
                    <c:manualLayout>
                      <c:w val="0.28152480988110584"/>
                      <c:h val="0.10028739719117793"/>
                    </c:manualLayout>
                  </c15:layout>
                </c:ext>
              </c:extLst>
            </c:dLbl>
            <c:dLbl>
              <c:idx val="6"/>
              <c:layout>
                <c:manualLayout>
                  <c:x val="-0.10838892882078492"/>
                  <c:y val="-1.4760132965148088E-3"/>
                </c:manualLayout>
              </c:layout>
              <c:tx>
                <c:rich>
                  <a:bodyPr rot="0" spcFirstLastPara="1" vertOverflow="ellipsis" vert="horz" wrap="square" anchor="ctr" anchorCtr="1"/>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fld id="{652566C8-3C9F-407B-AEF7-1D011C8491D7}" type="CELLREF">
                      <a:rPr lang="en-US" sz="1200"/>
                      <a:pPr>
                        <a:defRPr sz="1200">
                          <a:solidFill>
                            <a:schemeClr val="bg1"/>
                          </a:solidFill>
                        </a:defRPr>
                      </a:pPr>
                      <a:t>[CELLREF]</a:t>
                    </a:fld>
                    <a:r>
                      <a:rPr lang="en-US" sz="1200" baseline="0"/>
                      <a:t>, </a:t>
                    </a:r>
                    <a:fld id="{0CEA284C-D9DC-4C3E-98F8-0D26B88619AB}" type="VALUE">
                      <a:rPr lang="en-US" sz="1200" baseline="0"/>
                      <a:pPr>
                        <a:defRPr sz="1200">
                          <a:solidFill>
                            <a:schemeClr val="bg1"/>
                          </a:solidFill>
                        </a:defRPr>
                      </a:pPr>
                      <a:t>[VALUE]</a:t>
                    </a:fld>
                    <a:r>
                      <a:rPr lang="en-US" sz="1200" baseline="0"/>
                      <a:t>, </a:t>
                    </a:r>
                    <a:fld id="{B2035732-FE0D-41E7-88CA-D2C0AB877330}" type="PERCENTAGE">
                      <a:rPr lang="en-US" sz="1200" baseline="0"/>
                      <a:pPr>
                        <a:defRPr sz="1200">
                          <a:solidFill>
                            <a:schemeClr val="bg1"/>
                          </a:solidFill>
                        </a:defRPr>
                      </a:pPr>
                      <a:t>[PERCENTAGE]</a:t>
                    </a:fld>
                    <a:endParaRPr lang="en-US" sz="1200" baseline="0"/>
                  </a:p>
                </c:rich>
              </c:tx>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15:layout>
                    <c:manualLayout>
                      <c:w val="5.7936140870376067E-2"/>
                      <c:h val="0.14989368688239665"/>
                    </c:manualLayout>
                  </c15:layout>
                  <c15:dlblFieldTable>
                    <c15:dlblFTEntry>
                      <c15:txfldGUID>{652566C8-3C9F-407B-AEF7-1D011C8491D7}</c15:txfldGUID>
                      <c15:f>'Question Set 1 Plots &amp; Charts'!$A$7</c15:f>
                      <c15:dlblFieldTableCache>
                        <c:ptCount val="1"/>
                        <c:pt idx="0">
                          <c:v>Yes</c:v>
                        </c:pt>
                      </c15:dlblFieldTableCache>
                    </c15:dlblFTEntry>
                  </c15:dlblFieldTable>
                  <c15:showDataLabelsRange val="0"/>
                </c:ext>
              </c:extLst>
            </c:dLbl>
            <c:spPr>
              <a:noFill/>
              <a:ln>
                <a:noFill/>
              </a:ln>
              <a:effectLst/>
            </c:spPr>
            <c:txPr>
              <a:bodyPr rot="0" spcFirstLastPara="1" vertOverflow="ellipsis" vert="horz" wrap="square" anchor="ctr" anchorCtr="1"/>
              <a:lstStyle/>
              <a:p>
                <a:pPr>
                  <a:defRPr sz="1200" b="0" i="0" u="none" strike="noStrike" kern="1200" baseline="0">
                    <a:solidFill>
                      <a:srgbClr val="5B6770"/>
                    </a:solidFill>
                    <a:latin typeface="Arial" panose="020B0604020202020204" pitchFamily="34" charset="0"/>
                    <a:ea typeface="+mn-ea"/>
                    <a:cs typeface="Arial" panose="020B0604020202020204" pitchFamily="34" charset="0"/>
                  </a:defRPr>
                </a:pPr>
                <a:endParaRPr lang="en-US"/>
              </a:p>
            </c:txPr>
            <c:dLblPos val="ctr"/>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extLst>
                <c:ext xmlns:c15="http://schemas.microsoft.com/office/drawing/2012/chart" uri="{02D57815-91ED-43cb-92C2-25804820EDAC}">
                  <c15:fullRef>
                    <c15:sqref>'Question Set 1 Plots &amp; Charts'!$A$5:$A$11</c15:sqref>
                  </c15:fullRef>
                </c:ext>
              </c:extLst>
              <c:f>('Question Set 1 Plots &amp; Charts'!$A$5:$A$6,'Question Set 1 Plots &amp; Charts'!$A$8:$A$11)</c:f>
              <c:strCache>
                <c:ptCount val="6"/>
                <c:pt idx="0">
                  <c:v>N/A</c:v>
                </c:pt>
                <c:pt idx="1">
                  <c:v>No</c:v>
                </c:pt>
                <c:pt idx="2">
                  <c:v>Base Load Control Mode</c:v>
                </c:pt>
                <c:pt idx="3">
                  <c:v>Exhaust Temperature Control Mode</c:v>
                </c:pt>
                <c:pt idx="4">
                  <c:v>Power Augmentation Control Mode</c:v>
                </c:pt>
                <c:pt idx="5">
                  <c:v>Temperature Control Mode</c:v>
                </c:pt>
              </c:strCache>
            </c:strRef>
          </c:cat>
          <c:val>
            <c:numRef>
              <c:extLst>
                <c:ext xmlns:c15="http://schemas.microsoft.com/office/drawing/2012/chart" uri="{02D57815-91ED-43cb-92C2-25804820EDAC}">
                  <c15:fullRef>
                    <c15:sqref>'Question Set 1 Plots &amp; Charts'!$B$5:$B$11</c15:sqref>
                  </c15:fullRef>
                </c:ext>
              </c:extLst>
              <c:f>('Question Set 1 Plots &amp; Charts'!$B$5:$B$6,'Question Set 1 Plots &amp; Charts'!$B$8:$B$11)</c:f>
              <c:numCache>
                <c:formatCode>General</c:formatCode>
                <c:ptCount val="6"/>
                <c:pt idx="0">
                  <c:v>2</c:v>
                </c:pt>
                <c:pt idx="1">
                  <c:v>17</c:v>
                </c:pt>
                <c:pt idx="2">
                  <c:v>4</c:v>
                </c:pt>
                <c:pt idx="3">
                  <c:v>4</c:v>
                </c:pt>
                <c:pt idx="4">
                  <c:v>4</c:v>
                </c:pt>
                <c:pt idx="5">
                  <c:v>33</c:v>
                </c:pt>
              </c:numCache>
            </c:numRef>
          </c:val>
          <c:extLst>
            <c:ext xmlns:c15="http://schemas.microsoft.com/office/drawing/2012/chart" uri="{02D57815-91ED-43cb-92C2-25804820EDAC}">
              <c15:categoryFilterExceptions/>
            </c:ext>
          </c:extLst>
        </c:ser>
        <c:dLbls>
          <c:dLblPos val="bestFit"/>
          <c:showLegendKey val="0"/>
          <c:showVal val="1"/>
          <c:showCatName val="0"/>
          <c:showSerName val="0"/>
          <c:showPercent val="0"/>
          <c:showBubbleSize val="0"/>
          <c:showLeaderLines val="1"/>
        </c:dLbls>
        <c:gapWidth val="100"/>
        <c:splitType val="cust"/>
        <c:custSplit>
          <c:secondPiePt val="2"/>
          <c:secondPiePt val="3"/>
          <c:secondPiePt val="4"/>
          <c:secondPiePt val="5"/>
        </c:custSplit>
        <c:secondPieSize val="75"/>
        <c:serLines>
          <c:spPr>
            <a:ln w="9525" cap="flat" cmpd="sng" algn="ctr">
              <a:solidFill>
                <a:schemeClr val="tx1">
                  <a:lumMod val="35000"/>
                  <a:lumOff val="65000"/>
                </a:schemeClr>
              </a:solidFill>
              <a:round/>
            </a:ln>
            <a:effectLst/>
          </c:spPr>
        </c:serLines>
      </c:ofPieChart>
      <c:spPr>
        <a:noFill/>
        <a:ln>
          <a:noFill/>
        </a:ln>
        <a:effectLst/>
      </c:spPr>
    </c:plotArea>
    <c:plotVisOnly val="1"/>
    <c:dispBlanksAs val="gap"/>
    <c:showDLblsOverMax val="0"/>
  </c:chart>
  <c:spPr>
    <a:noFill/>
    <a:ln>
      <a:noFill/>
    </a:ln>
    <a:effectLst/>
  </c:spPr>
  <c:txPr>
    <a:bodyPr/>
    <a:lstStyle/>
    <a:p>
      <a:pPr>
        <a:defRPr sz="900">
          <a:latin typeface="Arial" panose="020B0604020202020204" pitchFamily="34" charset="0"/>
          <a:cs typeface="Arial" panose="020B0604020202020204" pitchFamily="34" charset="0"/>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'Question Set 2 Plots &amp; Charts'!$S$14</c:f>
          <c:strCache>
            <c:ptCount val="1"/>
            <c:pt idx="0">
              <c:v>Any limitations/delays of PFR to High Frequency Events?</c:v>
            </c:pt>
          </c:strCache>
        </c:strRef>
      </c:tx>
      <c:overlay val="0"/>
      <c:spPr>
        <a:noFill/>
        <a:ln>
          <a:noFill/>
        </a:ln>
        <a:effectLst/>
      </c:spPr>
      <c:txPr>
        <a:bodyPr rot="0" spcFirstLastPara="1" vertOverflow="ellipsis" vert="horz" wrap="square" anchor="ctr" anchorCtr="1"/>
        <a:lstStyle/>
        <a:p>
          <a:pPr>
            <a:defRPr sz="1400" b="0" i="0" u="none" strike="noStrike" kern="1200" spc="0" baseline="0">
              <a:solidFill>
                <a:srgbClr val="5B6770"/>
              </a:solidFill>
              <a:latin typeface="Arial" panose="020B0604020202020204" pitchFamily="34" charset="0"/>
              <a:ea typeface="+mn-ea"/>
              <a:cs typeface="Arial" panose="020B0604020202020204" pitchFamily="34" charset="0"/>
            </a:defRPr>
          </a:pPr>
          <a:endParaRPr lang="en-US"/>
        </a:p>
      </c:txPr>
    </c:title>
    <c:autoTitleDeleted val="0"/>
    <c:plotArea>
      <c:layout/>
      <c:pieChart>
        <c:varyColors val="1"/>
        <c:ser>
          <c:idx val="0"/>
          <c:order val="0"/>
          <c:tx>
            <c:strRef>
              <c:f>'Question Set 2 Plots &amp; Charts'!$R$15</c:f>
              <c:strCache>
                <c:ptCount val="1"/>
                <c:pt idx="0">
                  <c:v>Count</c:v>
                </c:pt>
              </c:strCache>
            </c:strRef>
          </c:tx>
          <c:dPt>
            <c:idx val="0"/>
            <c:bubble3D val="0"/>
            <c:spPr>
              <a:solidFill>
                <a:srgbClr val="FF8200"/>
              </a:solidFill>
              <a:ln w="19050">
                <a:solidFill>
                  <a:schemeClr val="lt1"/>
                </a:solidFill>
              </a:ln>
              <a:effectLst/>
            </c:spPr>
          </c:dPt>
          <c:dPt>
            <c:idx val="1"/>
            <c:bubble3D val="0"/>
            <c:spPr>
              <a:solidFill>
                <a:srgbClr val="5B6770"/>
              </a:solidFill>
              <a:ln w="19050">
                <a:solidFill>
                  <a:schemeClr val="lt1"/>
                </a:solidFill>
              </a:ln>
              <a:effectLst/>
            </c:spPr>
          </c:dPt>
          <c:dPt>
            <c:idx val="2"/>
            <c:bubble3D val="0"/>
            <c:spPr>
              <a:solidFill>
                <a:srgbClr val="26D07C"/>
              </a:solidFill>
              <a:ln w="19050">
                <a:solidFill>
                  <a:schemeClr val="lt1"/>
                </a:solidFill>
              </a:ln>
              <a:effectLst/>
            </c:spPr>
          </c:dPt>
          <c:dLbls>
            <c:dLbl>
              <c:idx val="0"/>
              <c:layout>
                <c:manualLayout>
                  <c:x val="0.15264029551714292"/>
                  <c:y val="0.10312487869971594"/>
                </c:manualLayout>
              </c:layout>
              <c:spPr>
                <a:noFill/>
                <a:ln>
                  <a:noFill/>
                </a:ln>
                <a:effectLst/>
              </c:spPr>
              <c:txPr>
                <a:bodyPr rot="0" spcFirstLastPara="1" vertOverflow="ellipsis" vert="horz" wrap="square" anchor="ctr" anchorCtr="1"/>
                <a:lstStyle/>
                <a:p>
                  <a:pPr>
                    <a:defRPr sz="1200" b="0" i="0" u="none" strike="noStrike" kern="1200" baseline="0">
                      <a:solidFill>
                        <a:srgbClr val="5B6770"/>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extLst>
            </c:dLbl>
            <c:dLbl>
              <c:idx val="2"/>
              <c:layout>
                <c:manualLayout>
                  <c:x val="0.17082966651227421"/>
                  <c:y val="0.17455515450282261"/>
                </c:manualLayout>
              </c:layout>
              <c:dLblPos val="bestFit"/>
              <c:showLegendKey val="0"/>
              <c:showVal val="1"/>
              <c:showCatName val="1"/>
              <c:showSerName val="0"/>
              <c:showPercent val="1"/>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ct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'Question Set 2 Plots &amp; Charts'!$Q$16:$Q$18</c:f>
              <c:strCache>
                <c:ptCount val="3"/>
                <c:pt idx="0">
                  <c:v>Not Applicable</c:v>
                </c:pt>
                <c:pt idx="1">
                  <c:v>No</c:v>
                </c:pt>
                <c:pt idx="2">
                  <c:v>N/A</c:v>
                </c:pt>
              </c:strCache>
            </c:strRef>
          </c:cat>
          <c:val>
            <c:numRef>
              <c:f>'Question Set 2 Plots &amp; Charts'!$R$16:$R$18</c:f>
              <c:numCache>
                <c:formatCode>General</c:formatCode>
                <c:ptCount val="3"/>
                <c:pt idx="0">
                  <c:v>1</c:v>
                </c:pt>
                <c:pt idx="1">
                  <c:v>4</c:v>
                </c:pt>
                <c:pt idx="2">
                  <c:v>2</c:v>
                </c:pt>
              </c:numCache>
            </c:numRef>
          </c:val>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200">
          <a:solidFill>
            <a:srgbClr val="5B677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'Question Set 1 Plots &amp; Charts'!$D$15</c:f>
          <c:strCache>
            <c:ptCount val="1"/>
            <c:pt idx="0">
              <c:v>Operating Condition: PA Technology is Not Active and GTs Operating at Maximum Capability</c:v>
            </c:pt>
          </c:strCache>
        </c:strRef>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4.857658461349325E-3"/>
          <c:y val="0.17312961894884074"/>
          <c:w val="0.87328818423559218"/>
          <c:h val="0.62237376065696703"/>
        </c:manualLayout>
      </c:layout>
      <c:ofPieChart>
        <c:ofPieType val="bar"/>
        <c:varyColors val="1"/>
        <c:ser>
          <c:idx val="0"/>
          <c:order val="0"/>
          <c:tx>
            <c:strRef>
              <c:f>'Question Set 1 Plots &amp; Charts'!$B$17</c:f>
              <c:strCache>
                <c:ptCount val="1"/>
                <c:pt idx="0">
                  <c:v>Count</c:v>
                </c:pt>
              </c:strCache>
            </c:strRef>
          </c:tx>
          <c:spPr>
            <a:solidFill>
              <a:srgbClr val="00AEC7"/>
            </a:solidFill>
          </c:spPr>
          <c:dPt>
            <c:idx val="0"/>
            <c:bubble3D val="0"/>
            <c:spPr>
              <a:solidFill>
                <a:srgbClr val="26D07C"/>
              </a:solidFill>
              <a:ln w="19050">
                <a:solidFill>
                  <a:schemeClr val="lt1"/>
                </a:solidFill>
              </a:ln>
              <a:effectLst/>
            </c:spPr>
          </c:dPt>
          <c:dPt>
            <c:idx val="1"/>
            <c:bubble3D val="0"/>
            <c:spPr>
              <a:solidFill>
                <a:srgbClr val="5B6770"/>
              </a:solidFill>
              <a:ln w="19050">
                <a:solidFill>
                  <a:schemeClr val="lt1"/>
                </a:solidFill>
              </a:ln>
              <a:effectLst/>
            </c:spPr>
          </c:dPt>
          <c:dPt>
            <c:idx val="2"/>
            <c:bubble3D val="0"/>
            <c:spPr>
              <a:solidFill>
                <a:srgbClr val="685BC7"/>
              </a:solidFill>
              <a:ln w="19050">
                <a:solidFill>
                  <a:schemeClr val="lt1"/>
                </a:solidFill>
              </a:ln>
              <a:effectLst/>
            </c:spPr>
          </c:dPt>
          <c:dPt>
            <c:idx val="3"/>
            <c:bubble3D val="0"/>
            <c:spPr>
              <a:solidFill>
                <a:srgbClr val="003865"/>
              </a:solidFill>
              <a:ln w="19050">
                <a:solidFill>
                  <a:schemeClr val="lt1"/>
                </a:solidFill>
              </a:ln>
              <a:effectLst/>
            </c:spPr>
          </c:dPt>
          <c:dLbls>
            <c:dLbl>
              <c:idx val="0"/>
              <c:layout>
                <c:manualLayout>
                  <c:x val="-8.7478413024458898E-2"/>
                  <c:y val="2.809075095121192E-3"/>
                </c:manualLayout>
              </c:layout>
              <c:dLblPos val="bestFit"/>
              <c:showLegendKey val="0"/>
              <c:showVal val="1"/>
              <c:showCatName val="1"/>
              <c:showSerName val="0"/>
              <c:showPercent val="1"/>
              <c:showBubbleSize val="0"/>
              <c:extLst>
                <c:ext xmlns:c15="http://schemas.microsoft.com/office/drawing/2012/chart" uri="{CE6537A1-D6FC-4f65-9D91-7224C49458BB}"/>
              </c:extLst>
            </c:dLbl>
            <c:dLbl>
              <c:idx val="1"/>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ctr"/>
              <c:showLegendKey val="0"/>
              <c:showVal val="1"/>
              <c:showCatName val="1"/>
              <c:showSerName val="0"/>
              <c:showPercent val="1"/>
              <c:showBubbleSize val="0"/>
            </c:dLbl>
            <c:dLbl>
              <c:idx val="2"/>
              <c:layout>
                <c:manualLayout>
                  <c:x val="3.4037049716611513E-2"/>
                  <c:y val="0"/>
                </c:manualLayout>
              </c:layout>
              <c:dLblPos val="bestFit"/>
              <c:showLegendKey val="0"/>
              <c:showVal val="1"/>
              <c:showCatName val="1"/>
              <c:showSerName val="0"/>
              <c:showPercent val="1"/>
              <c:showBubbleSize val="0"/>
              <c:extLst>
                <c:ext xmlns:c15="http://schemas.microsoft.com/office/drawing/2012/chart" uri="{CE6537A1-D6FC-4f65-9D91-7224C49458BB}"/>
              </c:extLst>
            </c:dLbl>
            <c:dLbl>
              <c:idx val="3"/>
              <c:layout>
                <c:manualLayout>
                  <c:x val="4.279215934128635E-2"/>
                  <c:y val="0"/>
                </c:manualLayout>
              </c:layout>
              <c:dLblPos val="bestFit"/>
              <c:showLegendKey val="0"/>
              <c:showVal val="1"/>
              <c:showCatName val="1"/>
              <c:showSerName val="0"/>
              <c:showPercent val="1"/>
              <c:showBubbleSize val="0"/>
              <c:extLst>
                <c:ext xmlns:c15="http://schemas.microsoft.com/office/drawing/2012/chart" uri="{CE6537A1-D6FC-4f65-9D91-7224C49458BB}"/>
              </c:extLst>
            </c:dLbl>
            <c:dLbl>
              <c:idx val="4"/>
              <c:layout>
                <c:manualLayout>
                  <c:x val="-0.12635942546450288"/>
                  <c:y val="-6.728479936543603E-3"/>
                </c:manualLayout>
              </c:layout>
              <c:tx>
                <c:rich>
                  <a:bodyPr rot="0" spcFirstLastPara="1" vertOverflow="ellipsis" vert="horz" wrap="square" anchor="ctr" anchorCtr="1"/>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fld id="{1267B60A-60C4-410D-BE8C-A46947E29A0B}" type="CELLREF">
                      <a:rPr lang="en-US" baseline="0">
                        <a:solidFill>
                          <a:schemeClr val="bg1"/>
                        </a:solidFill>
                      </a:rPr>
                      <a:pPr>
                        <a:defRPr>
                          <a:solidFill>
                            <a:schemeClr val="bg1"/>
                          </a:solidFill>
                        </a:defRPr>
                      </a:pPr>
                      <a:t>[CELLREF]</a:t>
                    </a:fld>
                    <a:r>
                      <a:rPr lang="en-US" baseline="0">
                        <a:solidFill>
                          <a:schemeClr val="bg1"/>
                        </a:solidFill>
                      </a:rPr>
                      <a:t>, </a:t>
                    </a:r>
                    <a:fld id="{7CF292B0-60EC-423C-AFA8-A0D06075F098}" type="VALUE">
                      <a:rPr lang="en-US" baseline="0">
                        <a:solidFill>
                          <a:schemeClr val="bg1"/>
                        </a:solidFill>
                      </a:rPr>
                      <a:pPr>
                        <a:defRPr>
                          <a:solidFill>
                            <a:schemeClr val="bg1"/>
                          </a:solidFill>
                        </a:defRPr>
                      </a:pPr>
                      <a:t>[VALUE]</a:t>
                    </a:fld>
                    <a:r>
                      <a:rPr lang="en-US" baseline="0">
                        <a:solidFill>
                          <a:schemeClr val="bg1"/>
                        </a:solidFill>
                      </a:rPr>
                      <a:t>, </a:t>
                    </a:r>
                    <a:fld id="{00B4EBCF-2999-4182-B900-E326B963A14A}" type="PERCENTAGE">
                      <a:rPr lang="en-US" baseline="0">
                        <a:solidFill>
                          <a:schemeClr val="bg1"/>
                        </a:solidFill>
                      </a:rPr>
                      <a:pPr>
                        <a:defRPr>
                          <a:solidFill>
                            <a:schemeClr val="bg1"/>
                          </a:solidFill>
                        </a:defRPr>
                      </a:pPr>
                      <a:t>[PERCENTAGE]</a:t>
                    </a:fld>
                    <a:endParaRPr lang="en-US" baseline="0">
                      <a:solidFill>
                        <a:schemeClr val="bg1"/>
                      </a:solidFill>
                    </a:endParaRPr>
                  </a:p>
                </c:rich>
              </c:tx>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dlblFieldTable>
                    <c15:dlblFTEntry>
                      <c15:txfldGUID>{1267B60A-60C4-410D-BE8C-A46947E29A0B}</c15:txfldGUID>
                      <c15:f>'Question Set 1 Plots &amp; Charts'!$A$20</c15:f>
                      <c15:dlblFieldTableCache>
                        <c:ptCount val="1"/>
                        <c:pt idx="0">
                          <c:v>Yes</c:v>
                        </c:pt>
                      </c15:dlblFieldTableCache>
                    </c15:dlblFTEntry>
                  </c15:dlblFieldTable>
                  <c15:showDataLabelsRange val="0"/>
                </c:ext>
              </c:extLst>
            </c:dLbl>
            <c:dLbl>
              <c:idx val="5"/>
              <c:layout>
                <c:manualLayout>
                  <c:x val="-0.11148272017837241"/>
                  <c:y val="-1.56128024980484E-2"/>
                </c:manualLayout>
              </c:layout>
              <c:tx>
                <c:rich>
                  <a:bodyPr rot="0" spcFirstLastPara="1" vertOverflow="ellipsis" vert="horz" wrap="square" anchor="ctr" anchorCtr="1"/>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fld id="{1576FFAC-A464-4CCD-B8FE-B7FDF4F68AEF}" type="CELLREF">
                      <a:rPr lang="en-US">
                        <a:solidFill>
                          <a:schemeClr val="bg1"/>
                        </a:solidFill>
                      </a:rPr>
                      <a:pPr>
                        <a:defRPr>
                          <a:solidFill>
                            <a:schemeClr val="bg1"/>
                          </a:solidFill>
                        </a:defRPr>
                      </a:pPr>
                      <a:t>[CELLREF]</a:t>
                    </a:fld>
                    <a:r>
                      <a:rPr lang="en-US" baseline="0">
                        <a:solidFill>
                          <a:schemeClr val="bg1"/>
                        </a:solidFill>
                      </a:rPr>
                      <a:t>
</a:t>
                    </a:r>
                    <a:fld id="{73CCD267-C929-45D7-A1FF-48488DFC1A20}" type="PERCENTAGE">
                      <a:rPr lang="en-US" baseline="0">
                        <a:solidFill>
                          <a:schemeClr val="bg1"/>
                        </a:solidFill>
                      </a:rPr>
                      <a:pPr>
                        <a:defRPr>
                          <a:solidFill>
                            <a:schemeClr val="bg1"/>
                          </a:solidFill>
                        </a:defRPr>
                      </a:pPr>
                      <a:t>[PERCENTAGE]</a:t>
                    </a:fld>
                    <a:endParaRPr lang="en-US" baseline="0">
                      <a:solidFill>
                        <a:schemeClr val="bg1"/>
                      </a:solidFill>
                    </a:endParaRPr>
                  </a:p>
                </c:rich>
              </c:tx>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dlblFieldTable>
                    <c15:dlblFTEntry>
                      <c15:txfldGUID>{1576FFAC-A464-4CCD-B8FE-B7FDF4F68AEF}</c15:txfldGUID>
                      <c15:f>'Question Set 1 Plots &amp; Charts'!$A$20</c15:f>
                      <c15:dlblFieldTableCache>
                        <c:ptCount val="1"/>
                        <c:pt idx="0">
                          <c:v>Yes</c:v>
                        </c:pt>
                      </c15:dlblFieldTableCache>
                    </c15:dlblFTEntry>
                  </c15:dlblFieldTable>
                  <c15:showDataLabelsRange val="0"/>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dLblPos val="ct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extLst>
                <c:ext xmlns:c15="http://schemas.microsoft.com/office/drawing/2012/chart" uri="{02D57815-91ED-43cb-92C2-25804820EDAC}">
                  <c15:fullRef>
                    <c15:sqref>'Question Set 1 Plots &amp; Charts'!$A$18:$A$22</c15:sqref>
                  </c15:fullRef>
                </c:ext>
              </c:extLst>
              <c:f>('Question Set 1 Plots &amp; Charts'!$A$18:$A$19,'Question Set 1 Plots &amp; Charts'!$A$21:$A$22)</c:f>
              <c:strCache>
                <c:ptCount val="4"/>
                <c:pt idx="0">
                  <c:v>N/A</c:v>
                </c:pt>
                <c:pt idx="1">
                  <c:v>No</c:v>
                </c:pt>
                <c:pt idx="2">
                  <c:v>Captured In ERCOT Dynamic Model</c:v>
                </c:pt>
                <c:pt idx="3">
                  <c:v>Not Captured in Dynamic Model</c:v>
                </c:pt>
              </c:strCache>
            </c:strRef>
          </c:cat>
          <c:val>
            <c:numRef>
              <c:extLst>
                <c:ext xmlns:c15="http://schemas.microsoft.com/office/drawing/2012/chart" uri="{02D57815-91ED-43cb-92C2-25804820EDAC}">
                  <c15:fullRef>
                    <c15:sqref>'Question Set 1 Plots &amp; Charts'!$B$18:$B$22</c15:sqref>
                  </c15:fullRef>
                </c:ext>
              </c:extLst>
              <c:f>('Question Set 1 Plots &amp; Charts'!$B$18:$B$19,'Question Set 1 Plots &amp; Charts'!$B$21:$B$22)</c:f>
              <c:numCache>
                <c:formatCode>General</c:formatCode>
                <c:ptCount val="4"/>
                <c:pt idx="0">
                  <c:v>2</c:v>
                </c:pt>
                <c:pt idx="1">
                  <c:v>33</c:v>
                </c:pt>
                <c:pt idx="2">
                  <c:v>8</c:v>
                </c:pt>
                <c:pt idx="3">
                  <c:v>21</c:v>
                </c:pt>
              </c:numCache>
            </c:numRef>
          </c:val>
          <c:extLst>
            <c:ext xmlns:c15="http://schemas.microsoft.com/office/drawing/2012/chart" uri="{02D57815-91ED-43cb-92C2-25804820EDAC}">
              <c15:categoryFilterExceptions/>
            </c:ext>
          </c:extLst>
        </c:ser>
        <c:dLbls>
          <c:dLblPos val="bestFit"/>
          <c:showLegendKey val="0"/>
          <c:showVal val="1"/>
          <c:showCatName val="0"/>
          <c:showSerName val="0"/>
          <c:showPercent val="0"/>
          <c:showBubbleSize val="0"/>
          <c:showLeaderLines val="1"/>
        </c:dLbls>
        <c:gapWidth val="100"/>
        <c:splitType val="cust"/>
        <c:custSplit>
          <c:secondPiePt val="2"/>
          <c:secondPiePt val="3"/>
        </c:custSplit>
        <c:secondPieSize val="75"/>
        <c:serLines>
          <c:spPr>
            <a:ln w="9525" cap="flat" cmpd="sng" algn="ctr">
              <a:solidFill>
                <a:schemeClr val="tx1">
                  <a:lumMod val="35000"/>
                  <a:lumOff val="65000"/>
                </a:schemeClr>
              </a:solidFill>
              <a:round/>
            </a:ln>
            <a:effectLst/>
          </c:spPr>
        </c:serLines>
      </c:ofPieChart>
      <c:spPr>
        <a:noFill/>
        <a:ln>
          <a:noFill/>
        </a:ln>
        <a:effectLst/>
      </c:spPr>
    </c:plotArea>
    <c:plotVisOnly val="1"/>
    <c:dispBlanksAs val="gap"/>
    <c:showDLblsOverMax val="0"/>
  </c:chart>
  <c:spPr>
    <a:noFill/>
    <a:ln>
      <a:noFill/>
    </a:ln>
    <a:effectLst/>
  </c:spPr>
  <c:txPr>
    <a:bodyPr/>
    <a:lstStyle/>
    <a:p>
      <a:pPr>
        <a:defRPr sz="1200">
          <a:latin typeface="Arial" panose="020B0604020202020204" pitchFamily="34" charset="0"/>
          <a:cs typeface="Arial" panose="020B06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'Question Set 2 Plots &amp; Charts'!$D$2</c:f>
          <c:strCache>
            <c:ptCount val="1"/>
            <c:pt idx="0">
              <c:v>Operating Condition: PA Technology is Actively Augmenting Output and GTs Operating in the Middle of their Range</c:v>
            </c:pt>
          </c:strCache>
        </c:strRef>
      </c:tx>
      <c:overlay val="0"/>
      <c:spPr>
        <a:noFill/>
        <a:ln>
          <a:noFill/>
        </a:ln>
        <a:effectLst/>
      </c:spPr>
      <c:txPr>
        <a:bodyPr rot="0" spcFirstLastPara="1" vertOverflow="ellipsis" vert="horz" wrap="square" anchor="ctr" anchorCtr="1"/>
        <a:lstStyle/>
        <a:p>
          <a:pPr>
            <a:defRPr sz="1400" b="0" i="0" u="none" strike="noStrike" kern="1200" spc="0" baseline="0">
              <a:solidFill>
                <a:srgbClr val="5B6770"/>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0"/>
          <c:y val="0.21233796429336496"/>
          <c:w val="0.96157540826128718"/>
          <c:h val="0.74204255119048246"/>
        </c:manualLayout>
      </c:layout>
      <c:ofPieChart>
        <c:ofPieType val="bar"/>
        <c:varyColors val="1"/>
        <c:ser>
          <c:idx val="0"/>
          <c:order val="0"/>
          <c:tx>
            <c:strRef>
              <c:f>'Question Set 2 Plots &amp; Charts'!$B$3</c:f>
              <c:strCache>
                <c:ptCount val="1"/>
                <c:pt idx="0">
                  <c:v>Count</c:v>
                </c:pt>
              </c:strCache>
            </c:strRef>
          </c:tx>
          <c:dPt>
            <c:idx val="0"/>
            <c:bubble3D val="0"/>
            <c:spPr>
              <a:solidFill>
                <a:srgbClr val="26D07C"/>
              </a:solidFill>
              <a:ln w="19050">
                <a:solidFill>
                  <a:schemeClr val="lt1"/>
                </a:solidFill>
              </a:ln>
              <a:effectLst/>
            </c:spPr>
          </c:dPt>
          <c:dPt>
            <c:idx val="1"/>
            <c:bubble3D val="0"/>
            <c:spPr>
              <a:solidFill>
                <a:srgbClr val="5B6770"/>
              </a:solidFill>
              <a:ln w="19050">
                <a:solidFill>
                  <a:schemeClr val="lt1"/>
                </a:solidFill>
              </a:ln>
              <a:effectLst/>
            </c:spPr>
          </c:dPt>
          <c:dPt>
            <c:idx val="2"/>
            <c:bubble3D val="0"/>
            <c:spPr>
              <a:solidFill>
                <a:srgbClr val="FF8200"/>
              </a:solidFill>
              <a:ln w="19050">
                <a:solidFill>
                  <a:schemeClr val="lt1"/>
                </a:solidFill>
              </a:ln>
              <a:effectLst/>
            </c:spPr>
          </c:dPt>
          <c:dPt>
            <c:idx val="3"/>
            <c:bubble3D val="0"/>
            <c:spPr>
              <a:solidFill>
                <a:srgbClr val="685BC7"/>
              </a:solidFill>
              <a:ln w="19050">
                <a:solidFill>
                  <a:schemeClr val="lt1"/>
                </a:solidFill>
              </a:ln>
              <a:effectLst/>
            </c:spPr>
          </c:dPt>
          <c:dPt>
            <c:idx val="4"/>
            <c:bubble3D val="0"/>
            <c:spPr>
              <a:solidFill>
                <a:srgbClr val="890C58"/>
              </a:solidFill>
              <a:ln w="19050">
                <a:solidFill>
                  <a:schemeClr val="lt1"/>
                </a:solidFill>
              </a:ln>
              <a:effectLst/>
            </c:spPr>
          </c:dPt>
          <c:dPt>
            <c:idx val="5"/>
            <c:bubble3D val="0"/>
            <c:spPr>
              <a:solidFill>
                <a:srgbClr val="003865"/>
              </a:solidFill>
              <a:ln w="19050">
                <a:solidFill>
                  <a:schemeClr val="lt1"/>
                </a:solidFill>
              </a:ln>
              <a:effectLst/>
            </c:spPr>
          </c:dPt>
          <c:dPt>
            <c:idx val="6"/>
            <c:bubble3D val="0"/>
            <c:spPr>
              <a:solidFill>
                <a:srgbClr val="00AEC7"/>
              </a:solidFill>
              <a:ln w="19050">
                <a:solidFill>
                  <a:schemeClr val="lt1"/>
                </a:solidFill>
              </a:ln>
              <a:effectLst/>
            </c:spPr>
          </c:dPt>
          <c:dLbls>
            <c:dLbl>
              <c:idx val="0"/>
              <c:layout>
                <c:manualLayout>
                  <c:x val="-3.8977815092998101E-2"/>
                  <c:y val="9.3504268703662102E-2"/>
                </c:manualLayout>
              </c:layout>
              <c:dLblPos val="bestFit"/>
              <c:showLegendKey val="0"/>
              <c:showVal val="1"/>
              <c:showCatName val="1"/>
              <c:showSerName val="0"/>
              <c:showPercent val="1"/>
              <c:showBubbleSize val="0"/>
              <c:extLst>
                <c:ext xmlns:c15="http://schemas.microsoft.com/office/drawing/2012/chart" uri="{CE6537A1-D6FC-4f65-9D91-7224C49458BB}"/>
              </c:extLst>
            </c:dLbl>
            <c:dLbl>
              <c:idx val="1"/>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ctr"/>
              <c:showLegendKey val="0"/>
              <c:showVal val="1"/>
              <c:showCatName val="1"/>
              <c:showSerName val="0"/>
              <c:showPercent val="1"/>
              <c:showBubbleSize val="0"/>
            </c:dLbl>
            <c:dLbl>
              <c:idx val="2"/>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ctr"/>
              <c:showLegendKey val="0"/>
              <c:showVal val="1"/>
              <c:showCatName val="1"/>
              <c:showSerName val="0"/>
              <c:showPercent val="1"/>
              <c:showBubbleSize val="0"/>
            </c:dLbl>
            <c:dLbl>
              <c:idx val="3"/>
              <c:layout>
                <c:manualLayout>
                  <c:x val="1.4415878130507463E-2"/>
                  <c:y val="-7.4650065571886123E-2"/>
                </c:manualLayout>
              </c:layout>
              <c:dLblPos val="bestFit"/>
              <c:showLegendKey val="0"/>
              <c:showVal val="1"/>
              <c:showCatName val="1"/>
              <c:showSerName val="0"/>
              <c:showPercent val="1"/>
              <c:showBubbleSize val="0"/>
              <c:extLst>
                <c:ext xmlns:c15="http://schemas.microsoft.com/office/drawing/2012/chart" uri="{CE6537A1-D6FC-4f65-9D91-7224C49458BB}"/>
              </c:extLst>
            </c:dLbl>
            <c:dLbl>
              <c:idx val="4"/>
              <c:layout>
                <c:manualLayout>
                  <c:x val="3.7976052705227407E-2"/>
                  <c:y val="0"/>
                </c:manualLayout>
              </c:layout>
              <c:dLblPos val="bestFit"/>
              <c:showLegendKey val="0"/>
              <c:showVal val="1"/>
              <c:showCatName val="1"/>
              <c:showSerName val="0"/>
              <c:showPercent val="1"/>
              <c:showBubbleSize val="0"/>
              <c:extLst>
                <c:ext xmlns:c15="http://schemas.microsoft.com/office/drawing/2012/chart" uri="{CE6537A1-D6FC-4f65-9D91-7224C49458BB}"/>
              </c:extLst>
            </c:dLbl>
            <c:dLbl>
              <c:idx val="5"/>
              <c:layout>
                <c:manualLayout>
                  <c:x val="3.9253746019499727E-2"/>
                  <c:y val="4.5619484516152629E-2"/>
                </c:manualLayout>
              </c:layout>
              <c:dLblPos val="bestFit"/>
              <c:showLegendKey val="0"/>
              <c:showVal val="1"/>
              <c:showCatName val="1"/>
              <c:showSerName val="0"/>
              <c:showPercent val="1"/>
              <c:showBubbleSize val="0"/>
              <c:extLst>
                <c:ext xmlns:c15="http://schemas.microsoft.com/office/drawing/2012/chart" uri="{CE6537A1-D6FC-4f65-9D91-7224C49458BB}"/>
              </c:extLst>
            </c:dLbl>
            <c:dLbl>
              <c:idx val="6"/>
              <c:layout>
                <c:manualLayout>
                  <c:x val="-0.15946205571565802"/>
                  <c:y val="-7.6031595870104195E-17"/>
                </c:manualLayout>
              </c:layout>
              <c:tx>
                <c:rich>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fld id="{DD95430A-9476-45EE-BC9B-0BC78B7BF4F6}" type="CELLREF">
                      <a:rPr lang="en-US"/>
                      <a:pPr>
                        <a:defRPr>
                          <a:solidFill>
                            <a:schemeClr val="bg1"/>
                          </a:solidFill>
                        </a:defRPr>
                      </a:pPr>
                      <a:t>[CELLREF]</a:t>
                    </a:fld>
                    <a:r>
                      <a:rPr lang="en-US" baseline="0"/>
                      <a:t>, </a:t>
                    </a:r>
                    <a:fld id="{5D2AEFB9-6681-4342-9D1F-C79C025EFACE}" type="VALUE">
                      <a:rPr lang="en-US" baseline="0"/>
                      <a:pPr>
                        <a:defRPr>
                          <a:solidFill>
                            <a:schemeClr val="bg1"/>
                          </a:solidFill>
                        </a:defRPr>
                      </a:pPr>
                      <a:t>[VALUE]</a:t>
                    </a:fld>
                    <a:r>
                      <a:rPr lang="en-US" baseline="0"/>
                      <a:t>, </a:t>
                    </a:r>
                    <a:fld id="{5730393E-9A96-442F-B66D-1F68F45CF67C}" type="PERCENTAGE">
                      <a:rPr lang="en-US" baseline="0"/>
                      <a:pPr>
                        <a:defRPr>
                          <a:solidFill>
                            <a:schemeClr val="bg1"/>
                          </a:solidFill>
                        </a:defRPr>
                      </a:pPr>
                      <a:t>[PERCENTAGE]</a:t>
                    </a:fld>
                    <a:endParaRPr lang="en-US" baseline="0"/>
                  </a:p>
                </c:rich>
              </c:tx>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dlblFieldTable>
                    <c15:dlblFTEntry>
                      <c15:txfldGUID>{DD95430A-9476-45EE-BC9B-0BC78B7BF4F6}</c15:txfldGUID>
                      <c15:f>'Question Set 2 Plots &amp; Charts'!$A$7</c15:f>
                      <c15:dlblFieldTableCache>
                        <c:ptCount val="1"/>
                        <c:pt idx="0">
                          <c:v>Yes</c:v>
                        </c:pt>
                      </c15:dlblFieldTableCache>
                    </c15:dlblFTEntry>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5B6770"/>
                    </a:solidFill>
                    <a:latin typeface="Arial" panose="020B0604020202020204" pitchFamily="34" charset="0"/>
                    <a:ea typeface="+mn-ea"/>
                    <a:cs typeface="Arial" panose="020B0604020202020204" pitchFamily="34" charset="0"/>
                  </a:defRPr>
                </a:pPr>
                <a:endParaRPr lang="en-US"/>
              </a:p>
            </c:txPr>
            <c:dLblPos val="ct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extLst>
                <c:ext xmlns:c15="http://schemas.microsoft.com/office/drawing/2012/chart" uri="{02D57815-91ED-43cb-92C2-25804820EDAC}">
                  <c15:fullRef>
                    <c15:sqref>'Question Set 2 Plots &amp; Charts'!$A$4:$A$10</c15:sqref>
                  </c15:fullRef>
                </c:ext>
              </c:extLst>
              <c:f>('Question Set 2 Plots &amp; Charts'!$A$4:$A$6,'Question Set 2 Plots &amp; Charts'!$A$8:$A$10)</c:f>
              <c:strCache>
                <c:ptCount val="6"/>
                <c:pt idx="0">
                  <c:v>N/A</c:v>
                </c:pt>
                <c:pt idx="1">
                  <c:v>No</c:v>
                </c:pt>
                <c:pt idx="2">
                  <c:v>Not Applicable</c:v>
                </c:pt>
                <c:pt idx="3">
                  <c:v>Reserve Capacity Mode (GT)</c:v>
                </c:pt>
                <c:pt idx="4">
                  <c:v>Power Augmentation Control Mode (GT)</c:v>
                </c:pt>
                <c:pt idx="5">
                  <c:v>Temperature Control Mode (GT)</c:v>
                </c:pt>
              </c:strCache>
            </c:strRef>
          </c:cat>
          <c:val>
            <c:numRef>
              <c:extLst>
                <c:ext xmlns:c15="http://schemas.microsoft.com/office/drawing/2012/chart" uri="{02D57815-91ED-43cb-92C2-25804820EDAC}">
                  <c15:fullRef>
                    <c15:sqref>'Question Set 2 Plots &amp; Charts'!$B$4:$B$10</c15:sqref>
                  </c15:fullRef>
                </c:ext>
              </c:extLst>
              <c:f>('Question Set 2 Plots &amp; Charts'!$B$4:$B$6,'Question Set 2 Plots &amp; Charts'!$B$8:$B$10)</c:f>
              <c:numCache>
                <c:formatCode>General</c:formatCode>
                <c:ptCount val="6"/>
                <c:pt idx="0">
                  <c:v>2</c:v>
                </c:pt>
                <c:pt idx="1">
                  <c:v>25</c:v>
                </c:pt>
                <c:pt idx="2">
                  <c:v>27</c:v>
                </c:pt>
                <c:pt idx="3">
                  <c:v>2</c:v>
                </c:pt>
                <c:pt idx="4">
                  <c:v>4</c:v>
                </c:pt>
                <c:pt idx="5">
                  <c:v>4</c:v>
                </c:pt>
              </c:numCache>
            </c:numRef>
          </c:val>
          <c:extLst>
            <c:ext xmlns:c15="http://schemas.microsoft.com/office/drawing/2012/chart" uri="{02D57815-91ED-43cb-92C2-25804820EDAC}">
              <c15:categoryFilterExceptions/>
            </c:ext>
          </c:extLst>
        </c:ser>
        <c:dLbls>
          <c:dLblPos val="bestFit"/>
          <c:showLegendKey val="0"/>
          <c:showVal val="1"/>
          <c:showCatName val="0"/>
          <c:showSerName val="0"/>
          <c:showPercent val="0"/>
          <c:showBubbleSize val="0"/>
          <c:showLeaderLines val="1"/>
        </c:dLbls>
        <c:gapWidth val="100"/>
        <c:splitType val="cust"/>
        <c:custSplit>
          <c:secondPiePt val="3"/>
          <c:secondPiePt val="4"/>
          <c:secondPiePt val="5"/>
        </c:custSplit>
        <c:secondPieSize val="75"/>
        <c:serLines>
          <c:spPr>
            <a:ln w="9525" cap="flat" cmpd="sng" algn="ctr">
              <a:solidFill>
                <a:schemeClr val="tx1">
                  <a:lumMod val="35000"/>
                  <a:lumOff val="65000"/>
                </a:schemeClr>
              </a:solidFill>
              <a:round/>
            </a:ln>
            <a:effectLst/>
          </c:spPr>
        </c:serLines>
      </c:ofPieChart>
      <c:spPr>
        <a:noFill/>
        <a:ln>
          <a:noFill/>
        </a:ln>
        <a:effectLst/>
      </c:spPr>
    </c:plotArea>
    <c:plotVisOnly val="1"/>
    <c:dispBlanksAs val="gap"/>
    <c:showDLblsOverMax val="0"/>
  </c:chart>
  <c:spPr>
    <a:noFill/>
    <a:ln>
      <a:noFill/>
    </a:ln>
    <a:effectLst/>
  </c:spPr>
  <c:txPr>
    <a:bodyPr/>
    <a:lstStyle/>
    <a:p>
      <a:pPr>
        <a:defRPr sz="1200">
          <a:solidFill>
            <a:srgbClr val="5B677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'Question Set 2 Plots &amp; Charts'!$T$2</c:f>
          <c:strCache>
            <c:ptCount val="1"/>
            <c:pt idx="0">
              <c:v>Operating Condition: PA Technology is Actively Augmenting Output and GTs Operating in the Middle of their Range</c:v>
            </c:pt>
          </c:strCache>
        </c:strRef>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pieChart>
        <c:varyColors val="1"/>
        <c:ser>
          <c:idx val="0"/>
          <c:order val="0"/>
          <c:tx>
            <c:strRef>
              <c:f>'Question Set 2 Plots &amp; Charts'!$R$3</c:f>
              <c:strCache>
                <c:ptCount val="1"/>
                <c:pt idx="0">
                  <c:v>Count</c:v>
                </c:pt>
              </c:strCache>
            </c:strRef>
          </c:tx>
          <c:dPt>
            <c:idx val="0"/>
            <c:bubble3D val="0"/>
            <c:spPr>
              <a:solidFill>
                <a:srgbClr val="26D07C"/>
              </a:solidFill>
              <a:ln w="19050">
                <a:solidFill>
                  <a:schemeClr val="lt1"/>
                </a:solidFill>
              </a:ln>
              <a:effectLst/>
            </c:spPr>
          </c:dPt>
          <c:dPt>
            <c:idx val="1"/>
            <c:bubble3D val="0"/>
            <c:spPr>
              <a:solidFill>
                <a:srgbClr val="5B6770"/>
              </a:solidFill>
              <a:ln w="19050">
                <a:solidFill>
                  <a:schemeClr val="lt1"/>
                </a:solidFill>
              </a:ln>
              <a:effectLst/>
            </c:spPr>
          </c:dPt>
          <c:dPt>
            <c:idx val="2"/>
            <c:bubble3D val="0"/>
            <c:spPr>
              <a:solidFill>
                <a:srgbClr val="FF8200"/>
              </a:solidFill>
              <a:ln w="19050">
                <a:solidFill>
                  <a:schemeClr val="lt1"/>
                </a:solidFill>
              </a:ln>
              <a:effectLst/>
            </c:spPr>
          </c:dPt>
          <c:dPt>
            <c:idx val="3"/>
            <c:bubble3D val="0"/>
            <c:spPr>
              <a:solidFill>
                <a:srgbClr val="00AEC7"/>
              </a:solidFill>
              <a:ln w="19050">
                <a:solidFill>
                  <a:schemeClr val="lt1"/>
                </a:solidFill>
              </a:ln>
              <a:effectLst/>
            </c:spPr>
          </c:dPt>
          <c:dLbls>
            <c:dLbl>
              <c:idx val="0"/>
              <c:layout>
                <c:manualLayout>
                  <c:x val="5.1432081874398052E-2"/>
                  <c:y val="2.2464881199913803E-2"/>
                </c:manualLayout>
              </c:layout>
              <c:dLblPos val="bestFit"/>
              <c:showLegendKey val="0"/>
              <c:showVal val="1"/>
              <c:showCatName val="1"/>
              <c:showSerName val="0"/>
              <c:showPercent val="1"/>
              <c:showBubbleSize val="0"/>
              <c:extLst>
                <c:ext xmlns:c15="http://schemas.microsoft.com/office/drawing/2012/chart" uri="{CE6537A1-D6FC-4f65-9D91-7224C49458BB}">
                  <c15:layout/>
                </c:ext>
              </c:extLst>
            </c:dLbl>
            <c:dLbl>
              <c:idx val="1"/>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ctr"/>
              <c:showLegendKey val="0"/>
              <c:showVal val="1"/>
              <c:showCatName val="1"/>
              <c:showSerName val="0"/>
              <c:showPercent val="1"/>
              <c:showBubbleSize val="0"/>
            </c:dLbl>
            <c:dLbl>
              <c:idx val="2"/>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ctr"/>
              <c:showLegendKey val="0"/>
              <c:showVal val="1"/>
              <c:showCatName val="1"/>
              <c:showSerName val="0"/>
              <c:showPercent val="1"/>
              <c:showBubbleSize val="0"/>
            </c:dLbl>
            <c:dLbl>
              <c:idx val="3"/>
              <c:layout>
                <c:manualLayout>
                  <c:x val="0.25502428808458677"/>
                  <c:y val="-0.12262897268398527"/>
                </c:manualLayout>
              </c:layout>
              <c:dLblPos val="bestFit"/>
              <c:showLegendKey val="0"/>
              <c:showVal val="1"/>
              <c:showCatName val="1"/>
              <c:showSerName val="0"/>
              <c:showPercent val="1"/>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200" b="0" i="0" u="none" strike="noStrike" kern="1200" baseline="0">
                    <a:solidFill>
                      <a:srgbClr val="5B6770"/>
                    </a:solidFill>
                    <a:latin typeface="Arial" panose="020B0604020202020204" pitchFamily="34" charset="0"/>
                    <a:ea typeface="+mn-ea"/>
                    <a:cs typeface="Arial" panose="020B0604020202020204" pitchFamily="34" charset="0"/>
                  </a:defRPr>
                </a:pPr>
                <a:endParaRPr lang="en-US"/>
              </a:p>
            </c:txPr>
            <c:dLblPos val="ct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extLst>
                <c:ext xmlns:c15="http://schemas.microsoft.com/office/drawing/2012/chart" uri="{02D57815-91ED-43cb-92C2-25804820EDAC}">
                  <c15:fullRef>
                    <c15:sqref>'Question Set 2 Plots &amp; Charts'!$Q$4:$Q$8</c15:sqref>
                  </c15:fullRef>
                </c:ext>
              </c:extLst>
              <c:f>('Question Set 2 Plots &amp; Charts'!$Q$4:$Q$6,'Question Set 2 Plots &amp; Charts'!$Q$8)</c:f>
              <c:strCache>
                <c:ptCount val="4"/>
                <c:pt idx="0">
                  <c:v>N/A</c:v>
                </c:pt>
                <c:pt idx="1">
                  <c:v>No</c:v>
                </c:pt>
                <c:pt idx="2">
                  <c:v>Not Applicable</c:v>
                </c:pt>
                <c:pt idx="3">
                  <c:v>Yes &amp; Captured in Dynamic Model</c:v>
                </c:pt>
              </c:strCache>
            </c:strRef>
          </c:cat>
          <c:val>
            <c:numRef>
              <c:extLst>
                <c:ext xmlns:c15="http://schemas.microsoft.com/office/drawing/2012/chart" uri="{02D57815-91ED-43cb-92C2-25804820EDAC}">
                  <c15:fullRef>
                    <c15:sqref>'Question Set 2 Plots &amp; Charts'!$R$4:$R$8</c15:sqref>
                  </c15:fullRef>
                </c:ext>
              </c:extLst>
              <c:f>('Question Set 2 Plots &amp; Charts'!$R$4:$R$6,'Question Set 2 Plots &amp; Charts'!$R$8)</c:f>
              <c:numCache>
                <c:formatCode>General</c:formatCode>
                <c:ptCount val="4"/>
                <c:pt idx="0">
                  <c:v>2</c:v>
                </c:pt>
                <c:pt idx="1">
                  <c:v>33</c:v>
                </c:pt>
                <c:pt idx="2">
                  <c:v>27</c:v>
                </c:pt>
                <c:pt idx="3">
                  <c:v>2</c:v>
                </c:pt>
              </c:numCache>
            </c:numRef>
          </c:val>
          <c:extLst>
            <c:ext xmlns:c15="http://schemas.microsoft.com/office/drawing/2012/chart" uri="{02D57815-91ED-43cb-92C2-25804820EDAC}">
              <c15:categoryFilterExceptions/>
            </c:ext>
          </c:extLst>
        </c:ser>
        <c:dLbls>
          <c:dLblPos val="bestFit"/>
          <c:showLegendKey val="0"/>
          <c:showVal val="1"/>
          <c:showCatName val="0"/>
          <c:showSerName val="0"/>
          <c:showPercent val="0"/>
          <c:showBubbleSize val="0"/>
          <c:showLeaderLines val="1"/>
        </c:dLbls>
        <c:firstSliceAng val="73"/>
      </c:pieChart>
      <c:spPr>
        <a:noFill/>
        <a:ln>
          <a:noFill/>
        </a:ln>
        <a:effectLst/>
      </c:spPr>
    </c:plotArea>
    <c:plotVisOnly val="1"/>
    <c:dispBlanksAs val="gap"/>
    <c:showDLblsOverMax val="0"/>
  </c:chart>
  <c:spPr>
    <a:noFill/>
    <a:ln>
      <a:noFill/>
    </a:ln>
    <a:effectLst/>
  </c:spPr>
  <c:txPr>
    <a:bodyPr/>
    <a:lstStyle/>
    <a:p>
      <a:pPr>
        <a:defRPr sz="1200">
          <a:latin typeface="Arial" panose="020B0604020202020204" pitchFamily="34" charset="0"/>
          <a:cs typeface="Arial" panose="020B06040202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'Question Set 3 Plots &amp; Charts'!$E$2</c:f>
          <c:strCache>
            <c:ptCount val="1"/>
            <c:pt idx="0">
              <c:v>Operating Condition: PA Technology has Fully Augmented the Output and GTs Operating at Maximum Capability</c:v>
            </c:pt>
          </c:strCache>
        </c:strRef>
      </c:tx>
      <c:layout>
        <c:manualLayout>
          <c:xMode val="edge"/>
          <c:yMode val="edge"/>
          <c:x val="0.17253667537497488"/>
          <c:y val="2.0860492581384667E-2"/>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rgbClr val="5B6770"/>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1.943596957572879E-3"/>
          <c:y val="0.23377439678408957"/>
          <c:w val="0.90928951166487015"/>
          <c:h val="0.7170105864880898"/>
        </c:manualLayout>
      </c:layout>
      <c:ofPieChart>
        <c:ofPieType val="bar"/>
        <c:varyColors val="1"/>
        <c:ser>
          <c:idx val="0"/>
          <c:order val="0"/>
          <c:tx>
            <c:strRef>
              <c:f>'Question Set 3 Plots &amp; Charts'!$C$3</c:f>
              <c:strCache>
                <c:ptCount val="1"/>
                <c:pt idx="0">
                  <c:v>Count</c:v>
                </c:pt>
              </c:strCache>
            </c:strRef>
          </c:tx>
          <c:dPt>
            <c:idx val="0"/>
            <c:bubble3D val="0"/>
            <c:spPr>
              <a:solidFill>
                <a:srgbClr val="26D07C"/>
              </a:solidFill>
              <a:ln w="19050">
                <a:solidFill>
                  <a:schemeClr val="lt1"/>
                </a:solidFill>
              </a:ln>
              <a:effectLst/>
            </c:spPr>
          </c:dPt>
          <c:dPt>
            <c:idx val="1"/>
            <c:bubble3D val="0"/>
            <c:spPr>
              <a:solidFill>
                <a:srgbClr val="5B6770"/>
              </a:solidFill>
              <a:ln w="19050">
                <a:solidFill>
                  <a:schemeClr val="lt1"/>
                </a:solidFill>
              </a:ln>
              <a:effectLst/>
            </c:spPr>
          </c:dPt>
          <c:dPt>
            <c:idx val="2"/>
            <c:bubble3D val="0"/>
            <c:spPr>
              <a:solidFill>
                <a:srgbClr val="FF8200"/>
              </a:solidFill>
              <a:ln w="19050">
                <a:solidFill>
                  <a:schemeClr val="lt1"/>
                </a:solidFill>
              </a:ln>
              <a:effectLst/>
            </c:spPr>
          </c:dPt>
          <c:dPt>
            <c:idx val="3"/>
            <c:bubble3D val="0"/>
            <c:spPr>
              <a:solidFill>
                <a:srgbClr val="890C58"/>
              </a:solidFill>
              <a:ln w="19050">
                <a:solidFill>
                  <a:schemeClr val="lt1"/>
                </a:solidFill>
              </a:ln>
              <a:effectLst/>
            </c:spPr>
          </c:dPt>
          <c:dPt>
            <c:idx val="4"/>
            <c:bubble3D val="0"/>
            <c:spPr>
              <a:solidFill>
                <a:srgbClr val="685BC7"/>
              </a:solidFill>
              <a:ln w="19050">
                <a:solidFill>
                  <a:schemeClr val="lt1"/>
                </a:solidFill>
              </a:ln>
              <a:effectLst/>
            </c:spPr>
          </c:dPt>
          <c:dPt>
            <c:idx val="5"/>
            <c:bubble3D val="0"/>
            <c:spPr>
              <a:solidFill>
                <a:srgbClr val="003865"/>
              </a:solidFill>
              <a:ln w="19050">
                <a:solidFill>
                  <a:schemeClr val="lt1"/>
                </a:solidFill>
              </a:ln>
              <a:effectLst/>
            </c:spPr>
          </c:dPt>
          <c:dPt>
            <c:idx val="6"/>
            <c:bubble3D val="0"/>
            <c:spPr>
              <a:solidFill>
                <a:srgbClr val="00AEC7"/>
              </a:solidFill>
              <a:ln w="19050">
                <a:solidFill>
                  <a:schemeClr val="lt1"/>
                </a:solidFill>
              </a:ln>
              <a:effectLst/>
            </c:spPr>
          </c:dPt>
          <c:dLbls>
            <c:dLbl>
              <c:idx val="0"/>
              <c:layout>
                <c:manualLayout>
                  <c:x val="-8.8534086300436937E-2"/>
                  <c:y val="-5.4225208515170965E-2"/>
                </c:manualLayout>
              </c:layout>
              <c:dLblPos val="bestFit"/>
              <c:showLegendKey val="0"/>
              <c:showVal val="1"/>
              <c:showCatName val="1"/>
              <c:showSerName val="0"/>
              <c:showPercent val="1"/>
              <c:showBubbleSize val="0"/>
              <c:separator>, </c:separator>
              <c:extLst>
                <c:ext xmlns:c15="http://schemas.microsoft.com/office/drawing/2012/chart" uri="{CE6537A1-D6FC-4f65-9D91-7224C49458BB}">
                  <c15:layout/>
                </c:ext>
              </c:extLst>
            </c:dLbl>
            <c:dLbl>
              <c:idx val="1"/>
              <c:layout/>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ctr"/>
              <c:showLegendKey val="0"/>
              <c:showVal val="1"/>
              <c:showCatName val="1"/>
              <c:showSerName val="0"/>
              <c:showPercent val="1"/>
              <c:showBubbleSize val="0"/>
              <c:extLst>
                <c:ext xmlns:c15="http://schemas.microsoft.com/office/drawing/2012/chart" uri="{CE6537A1-D6FC-4f65-9D91-7224C49458BB}">
                  <c15:layout/>
                </c:ext>
              </c:extLst>
            </c:dLbl>
            <c:dLbl>
              <c:idx val="2"/>
              <c:layout>
                <c:manualLayout>
                  <c:x val="2.892071785690362E-2"/>
                  <c:y val="-4.7684397075040082E-2"/>
                </c:manualLayout>
              </c:layout>
              <c:spPr>
                <a:noFill/>
                <a:ln>
                  <a:noFill/>
                </a:ln>
                <a:effectLst/>
              </c:spPr>
              <c:txPr>
                <a:bodyPr rot="0" spcFirstLastPara="1" vertOverflow="ellipsis" vert="horz" wrap="square" anchor="ctr" anchorCtr="1"/>
                <a:lstStyle/>
                <a:p>
                  <a:pPr>
                    <a:defRPr sz="1100" b="0" i="0" u="none" strike="noStrike" kern="1200" baseline="0">
                      <a:solidFill>
                        <a:srgbClr val="5B6770"/>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15:layout>
                    <c:manualLayout>
                      <c:w val="0.2440758536273453"/>
                      <c:h val="0.19660703258896153"/>
                    </c:manualLayout>
                  </c15:layout>
                </c:ext>
              </c:extLst>
            </c:dLbl>
            <c:dLbl>
              <c:idx val="3"/>
              <c:layout>
                <c:manualLayout>
                  <c:x val="1.5494577098976203E-2"/>
                  <c:y val="4.0348602591659163E-2"/>
                </c:manualLayout>
              </c:layout>
              <c:spPr>
                <a:noFill/>
                <a:ln>
                  <a:noFill/>
                </a:ln>
                <a:effectLst/>
              </c:spPr>
              <c:txPr>
                <a:bodyPr rot="0" spcFirstLastPara="1" vertOverflow="ellipsis" vert="horz" wrap="square" anchor="ctr" anchorCtr="1"/>
                <a:lstStyle/>
                <a:p>
                  <a:pPr>
                    <a:defRPr sz="1050" b="0" i="0" u="none" strike="noStrike" kern="1200" baseline="0">
                      <a:solidFill>
                        <a:srgbClr val="5B6770"/>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15:layout>
                    <c:manualLayout>
                      <c:w val="0.26832952725456882"/>
                      <c:h val="0.18817053678756951"/>
                    </c:manualLayout>
                  </c15:layout>
                </c:ext>
              </c:extLst>
            </c:dLbl>
            <c:dLbl>
              <c:idx val="4"/>
              <c:layout>
                <c:manualLayout>
                  <c:x val="2.6557477879070222E-2"/>
                  <c:y val="0.16506187437506101"/>
                </c:manualLayout>
              </c:layout>
              <c:spPr>
                <a:noFill/>
                <a:ln>
                  <a:noFill/>
                </a:ln>
                <a:effectLst/>
              </c:spPr>
              <c:txPr>
                <a:bodyPr rot="0" spcFirstLastPara="1" vertOverflow="ellipsis" vert="horz" wrap="square" anchor="ctr" anchorCtr="1"/>
                <a:lstStyle/>
                <a:p>
                  <a:pPr>
                    <a:defRPr sz="1050" b="0" i="0" u="none" strike="noStrike" kern="1200" baseline="0">
                      <a:solidFill>
                        <a:srgbClr val="5B6770"/>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15:layout>
                    <c:manualLayout>
                      <c:w val="0.23483822642819294"/>
                      <c:h val="0.21355338502480117"/>
                    </c:manualLayout>
                  </c15:layout>
                </c:ext>
              </c:extLst>
            </c:dLbl>
            <c:dLbl>
              <c:idx val="5"/>
              <c:layout>
                <c:manualLayout>
                  <c:x val="5.5148437071816138E-2"/>
                  <c:y val="0.11737733288893228"/>
                </c:manualLayout>
              </c:layout>
              <c:dLblPos val="bestFit"/>
              <c:showLegendKey val="0"/>
              <c:showVal val="1"/>
              <c:showCatName val="1"/>
              <c:showSerName val="0"/>
              <c:showPercent val="1"/>
              <c:showBubbleSize val="0"/>
              <c:separator>, </c:separator>
              <c:extLst>
                <c:ext xmlns:c15="http://schemas.microsoft.com/office/drawing/2012/chart" uri="{CE6537A1-D6FC-4f65-9D91-7224C49458BB}">
                  <c15:layout/>
                </c:ext>
              </c:extLst>
            </c:dLbl>
            <c:dLbl>
              <c:idx val="6"/>
              <c:layout>
                <c:manualLayout>
                  <c:x val="-0.14230471771075026"/>
                  <c:y val="6.7246653461871605E-17"/>
                </c:manualLayout>
              </c:layout>
              <c:tx>
                <c:rich>
                  <a:bodyPr rot="0" spcFirstLastPara="1" vertOverflow="ellipsis" vert="horz" wrap="square" anchor="ctr" anchorCtr="1"/>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fld id="{90A32887-7809-4E3C-AFAE-4013722E8198}" type="CELLREF">
                      <a:rPr lang="en-US">
                        <a:solidFill>
                          <a:schemeClr val="bg1"/>
                        </a:solidFill>
                      </a:rPr>
                      <a:pPr>
                        <a:defRPr>
                          <a:solidFill>
                            <a:schemeClr val="bg1"/>
                          </a:solidFill>
                        </a:defRPr>
                      </a:pPr>
                      <a:t>[CELLREF]</a:t>
                    </a:fld>
                    <a:r>
                      <a:rPr lang="en-US" baseline="0">
                        <a:solidFill>
                          <a:schemeClr val="bg1"/>
                        </a:solidFill>
                      </a:rPr>
                      <a:t>, </a:t>
                    </a:r>
                    <a:fld id="{6B5ACAA2-4DD9-4F69-A3E5-A5FC22626978}" type="VALUE">
                      <a:rPr lang="en-US" baseline="0">
                        <a:solidFill>
                          <a:schemeClr val="bg1"/>
                        </a:solidFill>
                      </a:rPr>
                      <a:pPr>
                        <a:defRPr>
                          <a:solidFill>
                            <a:schemeClr val="bg1"/>
                          </a:solidFill>
                        </a:defRPr>
                      </a:pPr>
                      <a:t>[VALUE]</a:t>
                    </a:fld>
                    <a:r>
                      <a:rPr lang="en-US" baseline="0">
                        <a:solidFill>
                          <a:schemeClr val="bg1"/>
                        </a:solidFill>
                      </a:rPr>
                      <a:t>, </a:t>
                    </a:r>
                    <a:fld id="{57A8EE4D-4CF2-4AC6-95F4-BA695AEBD3CB}" type="PERCENTAGE">
                      <a:rPr lang="en-US" baseline="0">
                        <a:solidFill>
                          <a:schemeClr val="bg1"/>
                        </a:solidFill>
                      </a:rPr>
                      <a:pPr>
                        <a:defRPr>
                          <a:solidFill>
                            <a:schemeClr val="bg1"/>
                          </a:solidFill>
                        </a:defRPr>
                      </a:pPr>
                      <a:t>[PERCENTAGE]</a:t>
                    </a:fld>
                    <a:endParaRPr lang="en-US" baseline="0">
                      <a:solidFill>
                        <a:schemeClr val="bg1"/>
                      </a:solidFill>
                    </a:endParaRPr>
                  </a:p>
                </c:rich>
              </c:tx>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15:layout/>
                  <c15:dlblFieldTable>
                    <c15:dlblFTEntry>
                      <c15:txfldGUID>{90A32887-7809-4E3C-AFAE-4013722E8198}</c15:txfldGUID>
                      <c15:f>'Question Set 3 Plots &amp; Charts'!$B$6</c15:f>
                      <c15:dlblFieldTableCache>
                        <c:ptCount val="1"/>
                        <c:pt idx="0">
                          <c:v>Yes</c:v>
                        </c:pt>
                      </c15:dlblFieldTableCache>
                    </c15:dlblFTEntry>
                  </c15:dlblFieldTable>
                  <c15:showDataLabelsRange val="0"/>
                </c:ext>
              </c:extLst>
            </c:dLbl>
            <c:spPr>
              <a:noFill/>
              <a:ln>
                <a:noFill/>
              </a:ln>
              <a:effectLst/>
            </c:spPr>
            <c:txPr>
              <a:bodyPr rot="0" spcFirstLastPara="1" vertOverflow="ellipsis" vert="horz" wrap="square" anchor="ctr" anchorCtr="1"/>
              <a:lstStyle/>
              <a:p>
                <a:pPr>
                  <a:defRPr sz="1200" b="0" i="0" u="none" strike="noStrike" kern="1200" baseline="0">
                    <a:solidFill>
                      <a:srgbClr val="5B6770"/>
                    </a:solidFill>
                    <a:latin typeface="Arial" panose="020B0604020202020204" pitchFamily="34" charset="0"/>
                    <a:ea typeface="+mn-ea"/>
                    <a:cs typeface="Arial" panose="020B0604020202020204" pitchFamily="34" charset="0"/>
                  </a:defRPr>
                </a:pPr>
                <a:endParaRPr lang="en-US"/>
              </a:p>
            </c:txPr>
            <c:dLblPos val="ctr"/>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extLst>
                <c:ext xmlns:c15="http://schemas.microsoft.com/office/drawing/2012/chart" uri="{02D57815-91ED-43cb-92C2-25804820EDAC}">
                  <c15:fullRef>
                    <c15:sqref>'Question Set 3 Plots &amp; Charts'!$B$4:$B$10</c15:sqref>
                  </c15:fullRef>
                </c:ext>
              </c:extLst>
              <c:f>('Question Set 3 Plots &amp; Charts'!$B$4:$B$5,'Question Set 3 Plots &amp; Charts'!$B$7:$B$10)</c:f>
              <c:strCache>
                <c:ptCount val="6"/>
                <c:pt idx="0">
                  <c:v>N/A</c:v>
                </c:pt>
                <c:pt idx="1">
                  <c:v>No</c:v>
                </c:pt>
                <c:pt idx="2">
                  <c:v>Base Load Control Mode</c:v>
                </c:pt>
                <c:pt idx="3">
                  <c:v>Exhaust Temperature Control Mode</c:v>
                </c:pt>
                <c:pt idx="4">
                  <c:v>Power Augmentation Control Mode</c:v>
                </c:pt>
                <c:pt idx="5">
                  <c:v>Temperature Control Mode</c:v>
                </c:pt>
              </c:strCache>
            </c:strRef>
          </c:cat>
          <c:val>
            <c:numRef>
              <c:extLst>
                <c:ext xmlns:c15="http://schemas.microsoft.com/office/drawing/2012/chart" uri="{02D57815-91ED-43cb-92C2-25804820EDAC}">
                  <c15:fullRef>
                    <c15:sqref>'Question Set 3 Plots &amp; Charts'!$C$4:$C$10</c15:sqref>
                  </c15:fullRef>
                </c:ext>
              </c:extLst>
              <c:f>('Question Set 3 Plots &amp; Charts'!$C$4:$C$5,'Question Set 3 Plots &amp; Charts'!$C$7:$C$10)</c:f>
              <c:numCache>
                <c:formatCode>General</c:formatCode>
                <c:ptCount val="6"/>
                <c:pt idx="0">
                  <c:v>2</c:v>
                </c:pt>
                <c:pt idx="1">
                  <c:v>17</c:v>
                </c:pt>
                <c:pt idx="2">
                  <c:v>4</c:v>
                </c:pt>
                <c:pt idx="3">
                  <c:v>4</c:v>
                </c:pt>
                <c:pt idx="4">
                  <c:v>4</c:v>
                </c:pt>
                <c:pt idx="5">
                  <c:v>34</c:v>
                </c:pt>
              </c:numCache>
            </c:numRef>
          </c:val>
          <c:extLst>
            <c:ext xmlns:c15="http://schemas.microsoft.com/office/drawing/2012/chart" uri="{02D57815-91ED-43cb-92C2-25804820EDAC}">
              <c15:categoryFilterExceptions/>
            </c:ext>
          </c:extLst>
        </c:ser>
        <c:dLbls>
          <c:showLegendKey val="0"/>
          <c:showVal val="0"/>
          <c:showCatName val="0"/>
          <c:showSerName val="0"/>
          <c:showPercent val="0"/>
          <c:showBubbleSize val="0"/>
          <c:showLeaderLines val="1"/>
        </c:dLbls>
        <c:gapWidth val="100"/>
        <c:splitType val="cust"/>
        <c:custSplit>
          <c:secondPiePt val="2"/>
          <c:secondPiePt val="3"/>
          <c:secondPiePt val="4"/>
          <c:secondPiePt val="5"/>
        </c:custSplit>
        <c:secondPieSize val="75"/>
        <c:serLines>
          <c:spPr>
            <a:ln w="9525" cap="flat" cmpd="sng" algn="ctr">
              <a:solidFill>
                <a:schemeClr val="tx1">
                  <a:lumMod val="35000"/>
                  <a:lumOff val="65000"/>
                </a:schemeClr>
              </a:solidFill>
              <a:round/>
            </a:ln>
            <a:effectLst/>
          </c:spPr>
        </c:serLines>
      </c:ofPieChart>
      <c:spPr>
        <a:noFill/>
        <a:ln>
          <a:noFill/>
        </a:ln>
        <a:effectLst/>
      </c:spPr>
    </c:plotArea>
    <c:plotVisOnly val="1"/>
    <c:dispBlanksAs val="gap"/>
    <c:showDLblsOverMax val="0"/>
  </c:chart>
  <c:spPr>
    <a:noFill/>
    <a:ln>
      <a:noFill/>
    </a:ln>
    <a:effectLst/>
  </c:spPr>
  <c:txPr>
    <a:bodyPr/>
    <a:lstStyle/>
    <a:p>
      <a:pPr>
        <a:defRPr sz="1200">
          <a:solidFill>
            <a:srgbClr val="5B677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'Question Set 3 Plots &amp; Charts'!$E$16</c:f>
          <c:strCache>
            <c:ptCount val="1"/>
            <c:pt idx="0">
              <c:v>Operating Condition: PA Technology has Fully Augmented the Output and GTs Operating at Maximum Capability</c:v>
            </c:pt>
          </c:strCache>
        </c:strRef>
      </c:tx>
      <c:layout>
        <c:manualLayout>
          <c:xMode val="edge"/>
          <c:yMode val="edge"/>
          <c:x val="0.19547120403053067"/>
          <c:y val="2.5195613185836494E-2"/>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rgbClr val="5B6770"/>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2.6053639846743294E-2"/>
          <c:y val="0.25313953211547924"/>
          <c:w val="0.95717761557177616"/>
          <c:h val="0.73426258663612431"/>
        </c:manualLayout>
      </c:layout>
      <c:ofPieChart>
        <c:ofPieType val="bar"/>
        <c:varyColors val="1"/>
        <c:ser>
          <c:idx val="0"/>
          <c:order val="0"/>
          <c:tx>
            <c:strRef>
              <c:f>'Question Set 3 Plots &amp; Charts'!$C$17</c:f>
              <c:strCache>
                <c:ptCount val="1"/>
                <c:pt idx="0">
                  <c:v>Count</c:v>
                </c:pt>
              </c:strCache>
            </c:strRef>
          </c:tx>
          <c:dPt>
            <c:idx val="0"/>
            <c:bubble3D val="0"/>
            <c:spPr>
              <a:solidFill>
                <a:srgbClr val="26D07C"/>
              </a:solidFill>
              <a:ln w="19050">
                <a:solidFill>
                  <a:schemeClr val="lt1"/>
                </a:solidFill>
              </a:ln>
              <a:effectLst/>
            </c:spPr>
          </c:dPt>
          <c:dPt>
            <c:idx val="1"/>
            <c:bubble3D val="0"/>
            <c:spPr>
              <a:solidFill>
                <a:srgbClr val="5B6770"/>
              </a:solidFill>
              <a:ln w="19050">
                <a:solidFill>
                  <a:schemeClr val="lt1"/>
                </a:solidFill>
              </a:ln>
              <a:effectLst/>
            </c:spPr>
          </c:dPt>
          <c:dPt>
            <c:idx val="2"/>
            <c:bubble3D val="0"/>
            <c:spPr>
              <a:solidFill>
                <a:srgbClr val="685BC7"/>
              </a:solidFill>
              <a:ln w="19050">
                <a:solidFill>
                  <a:schemeClr val="lt1"/>
                </a:solidFill>
              </a:ln>
              <a:effectLst/>
            </c:spPr>
          </c:dPt>
          <c:dPt>
            <c:idx val="3"/>
            <c:bubble3D val="0"/>
            <c:spPr>
              <a:solidFill>
                <a:srgbClr val="003865"/>
              </a:solidFill>
              <a:ln w="19050">
                <a:solidFill>
                  <a:schemeClr val="lt1"/>
                </a:solidFill>
              </a:ln>
              <a:effectLst/>
            </c:spPr>
          </c:dPt>
          <c:dPt>
            <c:idx val="4"/>
            <c:bubble3D val="0"/>
            <c:spPr>
              <a:solidFill>
                <a:srgbClr val="00AEC7"/>
              </a:solidFill>
              <a:ln w="19050">
                <a:solidFill>
                  <a:schemeClr val="lt1"/>
                </a:solidFill>
              </a:ln>
              <a:effectLst/>
            </c:spPr>
          </c:dPt>
          <c:dLbls>
            <c:dLbl>
              <c:idx val="0"/>
              <c:layout>
                <c:manualLayout>
                  <c:x val="-0.11059945973906544"/>
                  <c:y val="-3.4444768857587738E-2"/>
                </c:manualLayout>
              </c:layout>
              <c:dLblPos val="bestFit"/>
              <c:showLegendKey val="0"/>
              <c:showVal val="1"/>
              <c:showCatName val="1"/>
              <c:showSerName val="0"/>
              <c:showPercent val="1"/>
              <c:showBubbleSize val="0"/>
              <c:separator>, </c:separator>
              <c:extLst>
                <c:ext xmlns:c15="http://schemas.microsoft.com/office/drawing/2012/chart" uri="{CE6537A1-D6FC-4f65-9D91-7224C49458BB}">
                  <c15:layout/>
                </c:ext>
              </c:extLst>
            </c:dLbl>
            <c:dLbl>
              <c:idx val="1"/>
              <c:layout/>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ctr"/>
              <c:showLegendKey val="0"/>
              <c:showVal val="1"/>
              <c:showCatName val="1"/>
              <c:showSerName val="0"/>
              <c:showPercent val="1"/>
              <c:showBubbleSize val="0"/>
              <c:extLst>
                <c:ext xmlns:c15="http://schemas.microsoft.com/office/drawing/2012/chart" uri="{CE6537A1-D6FC-4f65-9D91-7224C49458BB}">
                  <c15:layout/>
                </c:ext>
              </c:extLst>
            </c:dLbl>
            <c:dLbl>
              <c:idx val="2"/>
              <c:layout>
                <c:manualLayout>
                  <c:x val="1.6988409295553383E-2"/>
                  <c:y val="0"/>
                </c:manualLayout>
              </c:layout>
              <c:dLblPos val="bestFit"/>
              <c:showLegendKey val="0"/>
              <c:showVal val="1"/>
              <c:showCatName val="1"/>
              <c:showSerName val="0"/>
              <c:showPercent val="1"/>
              <c:showBubbleSize val="0"/>
              <c:separator>, </c:separator>
              <c:extLst>
                <c:ext xmlns:c15="http://schemas.microsoft.com/office/drawing/2012/chart" uri="{CE6537A1-D6FC-4f65-9D91-7224C49458BB}">
                  <c15:layout/>
                </c:ext>
              </c:extLst>
            </c:dLbl>
            <c:dLbl>
              <c:idx val="3"/>
              <c:layout>
                <c:manualLayout>
                  <c:x val="8.9012012184608302E-3"/>
                  <c:y val="-6.8184542494162652E-17"/>
                </c:manualLayout>
              </c:layout>
              <c:dLblPos val="bestFit"/>
              <c:showLegendKey val="0"/>
              <c:showVal val="1"/>
              <c:showCatName val="1"/>
              <c:showSerName val="0"/>
              <c:showPercent val="1"/>
              <c:showBubbleSize val="0"/>
              <c:separator>, </c:separator>
              <c:extLst>
                <c:ext xmlns:c15="http://schemas.microsoft.com/office/drawing/2012/chart" uri="{CE6537A1-D6FC-4f65-9D91-7224C49458BB}">
                  <c15:layout/>
                </c:ext>
              </c:extLst>
            </c:dLbl>
            <c:dLbl>
              <c:idx val="4"/>
              <c:layout>
                <c:manualLayout>
                  <c:x val="-0.14014598540145987"/>
                  <c:y val="-1.1157599482006316E-2"/>
                </c:manualLayout>
              </c:layout>
              <c:tx>
                <c:rich>
                  <a:bodyPr rot="0" spcFirstLastPara="1" vertOverflow="ellipsis" vert="horz" wrap="square" anchor="ctr" anchorCtr="1"/>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fld id="{7559F200-7DE0-4D78-97B1-EFFCB7A411DF}" type="CELLREF">
                      <a:rPr lang="en-US">
                        <a:solidFill>
                          <a:schemeClr val="bg1"/>
                        </a:solidFill>
                      </a:rPr>
                      <a:pPr>
                        <a:defRPr>
                          <a:solidFill>
                            <a:schemeClr val="bg1"/>
                          </a:solidFill>
                        </a:defRPr>
                      </a:pPr>
                      <a:t>[CELLREF]</a:t>
                    </a:fld>
                    <a:endParaRPr lang="en-US" baseline="0">
                      <a:solidFill>
                        <a:schemeClr val="bg1"/>
                      </a:solidFill>
                    </a:endParaRPr>
                  </a:p>
                  <a:p>
                    <a:pPr>
                      <a:defRPr>
                        <a:solidFill>
                          <a:schemeClr val="bg1"/>
                        </a:solidFill>
                      </a:defRPr>
                    </a:pPr>
                    <a:fld id="{7FF07758-BA46-44BD-8D51-39799C01964A}" type="VALUE">
                      <a:rPr lang="en-US">
                        <a:solidFill>
                          <a:schemeClr val="bg1"/>
                        </a:solidFill>
                      </a:rPr>
                      <a:pPr>
                        <a:defRPr>
                          <a:solidFill>
                            <a:schemeClr val="bg1"/>
                          </a:solidFill>
                        </a:defRPr>
                      </a:pPr>
                      <a:t>[VALUE]</a:t>
                    </a:fld>
                    <a:endParaRPr lang="en-US" baseline="0">
                      <a:solidFill>
                        <a:schemeClr val="bg1"/>
                      </a:solidFill>
                    </a:endParaRPr>
                  </a:p>
                  <a:p>
                    <a:pPr>
                      <a:defRPr>
                        <a:solidFill>
                          <a:schemeClr val="bg1"/>
                        </a:solidFill>
                      </a:defRPr>
                    </a:pPr>
                    <a:fld id="{17A5FADE-367D-4538-A70F-6D43F1F1EB9C}" type="PERCENTAGE">
                      <a:rPr lang="en-US">
                        <a:solidFill>
                          <a:schemeClr val="bg1"/>
                        </a:solidFill>
                      </a:rPr>
                      <a:pPr>
                        <a:defRPr>
                          <a:solidFill>
                            <a:schemeClr val="bg1"/>
                          </a:solidFill>
                        </a:defRPr>
                      </a:pPr>
                      <a:t>[PERCENTAGE]</a:t>
                    </a:fld>
                    <a:endParaRPr lang="en-US"/>
                  </a:p>
                </c:rich>
              </c:tx>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15:layout/>
                  <c15:dlblFieldTable>
                    <c15:dlblFTEntry>
                      <c15:txfldGUID>{7559F200-7DE0-4D78-97B1-EFFCB7A411DF}</c15:txfldGUID>
                      <c15:f>'Question Set 3 Plots &amp; Charts'!$B$20</c15:f>
                      <c15:dlblFieldTableCache>
                        <c:ptCount val="1"/>
                        <c:pt idx="0">
                          <c:v>Yes</c:v>
                        </c:pt>
                      </c15:dlblFieldTableCache>
                    </c15:dlblFTEntry>
                  </c15:dlblFieldTable>
                  <c15:showDataLabelsRange val="0"/>
                </c:ext>
              </c:extLst>
            </c:dLbl>
            <c:spPr>
              <a:noFill/>
              <a:ln>
                <a:noFill/>
              </a:ln>
              <a:effectLst/>
            </c:spPr>
            <c:txPr>
              <a:bodyPr rot="0" spcFirstLastPara="1" vertOverflow="ellipsis" vert="horz" wrap="square" anchor="ctr" anchorCtr="1"/>
              <a:lstStyle/>
              <a:p>
                <a:pPr>
                  <a:defRPr sz="1200" b="0" i="0" u="none" strike="noStrike" kern="1200" baseline="0">
                    <a:solidFill>
                      <a:srgbClr val="5B6770"/>
                    </a:solidFill>
                    <a:latin typeface="Arial" panose="020B0604020202020204" pitchFamily="34" charset="0"/>
                    <a:ea typeface="+mn-ea"/>
                    <a:cs typeface="Arial" panose="020B0604020202020204" pitchFamily="34" charset="0"/>
                  </a:defRPr>
                </a:pPr>
                <a:endParaRPr lang="en-US"/>
              </a:p>
            </c:txPr>
            <c:dLblPos val="ctr"/>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extLst>
                <c:ext xmlns:c15="http://schemas.microsoft.com/office/drawing/2012/chart" uri="{02D57815-91ED-43cb-92C2-25804820EDAC}">
                  <c15:fullRef>
                    <c15:sqref>'Question Set 3 Plots &amp; Charts'!$B$18:$B$22</c15:sqref>
                  </c15:fullRef>
                </c:ext>
              </c:extLst>
              <c:f>('Question Set 3 Plots &amp; Charts'!$B$18:$B$19,'Question Set 3 Plots &amp; Charts'!$B$21:$B$22)</c:f>
              <c:strCache>
                <c:ptCount val="4"/>
                <c:pt idx="0">
                  <c:v>N/A</c:v>
                </c:pt>
                <c:pt idx="1">
                  <c:v>No</c:v>
                </c:pt>
                <c:pt idx="2">
                  <c:v>Captured in Dynamic Model</c:v>
                </c:pt>
                <c:pt idx="3">
                  <c:v>Not Captured in Dynamic Model</c:v>
                </c:pt>
              </c:strCache>
            </c:strRef>
          </c:cat>
          <c:val>
            <c:numRef>
              <c:extLst>
                <c:ext xmlns:c15="http://schemas.microsoft.com/office/drawing/2012/chart" uri="{02D57815-91ED-43cb-92C2-25804820EDAC}">
                  <c15:fullRef>
                    <c15:sqref>'Question Set 3 Plots &amp; Charts'!$C$18:$C$22</c15:sqref>
                  </c15:fullRef>
                </c:ext>
              </c:extLst>
              <c:f>('Question Set 3 Plots &amp; Charts'!$C$18:$C$19,'Question Set 3 Plots &amp; Charts'!$C$21:$C$22)</c:f>
              <c:numCache>
                <c:formatCode>General</c:formatCode>
                <c:ptCount val="4"/>
                <c:pt idx="0">
                  <c:v>2</c:v>
                </c:pt>
                <c:pt idx="1">
                  <c:v>27</c:v>
                </c:pt>
                <c:pt idx="2">
                  <c:v>8</c:v>
                </c:pt>
                <c:pt idx="3">
                  <c:v>26</c:v>
                </c:pt>
              </c:numCache>
            </c:numRef>
          </c:val>
          <c:extLst>
            <c:ext xmlns:c15="http://schemas.microsoft.com/office/drawing/2012/chart" uri="{02D57815-91ED-43cb-92C2-25804820EDAC}">
              <c15:categoryFilterExceptions/>
            </c:ext>
          </c:extLst>
        </c:ser>
        <c:dLbls>
          <c:dLblPos val="bestFit"/>
          <c:showLegendKey val="0"/>
          <c:showVal val="1"/>
          <c:showCatName val="0"/>
          <c:showSerName val="0"/>
          <c:showPercent val="0"/>
          <c:showBubbleSize val="0"/>
          <c:showLeaderLines val="1"/>
        </c:dLbls>
        <c:gapWidth val="100"/>
        <c:splitType val="cust"/>
        <c:custSplit>
          <c:secondPiePt val="2"/>
          <c:secondPiePt val="3"/>
        </c:custSplit>
        <c:secondPieSize val="75"/>
        <c:serLines>
          <c:spPr>
            <a:ln w="9525" cap="flat" cmpd="sng" algn="ctr">
              <a:solidFill>
                <a:schemeClr val="tx1">
                  <a:lumMod val="35000"/>
                  <a:lumOff val="65000"/>
                </a:schemeClr>
              </a:solidFill>
              <a:round/>
            </a:ln>
            <a:effectLst/>
          </c:spPr>
        </c:serLines>
      </c:ofPieChart>
      <c:spPr>
        <a:noFill/>
        <a:ln>
          <a:noFill/>
        </a:ln>
        <a:effectLst/>
      </c:spPr>
    </c:plotArea>
    <c:plotVisOnly val="1"/>
    <c:dispBlanksAs val="gap"/>
    <c:showDLblsOverMax val="0"/>
  </c:chart>
  <c:spPr>
    <a:noFill/>
    <a:ln>
      <a:noFill/>
    </a:ln>
    <a:effectLst/>
  </c:spPr>
  <c:txPr>
    <a:bodyPr/>
    <a:lstStyle/>
    <a:p>
      <a:pPr>
        <a:defRPr sz="1200">
          <a:solidFill>
            <a:srgbClr val="5B677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'Question Set 1 Plots &amp; Charts'!$V$15</c:f>
          <c:strCache>
            <c:ptCount val="1"/>
            <c:pt idx="0">
              <c:v>Any limitations/delays to PFR for High Frequency Events?</c:v>
            </c:pt>
          </c:strCache>
        </c:strRef>
      </c:tx>
      <c:layout>
        <c:manualLayout>
          <c:xMode val="edge"/>
          <c:yMode val="edge"/>
          <c:x val="0.10172832103858274"/>
          <c:y val="0"/>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rgbClr val="5B6770"/>
              </a:solidFill>
              <a:latin typeface="+mn-lt"/>
              <a:ea typeface="+mn-ea"/>
              <a:cs typeface="+mn-cs"/>
            </a:defRPr>
          </a:pPr>
          <a:endParaRPr lang="en-US"/>
        </a:p>
      </c:txPr>
    </c:title>
    <c:autoTitleDeleted val="0"/>
    <c:plotArea>
      <c:layout/>
      <c:pieChart>
        <c:varyColors val="1"/>
        <c:ser>
          <c:idx val="0"/>
          <c:order val="0"/>
          <c:tx>
            <c:strRef>
              <c:f>'Question Set 1 Plots &amp; Charts'!$U$17</c:f>
              <c:strCache>
                <c:ptCount val="1"/>
                <c:pt idx="0">
                  <c:v>Count</c:v>
                </c:pt>
              </c:strCache>
            </c:strRef>
          </c:tx>
          <c:dPt>
            <c:idx val="0"/>
            <c:bubble3D val="0"/>
            <c:spPr>
              <a:solidFill>
                <a:srgbClr val="26D07C"/>
              </a:solidFill>
              <a:ln w="19050">
                <a:solidFill>
                  <a:schemeClr val="lt1"/>
                </a:solidFill>
              </a:ln>
              <a:effectLst/>
            </c:spPr>
          </c:dPt>
          <c:dPt>
            <c:idx val="1"/>
            <c:bubble3D val="0"/>
            <c:spPr>
              <a:solidFill>
                <a:srgbClr val="5B6770"/>
              </a:solidFill>
              <a:ln w="19050">
                <a:solidFill>
                  <a:schemeClr val="lt1"/>
                </a:solidFill>
              </a:ln>
              <a:effectLst/>
            </c:spPr>
          </c:dPt>
          <c:dLbls>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en-US"/>
              </a:p>
            </c:txPr>
            <c:dLblPos val="ctr"/>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'Question Set 1 Plots &amp; Charts'!$T$18:$T$19</c:f>
              <c:strCache>
                <c:ptCount val="2"/>
                <c:pt idx="0">
                  <c:v>N/A</c:v>
                </c:pt>
                <c:pt idx="1">
                  <c:v>No</c:v>
                </c:pt>
              </c:strCache>
            </c:strRef>
          </c:cat>
          <c:val>
            <c:numRef>
              <c:f>'Question Set 1 Plots &amp; Charts'!$U$18:$U$19</c:f>
              <c:numCache>
                <c:formatCode>General</c:formatCode>
                <c:ptCount val="2"/>
                <c:pt idx="0">
                  <c:v>2</c:v>
                </c:pt>
                <c:pt idx="1">
                  <c:v>5</c:v>
                </c:pt>
              </c:numCache>
            </c:numRef>
          </c:val>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200">
          <a:solidFill>
            <a:srgbClr val="5B6770"/>
          </a:solidFill>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'Question Set 1 Plots &amp; Charts'!$V$2</c:f>
          <c:strCache>
            <c:ptCount val="1"/>
            <c:pt idx="0">
              <c:v>Will the Resource transition into an Operating Mode other than Droop/MW/Speed Control?</c:v>
            </c:pt>
          </c:strCache>
        </c:strRef>
      </c:tx>
      <c:layout>
        <c:manualLayout>
          <c:xMode val="edge"/>
          <c:yMode val="edge"/>
          <c:x val="0.15034508815331876"/>
          <c:y val="8.4510285894159903E-2"/>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rgbClr val="5B6770"/>
              </a:solidFill>
              <a:latin typeface="Arial" panose="020B0604020202020204" pitchFamily="34" charset="0"/>
              <a:ea typeface="+mn-ea"/>
              <a:cs typeface="Arial" panose="020B0604020202020204" pitchFamily="34" charset="0"/>
            </a:defRPr>
          </a:pPr>
          <a:endParaRPr lang="en-US"/>
        </a:p>
      </c:txPr>
    </c:title>
    <c:autoTitleDeleted val="0"/>
    <c:plotArea>
      <c:layout/>
      <c:pieChart>
        <c:varyColors val="1"/>
        <c:ser>
          <c:idx val="0"/>
          <c:order val="0"/>
          <c:dPt>
            <c:idx val="0"/>
            <c:bubble3D val="0"/>
            <c:spPr>
              <a:solidFill>
                <a:srgbClr val="26D07C"/>
              </a:solidFill>
              <a:ln w="19050">
                <a:solidFill>
                  <a:schemeClr val="lt1"/>
                </a:solidFill>
              </a:ln>
              <a:effectLst/>
            </c:spPr>
          </c:dPt>
          <c:dPt>
            <c:idx val="1"/>
            <c:bubble3D val="0"/>
            <c:spPr>
              <a:solidFill>
                <a:srgbClr val="5B6770"/>
              </a:solidFill>
              <a:ln w="19050">
                <a:solidFill>
                  <a:schemeClr val="lt1"/>
                </a:solidFill>
              </a:ln>
              <a:effectLst/>
            </c:spPr>
          </c:dPt>
          <c:dPt>
            <c:idx val="2"/>
            <c:bubble3D val="0"/>
            <c:spPr>
              <a:solidFill>
                <a:srgbClr val="00AEC7"/>
              </a:solidFill>
              <a:ln w="19050">
                <a:solidFill>
                  <a:schemeClr val="lt1"/>
                </a:solidFill>
              </a:ln>
              <a:effectLst/>
            </c:spPr>
          </c:dPt>
          <c:dLbls>
            <c:dLbl>
              <c:idx val="0"/>
              <c:layout>
                <c:manualLayout>
                  <c:x val="-0.13932380320341506"/>
                  <c:y val="0.13884713406717908"/>
                </c:manualLayout>
              </c:layout>
              <c:dLblPos val="bestFit"/>
              <c:showLegendKey val="0"/>
              <c:showVal val="1"/>
              <c:showCatName val="1"/>
              <c:showSerName val="0"/>
              <c:showPercent val="1"/>
              <c:showBubbleSize val="0"/>
              <c:separator>
</c:separator>
              <c:extLst>
                <c:ext xmlns:c15="http://schemas.microsoft.com/office/drawing/2012/chart" uri="{CE6537A1-D6FC-4f65-9D91-7224C49458BB}"/>
              </c:extLst>
            </c:dLbl>
            <c:dLbl>
              <c:idx val="1"/>
              <c:layout>
                <c:manualLayout>
                  <c:x val="0.10535468943375244"/>
                  <c:y val="-0.18739365426650223"/>
                </c:manualLayout>
              </c:layout>
              <c:dLblPos val="bestFit"/>
              <c:showLegendKey val="0"/>
              <c:showVal val="1"/>
              <c:showCatName val="1"/>
              <c:showSerName val="0"/>
              <c:showPercent val="1"/>
              <c:showBubbleSize val="0"/>
              <c:separator>
</c:separator>
              <c:extLst>
                <c:ext xmlns:c15="http://schemas.microsoft.com/office/drawing/2012/chart" uri="{CE6537A1-D6FC-4f65-9D91-7224C49458BB}"/>
              </c:extLst>
            </c:dLbl>
            <c:dLbl>
              <c:idx val="2"/>
              <c:layout>
                <c:manualLayout>
                  <c:x val="9.3821199457129301E-2"/>
                  <c:y val="0.19187458284475967"/>
                </c:manualLayout>
              </c:layout>
              <c:dLblPos val="bestFit"/>
              <c:showLegendKey val="0"/>
              <c:showVal val="1"/>
              <c:showCatName val="1"/>
              <c:showSerName val="0"/>
              <c:showPercent val="1"/>
              <c:showBubbleSize val="0"/>
              <c:separator>
</c:separator>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'Question Set 1 Plots &amp; Charts'!$T$5:$T$7</c:f>
              <c:strCache>
                <c:ptCount val="3"/>
                <c:pt idx="0">
                  <c:v>N/A</c:v>
                </c:pt>
                <c:pt idx="1">
                  <c:v>No</c:v>
                </c:pt>
                <c:pt idx="2">
                  <c:v>Yes</c:v>
                </c:pt>
              </c:strCache>
            </c:strRef>
          </c:cat>
          <c:val>
            <c:numRef>
              <c:f>'Question Set 1 Plots &amp; Charts'!$U$5:$U$7</c:f>
              <c:numCache>
                <c:formatCode>General</c:formatCode>
                <c:ptCount val="3"/>
                <c:pt idx="0">
                  <c:v>2</c:v>
                </c:pt>
                <c:pt idx="1">
                  <c:v>4</c:v>
                </c:pt>
                <c:pt idx="2">
                  <c:v>1</c:v>
                </c:pt>
              </c:numCache>
            </c:numRef>
          </c:val>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200">
          <a:solidFill>
            <a:srgbClr val="5B677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'Question Set 2 Plots &amp; Charts'!$C$14</c:f>
          <c:strCache>
            <c:ptCount val="1"/>
            <c:pt idx="0">
              <c:v>Will the Resource transition into an Operating Mode other than Droop/MW/Speed Control?</c:v>
            </c:pt>
          </c:strCache>
        </c:strRef>
      </c:tx>
      <c:layout>
        <c:manualLayout>
          <c:xMode val="edge"/>
          <c:yMode val="edge"/>
          <c:x val="0.19300379226156444"/>
          <c:y val="4.1909534804163671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0"/>
          <c:y val="0.20067339853373242"/>
          <c:w val="0.95839243498817972"/>
          <c:h val="0.6574310548407124"/>
        </c:manualLayout>
      </c:layout>
      <c:ofPieChart>
        <c:ofPieType val="bar"/>
        <c:varyColors val="1"/>
        <c:ser>
          <c:idx val="0"/>
          <c:order val="0"/>
          <c:tx>
            <c:strRef>
              <c:f>'Question Set 2 Plots &amp; Charts'!$B$15</c:f>
              <c:strCache>
                <c:ptCount val="1"/>
                <c:pt idx="0">
                  <c:v>Count</c:v>
                </c:pt>
              </c:strCache>
            </c:strRef>
          </c:tx>
          <c:dPt>
            <c:idx val="0"/>
            <c:bubble3D val="0"/>
            <c:spPr>
              <a:solidFill>
                <a:srgbClr val="26D07C"/>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rgbClr val="685BC7"/>
              </a:solidFill>
              <a:ln w="19050">
                <a:solidFill>
                  <a:schemeClr val="lt1"/>
                </a:solidFill>
              </a:ln>
              <a:effectLst/>
            </c:spPr>
          </c:dPt>
          <c:dPt>
            <c:idx val="3"/>
            <c:bubble3D val="0"/>
            <c:spPr>
              <a:solidFill>
                <a:srgbClr val="003865"/>
              </a:solidFill>
              <a:ln w="19050">
                <a:solidFill>
                  <a:schemeClr val="lt1"/>
                </a:solidFill>
              </a:ln>
              <a:effectLst/>
            </c:spPr>
          </c:dPt>
          <c:dPt>
            <c:idx val="4"/>
            <c:bubble3D val="0"/>
            <c:spPr>
              <a:solidFill>
                <a:srgbClr val="00AEC7"/>
              </a:solidFill>
              <a:ln w="19050">
                <a:solidFill>
                  <a:schemeClr val="lt1"/>
                </a:solidFill>
              </a:ln>
              <a:effectLst/>
            </c:spPr>
          </c:dPt>
          <c:dLbls>
            <c:dLbl>
              <c:idx val="0"/>
              <c:layout>
                <c:manualLayout>
                  <c:x val="0.11213194095418924"/>
                  <c:y val="-0.17712404386516789"/>
                </c:manualLayout>
              </c:layout>
              <c:dLblPos val="bestFit"/>
              <c:showLegendKey val="0"/>
              <c:showVal val="1"/>
              <c:showCatName val="1"/>
              <c:showSerName val="0"/>
              <c:showPercent val="1"/>
              <c:showBubbleSize val="0"/>
              <c:extLst>
                <c:ext xmlns:c15="http://schemas.microsoft.com/office/drawing/2012/chart" uri="{CE6537A1-D6FC-4f65-9D91-7224C49458BB}"/>
              </c:extLst>
            </c:dLbl>
            <c:dLbl>
              <c:idx val="1"/>
              <c:layout>
                <c:manualLayout>
                  <c:x val="0.14612952104391205"/>
                  <c:y val="0.19361002196647623"/>
                </c:manualLayout>
              </c:layout>
              <c:dLblPos val="bestFit"/>
              <c:showLegendKey val="0"/>
              <c:showVal val="1"/>
              <c:showCatName val="1"/>
              <c:showSerName val="0"/>
              <c:showPercent val="1"/>
              <c:showBubbleSize val="0"/>
              <c:extLst>
                <c:ext xmlns:c15="http://schemas.microsoft.com/office/drawing/2012/chart" uri="{CE6537A1-D6FC-4f65-9D91-7224C49458BB}"/>
              </c:extLst>
            </c:dLbl>
            <c:dLbl>
              <c:idx val="2"/>
              <c:layout>
                <c:manualLayout>
                  <c:x val="4.0327320787029282E-2"/>
                  <c:y val="3.362756125511858E-3"/>
                </c:manualLayout>
              </c:layout>
              <c:spPr>
                <a:noFill/>
                <a:ln>
                  <a:noFill/>
                </a:ln>
                <a:effectLst/>
              </c:spPr>
              <c:txPr>
                <a:bodyPr rot="0" spcFirstLastPara="1" vertOverflow="ellipsis" vert="horz" wrap="square" anchor="ctr" anchorCtr="1"/>
                <a:lstStyle/>
                <a:p>
                  <a:pPr>
                    <a:defRPr sz="1200" b="0" i="0" u="none" strike="noStrike" kern="1200" baseline="0">
                      <a:solidFill>
                        <a:srgbClr val="5B6770"/>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extLst>
            </c:dLbl>
            <c:dLbl>
              <c:idx val="3"/>
              <c:layout>
                <c:manualLayout>
                  <c:x val="2.7736341467954805E-2"/>
                  <c:y val="-6.164981678377256E-17"/>
                </c:manualLayout>
              </c:layout>
              <c:spPr>
                <a:noFill/>
                <a:ln>
                  <a:noFill/>
                </a:ln>
                <a:effectLst/>
              </c:spPr>
              <c:txPr>
                <a:bodyPr rot="0" spcFirstLastPara="1" vertOverflow="ellipsis" vert="horz" wrap="square" anchor="ctr" anchorCtr="1"/>
                <a:lstStyle/>
                <a:p>
                  <a:pPr>
                    <a:defRPr sz="1200" b="0" i="0" u="none" strike="noStrike" kern="1200" baseline="0">
                      <a:solidFill>
                        <a:srgbClr val="5B6770"/>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extLst>
            </c:dLbl>
            <c:dLbl>
              <c:idx val="4"/>
              <c:layout>
                <c:manualLayout>
                  <c:x val="-0.16643026004728131"/>
                  <c:y val="-3.3627561255119508E-3"/>
                </c:manualLayout>
              </c:layout>
              <c:tx>
                <c:rich>
                  <a:bodyPr/>
                  <a:lstStyle/>
                  <a:p>
                    <a:fld id="{EAD29AD6-8106-4F2B-9E03-6870B79E9CD8}" type="CELLREF">
                      <a:rPr lang="en-US"/>
                      <a:pPr/>
                      <a:t>[CELLREF]</a:t>
                    </a:fld>
                    <a:r>
                      <a:rPr lang="en-US" baseline="0"/>
                      <a:t>, </a:t>
                    </a:r>
                    <a:fld id="{3F697DCB-AE3F-4A7F-90B8-20BBA73AFF6D}" type="VALUE">
                      <a:rPr lang="en-US" baseline="0"/>
                      <a:pPr/>
                      <a:t>[VALUE]</a:t>
                    </a:fld>
                    <a:r>
                      <a:rPr lang="en-US" baseline="0"/>
                      <a:t>, </a:t>
                    </a:r>
                    <a:fld id="{6208A0C9-5641-47DF-824E-E44359B4B570}" type="PERCENTAGE">
                      <a:rPr lang="en-US" baseline="0"/>
                      <a:pPr/>
                      <a:t>[PERCENTAGE]</a:t>
                    </a:fld>
                    <a:endParaRPr lang="en-US" baseline="0"/>
                  </a:p>
                </c:rich>
              </c:tx>
              <c:dLblPos val="bestFit"/>
              <c:showLegendKey val="0"/>
              <c:showVal val="1"/>
              <c:showCatName val="1"/>
              <c:showSerName val="0"/>
              <c:showPercent val="1"/>
              <c:showBubbleSize val="0"/>
              <c:extLst>
                <c:ext xmlns:c15="http://schemas.microsoft.com/office/drawing/2012/chart" uri="{CE6537A1-D6FC-4f65-9D91-7224C49458BB}">
                  <c15:dlblFieldTable>
                    <c15:dlblFTEntry>
                      <c15:txfldGUID>{EAD29AD6-8106-4F2B-9E03-6870B79E9CD8}</c15:txfldGUID>
                      <c15:f>'Question Set 2 Plots &amp; Charts'!$A$18</c15:f>
                      <c15:dlblFieldTableCache>
                        <c:ptCount val="1"/>
                        <c:pt idx="0">
                          <c:v>Yes</c:v>
                        </c:pt>
                      </c15:dlblFieldTableCache>
                    </c15:dlblFTEntry>
                  </c15:dlblFieldTable>
                  <c15:showDataLabelsRange val="0"/>
                </c:ext>
              </c:extLst>
            </c:dLbl>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ct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extLst>
                <c:ext xmlns:c15="http://schemas.microsoft.com/office/drawing/2012/chart" uri="{02D57815-91ED-43cb-92C2-25804820EDAC}">
                  <c15:fullRef>
                    <c15:sqref>'Question Set 2 Plots &amp; Charts'!$A$16:$A$20</c15:sqref>
                  </c15:fullRef>
                </c:ext>
              </c:extLst>
              <c:f>('Question Set 2 Plots &amp; Charts'!$A$16:$A$17,'Question Set 2 Plots &amp; Charts'!$A$19:$A$20)</c:f>
              <c:strCache>
                <c:ptCount val="4"/>
                <c:pt idx="0">
                  <c:v>N/A</c:v>
                </c:pt>
                <c:pt idx="1">
                  <c:v>Not Applicable</c:v>
                </c:pt>
                <c:pt idx="2">
                  <c:v>Outlet Temperature Control Mode</c:v>
                </c:pt>
                <c:pt idx="3">
                  <c:v>Exhaust Temperature Control Mode</c:v>
                </c:pt>
              </c:strCache>
            </c:strRef>
          </c:cat>
          <c:val>
            <c:numRef>
              <c:extLst>
                <c:ext xmlns:c15="http://schemas.microsoft.com/office/drawing/2012/chart" uri="{02D57815-91ED-43cb-92C2-25804820EDAC}">
                  <c15:fullRef>
                    <c15:sqref>'Question Set 2 Plots &amp; Charts'!$B$16:$B$20</c15:sqref>
                  </c15:fullRef>
                </c:ext>
              </c:extLst>
              <c:f>('Question Set 2 Plots &amp; Charts'!$B$16:$B$17,'Question Set 2 Plots &amp; Charts'!$B$19:$B$20)</c:f>
              <c:numCache>
                <c:formatCode>General</c:formatCode>
                <c:ptCount val="4"/>
                <c:pt idx="0">
                  <c:v>2</c:v>
                </c:pt>
                <c:pt idx="1">
                  <c:v>2</c:v>
                </c:pt>
                <c:pt idx="2">
                  <c:v>1</c:v>
                </c:pt>
                <c:pt idx="3">
                  <c:v>2</c:v>
                </c:pt>
              </c:numCache>
            </c:numRef>
          </c:val>
          <c:extLst>
            <c:ext xmlns:c15="http://schemas.microsoft.com/office/drawing/2012/chart" uri="{02D57815-91ED-43cb-92C2-25804820EDAC}">
              <c15:categoryFilterExceptions/>
            </c:ext>
          </c:extLst>
        </c:ser>
        <c:dLbls>
          <c:dLblPos val="bestFit"/>
          <c:showLegendKey val="0"/>
          <c:showVal val="1"/>
          <c:showCatName val="0"/>
          <c:showSerName val="0"/>
          <c:showPercent val="0"/>
          <c:showBubbleSize val="0"/>
          <c:showLeaderLines val="1"/>
        </c:dLbls>
        <c:gapWidth val="100"/>
        <c:splitType val="cust"/>
        <c:custSplit>
          <c:secondPiePt val="2"/>
          <c:secondPiePt val="3"/>
        </c:custSplit>
        <c:secondPieSize val="75"/>
        <c:serLines>
          <c:spPr>
            <a:ln w="9525" cap="flat" cmpd="sng" algn="ctr">
              <a:solidFill>
                <a:schemeClr val="tx1">
                  <a:lumMod val="35000"/>
                  <a:lumOff val="65000"/>
                </a:schemeClr>
              </a:solidFill>
              <a:round/>
            </a:ln>
            <a:effectLst/>
          </c:spPr>
        </c:serLines>
      </c:ofPieChart>
      <c:spPr>
        <a:noFill/>
        <a:ln>
          <a:noFill/>
        </a:ln>
        <a:effectLst/>
      </c:spPr>
    </c:plotArea>
    <c:plotVisOnly val="1"/>
    <c:dispBlanksAs val="gap"/>
    <c:showDLblsOverMax val="0"/>
  </c:chart>
  <c:spPr>
    <a:noFill/>
    <a:ln>
      <a:noFill/>
    </a:ln>
    <a:effectLst/>
  </c:spPr>
  <c:txPr>
    <a:bodyPr/>
    <a:lstStyle/>
    <a:p>
      <a:pPr>
        <a:defRPr sz="1200">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3">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50000"/>
            <a:lumOff val="50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40"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3">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50000"/>
            <a:lumOff val="50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40"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3">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50000"/>
            <a:lumOff val="50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40"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3">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50000"/>
            <a:lumOff val="50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40"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3">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50000"/>
            <a:lumOff val="50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40"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3">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50000"/>
            <a:lumOff val="50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40"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333">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50000"/>
            <a:lumOff val="50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40"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EBD4036-C496-426B-80D9-0599FA8E6410}" type="datetimeFigureOut">
              <a:rPr lang="en-US" smtClean="0"/>
              <a:t>11/11/2020</a:t>
            </a:fld>
            <a:endParaRPr lang="en-US" dirty="0"/>
          </a:p>
        </p:txBody>
      </p:sp>
      <p:sp>
        <p:nvSpPr>
          <p:cNvPr id="4" name="Footer Placeholder 3"/>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92205FE-88E4-4228-A0AC-E29F5D2D5575}" type="datetimeFigureOut">
              <a:rPr lang="en-US" smtClean="0"/>
              <a:t>11/11/2020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CCPs generally</a:t>
            </a:r>
            <a:r>
              <a:rPr lang="en-US" baseline="0" dirty="0" smtClean="0"/>
              <a:t> identified that Power Augmentation is used after GTs are operating at max power output.</a:t>
            </a:r>
            <a:endParaRPr lang="en-US" dirty="0" smtClean="0"/>
          </a:p>
          <a:p>
            <a:endParaRPr lang="en-US" dirty="0" smtClean="0"/>
          </a:p>
          <a:p>
            <a:r>
              <a:rPr lang="en-US" dirty="0" smtClean="0"/>
              <a:t>When in Reserve Capacity</a:t>
            </a:r>
            <a:r>
              <a:rPr lang="en-US" baseline="0" dirty="0" smtClean="0"/>
              <a:t> Mode, the resource will generally be in MW control but may transition to Exhaust control mode if the low frequency event is large enough</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3476289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3177402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new resource identified as entering</a:t>
            </a:r>
            <a:r>
              <a:rPr lang="en-US" baseline="0" dirty="0" smtClean="0"/>
              <a:t> </a:t>
            </a:r>
            <a:r>
              <a:rPr lang="en-US" dirty="0" smtClean="0"/>
              <a:t>Temperature Control Mode when it enables wet compression</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490020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dirty="0"/>
          </a:p>
        </p:txBody>
      </p:sp>
    </p:spTree>
    <p:extLst>
      <p:ext uri="{BB962C8B-B14F-4D97-AF65-F5344CB8AC3E}">
        <p14:creationId xmlns:p14="http://schemas.microsoft.com/office/powerpoint/2010/main" val="34792145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solidFill>
                  <a:schemeClr val="tx2"/>
                </a:solidFill>
              </a:rPr>
              <a:t>OTC monitors difference between actual exhaust temperature and exhaust temperature limit</a:t>
            </a:r>
            <a:r>
              <a:rPr lang="en-US" baseline="0" dirty="0" smtClean="0">
                <a:solidFill>
                  <a:schemeClr val="tx2"/>
                </a:solidFill>
              </a:rPr>
              <a:t> and a difference of 0 would enable temperature control mode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smtClean="0">
              <a:solidFill>
                <a:schemeClr val="tx2"/>
              </a:solidFill>
            </a:endParaRPr>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dirty="0"/>
          </a:p>
        </p:txBody>
      </p:sp>
    </p:spTree>
    <p:extLst>
      <p:ext uri="{BB962C8B-B14F-4D97-AF65-F5344CB8AC3E}">
        <p14:creationId xmlns:p14="http://schemas.microsoft.com/office/powerpoint/2010/main" val="4108397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latin typeface="+mj-lt"/>
                <a:cs typeface="Book Antiqua"/>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mj-lt"/>
                <a:cs typeface="Book Antiqu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latin typeface="+mj-lt"/>
                <a:cs typeface="Book Antiqua"/>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lvl1pPr>
              <a:defRPr sz="2200">
                <a:latin typeface="+mj-lt"/>
                <a:cs typeface="Book Antiqua"/>
              </a:defRPr>
            </a:lvl1pPr>
            <a:lvl2pPr>
              <a:defRPr sz="2000">
                <a:latin typeface="+mj-lt"/>
                <a:cs typeface="Book Antiqua"/>
              </a:defRPr>
            </a:lvl2pPr>
            <a:lvl3pPr>
              <a:defRPr sz="1900">
                <a:latin typeface="+mj-lt"/>
                <a:cs typeface="Book Antiqua"/>
              </a:defRPr>
            </a:lvl3pPr>
            <a:lvl4pPr>
              <a:defRPr sz="1800">
                <a:latin typeface="+mj-lt"/>
                <a:cs typeface="Book Antiqua"/>
              </a:defRPr>
            </a:lvl4pPr>
            <a:lvl5pPr>
              <a:defRPr sz="1800">
                <a:latin typeface="+mj-lt"/>
                <a:cs typeface="Book Antiqu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a:latin typeface="+mj-lt"/>
                <a:cs typeface="Book Antiqua"/>
              </a:defRPr>
            </a:lvl1pPr>
            <a:lvl2pPr>
              <a:defRPr>
                <a:latin typeface="+mj-lt"/>
                <a:cs typeface="Book Antiqua"/>
              </a:defRPr>
            </a:lvl2pPr>
            <a:lvl3pPr>
              <a:defRPr>
                <a:latin typeface="+mj-lt"/>
                <a:cs typeface="Book Antiqua"/>
              </a:defRPr>
            </a:lvl3pPr>
            <a:lvl4pPr>
              <a:defRPr>
                <a:latin typeface="+mj-lt"/>
                <a:cs typeface="Book Antiqua"/>
              </a:defRPr>
            </a:lvl4pPr>
            <a:lvl5pPr>
              <a:defRPr>
                <a:latin typeface="+mj-lt"/>
                <a:cs typeface="Book Antiqu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545525" cy="246221"/>
          </a:xfrm>
          <a:prstGeom prst="rect">
            <a:avLst/>
          </a:prstGeom>
          <a:noFill/>
        </p:spPr>
        <p:txBody>
          <a:bodyPr wrap="square" rtlCol="0">
            <a:spAutoFit/>
          </a:bodyPr>
          <a:lstStyle/>
          <a:p>
            <a:pPr algn="l"/>
            <a:r>
              <a:rPr lang="en-US" sz="1000" b="1" baseline="0" dirty="0" smtClean="0">
                <a:solidFill>
                  <a:schemeClr val="tx2"/>
                </a:solidFill>
              </a:rPr>
              <a:t>ERCOT 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chart" Target="../charts/chart8.xm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51920" y="1916832"/>
            <a:ext cx="5112568" cy="1815882"/>
          </a:xfrm>
          <a:prstGeom prst="rect">
            <a:avLst/>
          </a:prstGeom>
          <a:noFill/>
        </p:spPr>
        <p:txBody>
          <a:bodyPr wrap="square" rtlCol="0">
            <a:spAutoFit/>
          </a:bodyPr>
          <a:lstStyle/>
          <a:p>
            <a:r>
              <a:rPr lang="en-US" sz="2000" b="1" dirty="0" smtClean="0">
                <a:solidFill>
                  <a:schemeClr val="tx2"/>
                </a:solidFill>
                <a:latin typeface="Arial" panose="020B0604020202020204" pitchFamily="34" charset="0"/>
                <a:cs typeface="Arial" panose="020B0604020202020204" pitchFamily="34" charset="0"/>
              </a:rPr>
              <a:t>Combined Cycle Plant Survey Response Summary</a:t>
            </a:r>
          </a:p>
          <a:p>
            <a:endParaRPr lang="en-US" dirty="0" smtClean="0">
              <a:solidFill>
                <a:schemeClr val="tx2"/>
              </a:solidFill>
              <a:latin typeface="Arial" panose="020B0604020202020204" pitchFamily="34" charset="0"/>
              <a:cs typeface="Arial" panose="020B0604020202020204" pitchFamily="34" charset="0"/>
            </a:endParaRPr>
          </a:p>
          <a:p>
            <a:r>
              <a:rPr lang="en-US" dirty="0" smtClean="0">
                <a:solidFill>
                  <a:schemeClr val="tx2"/>
                </a:solidFill>
                <a:latin typeface="Arial" panose="020B0604020202020204" pitchFamily="34" charset="0"/>
                <a:cs typeface="Arial" panose="020B0604020202020204" pitchFamily="34" charset="0"/>
              </a:rPr>
              <a:t>Operations Analysis</a:t>
            </a:r>
          </a:p>
          <a:p>
            <a:endParaRPr lang="en-US" dirty="0" smtClean="0">
              <a:solidFill>
                <a:schemeClr val="tx2"/>
              </a:solidFill>
              <a:latin typeface="Arial" panose="020B0604020202020204" pitchFamily="34" charset="0"/>
              <a:cs typeface="Arial" panose="020B0604020202020204" pitchFamily="34" charset="0"/>
            </a:endParaRPr>
          </a:p>
          <a:p>
            <a:r>
              <a:rPr lang="en-US" dirty="0" smtClean="0">
                <a:solidFill>
                  <a:schemeClr val="tx2"/>
                </a:solidFill>
                <a:latin typeface="Arial" panose="020B0604020202020204" pitchFamily="34" charset="0"/>
                <a:cs typeface="Arial" panose="020B0604020202020204" pitchFamily="34" charset="0"/>
              </a:rPr>
              <a:t>November 17, 2020</a:t>
            </a:r>
          </a:p>
        </p:txBody>
      </p:sp>
    </p:spTree>
    <p:extLst>
      <p:ext uri="{BB962C8B-B14F-4D97-AF65-F5344CB8AC3E}">
        <p14:creationId xmlns:p14="http://schemas.microsoft.com/office/powerpoint/2010/main" val="33967754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485018"/>
          </a:xfrm>
        </p:spPr>
        <p:txBody>
          <a:bodyPr/>
          <a:lstStyle/>
          <a:p>
            <a:r>
              <a:rPr lang="en-US" dirty="0"/>
              <a:t>Any Limitations or Delays of PFR to High Frequency Events?</a:t>
            </a:r>
          </a:p>
        </p:txBody>
      </p:sp>
      <p:sp>
        <p:nvSpPr>
          <p:cNvPr id="3" name="Content Placeholder 2"/>
          <p:cNvSpPr>
            <a:spLocks noGrp="1"/>
          </p:cNvSpPr>
          <p:nvPr>
            <p:ph idx="1"/>
          </p:nvPr>
        </p:nvSpPr>
        <p:spPr>
          <a:xfrm>
            <a:off x="381000" y="4401108"/>
            <a:ext cx="8534400" cy="720080"/>
          </a:xfrm>
        </p:spPr>
        <p:txBody>
          <a:bodyPr/>
          <a:lstStyle/>
          <a:p>
            <a:r>
              <a:rPr lang="en-US" sz="1600" dirty="0" smtClean="0">
                <a:solidFill>
                  <a:schemeClr val="tx2"/>
                </a:solidFill>
              </a:rPr>
              <a:t>Limitations in PFR to High Frequency events </a:t>
            </a:r>
            <a:r>
              <a:rPr lang="en-US" sz="1600" dirty="0" smtClean="0">
                <a:solidFill>
                  <a:schemeClr val="tx2"/>
                </a:solidFill>
              </a:rPr>
              <a:t>will</a:t>
            </a:r>
            <a:r>
              <a:rPr lang="en-US" sz="1600" dirty="0" smtClean="0">
                <a:solidFill>
                  <a:schemeClr val="tx2"/>
                </a:solidFill>
              </a:rPr>
              <a:t> </a:t>
            </a:r>
            <a:r>
              <a:rPr lang="en-US" sz="1600" dirty="0" smtClean="0">
                <a:solidFill>
                  <a:schemeClr val="tx2"/>
                </a:solidFill>
              </a:rPr>
              <a:t>be seen for resources that need to disable PA Technology before changing control mode</a:t>
            </a:r>
          </a:p>
          <a:p>
            <a:r>
              <a:rPr lang="en-US" sz="1600" dirty="0" smtClean="0">
                <a:solidFill>
                  <a:schemeClr val="tx2"/>
                </a:solidFill>
              </a:rPr>
              <a:t>8 Resource Captured Limitations in Model</a:t>
            </a:r>
          </a:p>
          <a:p>
            <a:pPr lvl="1"/>
            <a:r>
              <a:rPr lang="en-US" sz="1400" dirty="0" smtClean="0">
                <a:solidFill>
                  <a:schemeClr val="tx2"/>
                </a:solidFill>
              </a:rPr>
              <a:t>All 8 enter Temperature Control Mode</a:t>
            </a:r>
          </a:p>
          <a:p>
            <a:r>
              <a:rPr lang="en-US" sz="1600" dirty="0" smtClean="0">
                <a:solidFill>
                  <a:schemeClr val="tx2"/>
                </a:solidFill>
              </a:rPr>
              <a:t>26 Resources do not capture limitations in model</a:t>
            </a:r>
          </a:p>
          <a:p>
            <a:pPr lvl="1"/>
            <a:r>
              <a:rPr lang="en-US" sz="1400" dirty="0" smtClean="0">
                <a:solidFill>
                  <a:schemeClr val="tx2"/>
                </a:solidFill>
              </a:rPr>
              <a:t>21 enter Temperature Control Mode, 2 enter Exhaust Temperature Control Mode, and 2 will be limited if response pushes resource below 90% of HSL</a:t>
            </a:r>
          </a:p>
          <a:p>
            <a:endParaRPr lang="en-US" sz="16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graphicFrame>
        <p:nvGraphicFramePr>
          <p:cNvPr id="8" name="Chart 7"/>
          <p:cNvGraphicFramePr>
            <a:graphicFrameLocks/>
          </p:cNvGraphicFramePr>
          <p:nvPr>
            <p:extLst>
              <p:ext uri="{D42A27DB-BD31-4B8C-83A1-F6EECF244321}">
                <p14:modId xmlns:p14="http://schemas.microsoft.com/office/powerpoint/2010/main" val="4179855061"/>
              </p:ext>
            </p:extLst>
          </p:nvPr>
        </p:nvGraphicFramePr>
        <p:xfrm>
          <a:off x="-216532" y="1093200"/>
          <a:ext cx="8286750" cy="32359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171603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tx2"/>
                </a:solidFill>
              </a:rPr>
              <a:t>Operating Conditions Set 2</a:t>
            </a:r>
            <a:endParaRPr lang="en-US" dirty="0">
              <a:solidFill>
                <a:schemeClr val="tx2"/>
              </a:solidFill>
            </a:endParaRPr>
          </a:p>
        </p:txBody>
      </p:sp>
      <p:sp>
        <p:nvSpPr>
          <p:cNvPr id="3" name="Subtitle 2"/>
          <p:cNvSpPr>
            <a:spLocks noGrp="1"/>
          </p:cNvSpPr>
          <p:nvPr>
            <p:ph type="subTitle" idx="1"/>
          </p:nvPr>
        </p:nvSpPr>
        <p:spPr>
          <a:xfrm>
            <a:off x="1371600" y="3032956"/>
            <a:ext cx="6400800" cy="1752600"/>
          </a:xfrm>
        </p:spPr>
        <p:txBody>
          <a:bodyPr/>
          <a:lstStyle/>
          <a:p>
            <a:r>
              <a:rPr lang="en-US" dirty="0" smtClean="0">
                <a:solidFill>
                  <a:schemeClr val="tx2">
                    <a:lumMod val="60000"/>
                    <a:lumOff val="40000"/>
                  </a:schemeClr>
                </a:solidFill>
              </a:rPr>
              <a:t>Resources do not have Power Augmentation Technologies</a:t>
            </a:r>
            <a:endParaRPr lang="en-US" dirty="0">
              <a:solidFill>
                <a:schemeClr val="tx2">
                  <a:lumMod val="60000"/>
                  <a:lumOff val="40000"/>
                </a:schemeClr>
              </a:solidFill>
            </a:endParaRPr>
          </a:p>
        </p:txBody>
      </p:sp>
    </p:spTree>
    <p:extLst>
      <p:ext uri="{BB962C8B-B14F-4D97-AF65-F5344CB8AC3E}">
        <p14:creationId xmlns:p14="http://schemas.microsoft.com/office/powerpoint/2010/main" val="2059501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485018"/>
          </a:xfrm>
        </p:spPr>
        <p:txBody>
          <a:bodyPr/>
          <a:lstStyle/>
          <a:p>
            <a:r>
              <a:rPr lang="en-US" dirty="0" smtClean="0"/>
              <a:t>Operating Condition: GTs Operating Somewhere in the Middle of Range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dirty="0"/>
          </a:p>
        </p:txBody>
      </p:sp>
      <p:graphicFrame>
        <p:nvGraphicFramePr>
          <p:cNvPr id="7" name="Chart 6"/>
          <p:cNvGraphicFramePr>
            <a:graphicFrameLocks/>
          </p:cNvGraphicFramePr>
          <p:nvPr>
            <p:extLst>
              <p:ext uri="{D42A27DB-BD31-4B8C-83A1-F6EECF244321}">
                <p14:modId xmlns:p14="http://schemas.microsoft.com/office/powerpoint/2010/main" val="572266254"/>
              </p:ext>
            </p:extLst>
          </p:nvPr>
        </p:nvGraphicFramePr>
        <p:xfrm>
          <a:off x="4733226" y="1490872"/>
          <a:ext cx="3877374" cy="2882033"/>
        </p:xfrm>
        <a:graphic>
          <a:graphicData uri="http://schemas.openxmlformats.org/drawingml/2006/chart">
            <c:chart xmlns:c="http://schemas.openxmlformats.org/drawingml/2006/chart" xmlns:r="http://schemas.openxmlformats.org/officeDocument/2006/relationships" r:id="rId3"/>
          </a:graphicData>
        </a:graphic>
      </p:graphicFrame>
      <p:sp>
        <p:nvSpPr>
          <p:cNvPr id="8" name="Content Placeholder 2"/>
          <p:cNvSpPr>
            <a:spLocks noGrp="1"/>
          </p:cNvSpPr>
          <p:nvPr>
            <p:ph idx="1"/>
          </p:nvPr>
        </p:nvSpPr>
        <p:spPr>
          <a:xfrm>
            <a:off x="179512" y="4578587"/>
            <a:ext cx="8534400" cy="1656184"/>
          </a:xfrm>
        </p:spPr>
        <p:txBody>
          <a:bodyPr/>
          <a:lstStyle/>
          <a:p>
            <a:r>
              <a:rPr lang="en-US" dirty="0" smtClean="0">
                <a:solidFill>
                  <a:schemeClr val="tx2"/>
                </a:solidFill>
              </a:rPr>
              <a:t>One resource identified it would enable Outlet Temperature Correction (OTC) once the generator breaker is closed</a:t>
            </a:r>
          </a:p>
          <a:p>
            <a:pPr lvl="1"/>
            <a:r>
              <a:rPr lang="en-US" dirty="0" smtClean="0">
                <a:solidFill>
                  <a:schemeClr val="tx2"/>
                </a:solidFill>
              </a:rPr>
              <a:t>OTC monitors difference between actual exhaust temperature and exhaust temperature limit</a:t>
            </a:r>
            <a:endParaRPr lang="en-US" dirty="0">
              <a:solidFill>
                <a:schemeClr val="tx2"/>
              </a:solidFill>
            </a:endParaRPr>
          </a:p>
        </p:txBody>
      </p:sp>
      <p:graphicFrame>
        <p:nvGraphicFramePr>
          <p:cNvPr id="10" name="Chart 9"/>
          <p:cNvGraphicFramePr>
            <a:graphicFrameLocks/>
          </p:cNvGraphicFramePr>
          <p:nvPr>
            <p:extLst>
              <p:ext uri="{D42A27DB-BD31-4B8C-83A1-F6EECF244321}">
                <p14:modId xmlns:p14="http://schemas.microsoft.com/office/powerpoint/2010/main" val="1138204150"/>
              </p:ext>
            </p:extLst>
          </p:nvPr>
        </p:nvGraphicFramePr>
        <p:xfrm>
          <a:off x="591497" y="1067060"/>
          <a:ext cx="4150099" cy="345638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642602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485018"/>
          </a:xfrm>
        </p:spPr>
        <p:txBody>
          <a:bodyPr/>
          <a:lstStyle/>
          <a:p>
            <a:r>
              <a:rPr lang="en-US" dirty="0" smtClean="0"/>
              <a:t>GTs Operating at Maximum Capability</a:t>
            </a:r>
            <a:endParaRPr lang="en-US" dirty="0"/>
          </a:p>
        </p:txBody>
      </p:sp>
      <p:sp>
        <p:nvSpPr>
          <p:cNvPr id="3" name="Content Placeholder 2"/>
          <p:cNvSpPr>
            <a:spLocks noGrp="1"/>
          </p:cNvSpPr>
          <p:nvPr>
            <p:ph idx="1"/>
          </p:nvPr>
        </p:nvSpPr>
        <p:spPr>
          <a:xfrm>
            <a:off x="304800" y="908721"/>
            <a:ext cx="8534400" cy="936104"/>
          </a:xfrm>
        </p:spPr>
        <p:txBody>
          <a:bodyPr/>
          <a:lstStyle/>
          <a:p>
            <a:r>
              <a:rPr lang="en-US" dirty="0" smtClean="0">
                <a:solidFill>
                  <a:schemeClr val="tx2"/>
                </a:solidFill>
              </a:rPr>
              <a:t>Resources did not identify any impact to PFR to high frequency events</a:t>
            </a:r>
            <a:endParaRPr lang="en-US"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dirty="0"/>
          </a:p>
        </p:txBody>
      </p:sp>
      <p:graphicFrame>
        <p:nvGraphicFramePr>
          <p:cNvPr id="8" name="Chart 7"/>
          <p:cNvGraphicFramePr>
            <a:graphicFrameLocks/>
          </p:cNvGraphicFramePr>
          <p:nvPr>
            <p:extLst>
              <p:ext uri="{D42A27DB-BD31-4B8C-83A1-F6EECF244321}">
                <p14:modId xmlns:p14="http://schemas.microsoft.com/office/powerpoint/2010/main" val="3795887759"/>
              </p:ext>
            </p:extLst>
          </p:nvPr>
        </p:nvGraphicFramePr>
        <p:xfrm>
          <a:off x="-612576" y="2456892"/>
          <a:ext cx="5904656" cy="363640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a:graphicFrameLocks/>
          </p:cNvGraphicFramePr>
          <p:nvPr>
            <p:extLst>
              <p:ext uri="{D42A27DB-BD31-4B8C-83A1-F6EECF244321}">
                <p14:modId xmlns:p14="http://schemas.microsoft.com/office/powerpoint/2010/main" val="1115025184"/>
              </p:ext>
            </p:extLst>
          </p:nvPr>
        </p:nvGraphicFramePr>
        <p:xfrm>
          <a:off x="4824028" y="2567062"/>
          <a:ext cx="4139726" cy="327183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44221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tx2"/>
                </a:solidFill>
              </a:rPr>
              <a:t>Notable Feedback/Comments</a:t>
            </a:r>
            <a:endParaRPr lang="en-US" dirty="0">
              <a:solidFill>
                <a:schemeClr val="tx2"/>
              </a:solidFill>
            </a:endParaRPr>
          </a:p>
        </p:txBody>
      </p:sp>
      <p:sp>
        <p:nvSpPr>
          <p:cNvPr id="3" name="Subtitle 2"/>
          <p:cNvSpPr>
            <a:spLocks noGrp="1"/>
          </p:cNvSpPr>
          <p:nvPr>
            <p:ph type="subTitle" idx="1"/>
          </p:nvPr>
        </p:nvSpPr>
        <p:spPr>
          <a:xfrm>
            <a:off x="1371600" y="3032956"/>
            <a:ext cx="6400800" cy="1752600"/>
          </a:xfrm>
        </p:spPr>
        <p:txBody>
          <a:bodyPr/>
          <a:lstStyle/>
          <a:p>
            <a:endParaRPr lang="en-US" dirty="0">
              <a:solidFill>
                <a:schemeClr val="tx2">
                  <a:lumMod val="60000"/>
                  <a:lumOff val="40000"/>
                </a:schemeClr>
              </a:solidFill>
            </a:endParaRPr>
          </a:p>
        </p:txBody>
      </p:sp>
    </p:spTree>
    <p:extLst>
      <p:ext uri="{BB962C8B-B14F-4D97-AF65-F5344CB8AC3E}">
        <p14:creationId xmlns:p14="http://schemas.microsoft.com/office/powerpoint/2010/main" val="4148328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485018"/>
          </a:xfrm>
        </p:spPr>
        <p:txBody>
          <a:bodyPr/>
          <a:lstStyle/>
          <a:p>
            <a:r>
              <a:rPr lang="en-US" dirty="0" smtClean="0"/>
              <a:t>Feedback and Comments</a:t>
            </a:r>
            <a:endParaRPr lang="en-US" dirty="0"/>
          </a:p>
        </p:txBody>
      </p:sp>
      <p:sp>
        <p:nvSpPr>
          <p:cNvPr id="3" name="Content Placeholder 2"/>
          <p:cNvSpPr>
            <a:spLocks noGrp="1"/>
          </p:cNvSpPr>
          <p:nvPr>
            <p:ph idx="1"/>
          </p:nvPr>
        </p:nvSpPr>
        <p:spPr>
          <a:xfrm>
            <a:off x="304800" y="908720"/>
            <a:ext cx="8534400" cy="5011313"/>
          </a:xfrm>
        </p:spPr>
        <p:txBody>
          <a:bodyPr/>
          <a:lstStyle/>
          <a:p>
            <a:r>
              <a:rPr lang="en-US" sz="2000" dirty="0" smtClean="0">
                <a:solidFill>
                  <a:schemeClr val="tx2"/>
                </a:solidFill>
              </a:rPr>
              <a:t>“A limit to the load reduction should be considered to prevent frequency swings.”</a:t>
            </a:r>
          </a:p>
          <a:p>
            <a:r>
              <a:rPr lang="en-US" sz="2000" dirty="0">
                <a:solidFill>
                  <a:schemeClr val="tx2"/>
                </a:solidFill>
              </a:rPr>
              <a:t>“Combined Cycle Units should not be scored for high frequency events when they are within 2% of their temperature limit (HSL-NFRC</a:t>
            </a:r>
            <a:r>
              <a:rPr lang="en-US" sz="2000" dirty="0" smtClean="0">
                <a:solidFill>
                  <a:schemeClr val="tx2"/>
                </a:solidFill>
              </a:rPr>
              <a:t>)”</a:t>
            </a:r>
          </a:p>
          <a:p>
            <a:r>
              <a:rPr lang="en-US" sz="2000" dirty="0">
                <a:solidFill>
                  <a:schemeClr val="tx2"/>
                </a:solidFill>
              </a:rPr>
              <a:t>“…power augmentation through wet compression is only available when the ambient temperature is above </a:t>
            </a:r>
            <a:r>
              <a:rPr lang="en-US" sz="2000" dirty="0" smtClean="0">
                <a:solidFill>
                  <a:schemeClr val="tx2"/>
                </a:solidFill>
              </a:rPr>
              <a:t>65</a:t>
            </a:r>
            <a:r>
              <a:rPr lang="en-US" sz="2000" dirty="0" smtClean="0">
                <a:solidFill>
                  <a:schemeClr val="tx2"/>
                </a:solidFill>
                <a:sym typeface="Symbol" panose="05050102010706020507" pitchFamily="18" charset="2"/>
              </a:rPr>
              <a:t></a:t>
            </a:r>
            <a:r>
              <a:rPr lang="en-US" sz="2000" dirty="0" smtClean="0">
                <a:solidFill>
                  <a:schemeClr val="tx2"/>
                </a:solidFill>
              </a:rPr>
              <a:t>F</a:t>
            </a:r>
            <a:r>
              <a:rPr lang="en-US" sz="2000" dirty="0">
                <a:solidFill>
                  <a:schemeClr val="tx2"/>
                </a:solidFill>
              </a:rPr>
              <a:t>, the GT is at base-load, and requires 45 minutes notice to start the skid.  Wet compression is typically run during peak summer demand periods</a:t>
            </a:r>
            <a:r>
              <a:rPr lang="en-US" sz="2000" dirty="0" smtClean="0">
                <a:solidFill>
                  <a:schemeClr val="tx2"/>
                </a:solidFill>
              </a:rPr>
              <a:t>.”</a:t>
            </a:r>
          </a:p>
          <a:p>
            <a:r>
              <a:rPr lang="en-US" sz="2000" dirty="0" smtClean="0">
                <a:solidFill>
                  <a:schemeClr val="tx2"/>
                </a:solidFill>
              </a:rPr>
              <a:t>“…the </a:t>
            </a:r>
            <a:r>
              <a:rPr lang="en-US" sz="2000" dirty="0">
                <a:solidFill>
                  <a:schemeClr val="tx2"/>
                </a:solidFill>
              </a:rPr>
              <a:t>amount of load drop required for the response may drop load enough to turn off systems such as the duct burners or wet compression. If wet compression turns off, the unit would experience a runback to reduce load to avoid over-firing of the unit which </a:t>
            </a:r>
            <a:r>
              <a:rPr lang="en-US" sz="2000" dirty="0" smtClean="0">
                <a:solidFill>
                  <a:schemeClr val="tx2"/>
                </a:solidFill>
              </a:rPr>
              <a:t>may reduce </a:t>
            </a:r>
            <a:r>
              <a:rPr lang="en-US" sz="2000" dirty="0">
                <a:solidFill>
                  <a:schemeClr val="tx2"/>
                </a:solidFill>
              </a:rPr>
              <a:t>load more than required for the frequency event</a:t>
            </a:r>
            <a:r>
              <a:rPr lang="en-US" sz="2000" dirty="0" smtClean="0">
                <a:solidFill>
                  <a:schemeClr val="tx2"/>
                </a:solidFill>
              </a:rPr>
              <a:t>.”</a:t>
            </a:r>
            <a:endParaRPr lang="en-US" sz="20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dirty="0"/>
          </a:p>
        </p:txBody>
      </p:sp>
    </p:spTree>
    <p:extLst>
      <p:ext uri="{BB962C8B-B14F-4D97-AF65-F5344CB8AC3E}">
        <p14:creationId xmlns:p14="http://schemas.microsoft.com/office/powerpoint/2010/main" val="2958831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tx2"/>
                </a:solidFill>
              </a:rPr>
              <a:t>Questions?</a:t>
            </a:r>
            <a:endParaRPr lang="en-US" dirty="0">
              <a:solidFill>
                <a:schemeClr val="tx2"/>
              </a:solidFill>
            </a:endParaRPr>
          </a:p>
        </p:txBody>
      </p:sp>
      <p:sp>
        <p:nvSpPr>
          <p:cNvPr id="3" name="Subtitle 2"/>
          <p:cNvSpPr>
            <a:spLocks noGrp="1"/>
          </p:cNvSpPr>
          <p:nvPr>
            <p:ph type="subTitle" idx="1"/>
          </p:nvPr>
        </p:nvSpPr>
        <p:spPr>
          <a:xfrm>
            <a:off x="1371600" y="3032956"/>
            <a:ext cx="6400800" cy="1752600"/>
          </a:xfrm>
        </p:spPr>
        <p:txBody>
          <a:bodyPr/>
          <a:lstStyle/>
          <a:p>
            <a:endParaRPr lang="en-US" dirty="0">
              <a:solidFill>
                <a:schemeClr val="tx2">
                  <a:lumMod val="60000"/>
                  <a:lumOff val="40000"/>
                </a:schemeClr>
              </a:solidFill>
            </a:endParaRPr>
          </a:p>
        </p:txBody>
      </p:sp>
    </p:spTree>
    <p:extLst>
      <p:ext uri="{BB962C8B-B14F-4D97-AF65-F5344CB8AC3E}">
        <p14:creationId xmlns:p14="http://schemas.microsoft.com/office/powerpoint/2010/main" val="272008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485018"/>
          </a:xfrm>
        </p:spPr>
        <p:txBody>
          <a:bodyPr/>
          <a:lstStyle/>
          <a:p>
            <a:r>
              <a:rPr lang="en-US" dirty="0" smtClean="0"/>
              <a:t>Introduction</a:t>
            </a:r>
            <a:endParaRPr lang="en-US" dirty="0"/>
          </a:p>
        </p:txBody>
      </p:sp>
      <p:sp>
        <p:nvSpPr>
          <p:cNvPr id="3" name="Content Placeholder 2"/>
          <p:cNvSpPr>
            <a:spLocks noGrp="1"/>
          </p:cNvSpPr>
          <p:nvPr>
            <p:ph idx="1"/>
          </p:nvPr>
        </p:nvSpPr>
        <p:spPr>
          <a:xfrm>
            <a:off x="304800" y="908720"/>
            <a:ext cx="8534400" cy="5011313"/>
          </a:xfrm>
        </p:spPr>
        <p:txBody>
          <a:bodyPr/>
          <a:lstStyle/>
          <a:p>
            <a:r>
              <a:rPr lang="en-US" dirty="0">
                <a:solidFill>
                  <a:schemeClr val="tx2"/>
                </a:solidFill>
              </a:rPr>
              <a:t>At approximately 6:02am on March 16, 2020, around 584.5 MW of load tripped causing ERCOT's frequency to reach as high as 60.109 </a:t>
            </a:r>
            <a:r>
              <a:rPr lang="en-US" dirty="0" smtClean="0">
                <a:solidFill>
                  <a:schemeClr val="tx2"/>
                </a:solidFill>
              </a:rPr>
              <a:t>Hz</a:t>
            </a:r>
          </a:p>
          <a:p>
            <a:r>
              <a:rPr lang="en-US" dirty="0" smtClean="0">
                <a:solidFill>
                  <a:schemeClr val="tx2"/>
                </a:solidFill>
              </a:rPr>
              <a:t>During the PDCWG discussion of this event, it was brought to ERCOT’s attention that some Combined Cycle Plants (CCP) transition into Temperature Control Mode when near their HSL and have limitations in their ability to provide PFR to high frequency events</a:t>
            </a:r>
          </a:p>
          <a:p>
            <a:r>
              <a:rPr lang="en-US" dirty="0" smtClean="0">
                <a:solidFill>
                  <a:schemeClr val="tx2"/>
                </a:solidFill>
              </a:rPr>
              <a:t>A survey was sent out CCP owners to understand the design capabilities of these resources during various operating conditions</a:t>
            </a:r>
          </a:p>
          <a:p>
            <a:pPr lvl="1"/>
            <a:r>
              <a:rPr lang="en-US" dirty="0" smtClean="0">
                <a:solidFill>
                  <a:schemeClr val="tx2"/>
                </a:solidFill>
              </a:rPr>
              <a:t>42 RFIs sent out for 68 CCPs</a:t>
            </a:r>
          </a:p>
          <a:p>
            <a:pPr lvl="1"/>
            <a:r>
              <a:rPr lang="en-US" dirty="0" smtClean="0">
                <a:solidFill>
                  <a:schemeClr val="tx2"/>
                </a:solidFill>
              </a:rPr>
              <a:t>Currently missing responses for two CCPs</a:t>
            </a:r>
          </a:p>
          <a:p>
            <a:pPr lvl="1"/>
            <a:endParaRPr lang="en-US"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3771599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485018"/>
          </a:xfrm>
        </p:spPr>
        <p:txBody>
          <a:bodyPr/>
          <a:lstStyle/>
          <a:p>
            <a:r>
              <a:rPr lang="en-US" dirty="0" smtClean="0"/>
              <a:t>Operating Conditions</a:t>
            </a:r>
            <a:endParaRPr lang="en-US" dirty="0"/>
          </a:p>
        </p:txBody>
      </p:sp>
      <p:sp>
        <p:nvSpPr>
          <p:cNvPr id="3" name="Content Placeholder 2"/>
          <p:cNvSpPr>
            <a:spLocks noGrp="1"/>
          </p:cNvSpPr>
          <p:nvPr>
            <p:ph idx="1"/>
          </p:nvPr>
        </p:nvSpPr>
        <p:spPr>
          <a:xfrm>
            <a:off x="304800" y="908720"/>
            <a:ext cx="8534400" cy="5011313"/>
          </a:xfrm>
        </p:spPr>
        <p:txBody>
          <a:bodyPr/>
          <a:lstStyle/>
          <a:p>
            <a:r>
              <a:rPr lang="en-US" dirty="0" smtClean="0">
                <a:solidFill>
                  <a:schemeClr val="tx2"/>
                </a:solidFill>
              </a:rPr>
              <a:t>Operating Conditions Set 1</a:t>
            </a:r>
          </a:p>
          <a:p>
            <a:pPr lvl="1"/>
            <a:r>
              <a:rPr lang="en-US" dirty="0">
                <a:solidFill>
                  <a:schemeClr val="tx2"/>
                </a:solidFill>
              </a:rPr>
              <a:t>The Power </a:t>
            </a:r>
            <a:r>
              <a:rPr lang="en-US" dirty="0" smtClean="0">
                <a:solidFill>
                  <a:schemeClr val="tx2"/>
                </a:solidFill>
              </a:rPr>
              <a:t>Augmentation (PA) </a:t>
            </a:r>
            <a:r>
              <a:rPr lang="en-US" dirty="0">
                <a:solidFill>
                  <a:schemeClr val="tx2"/>
                </a:solidFill>
              </a:rPr>
              <a:t>technology is not active and Gas Turbines (GT) are operating at maximum </a:t>
            </a:r>
            <a:r>
              <a:rPr lang="en-US" dirty="0" smtClean="0">
                <a:solidFill>
                  <a:schemeClr val="tx2"/>
                </a:solidFill>
              </a:rPr>
              <a:t>capability</a:t>
            </a:r>
          </a:p>
          <a:p>
            <a:pPr lvl="1"/>
            <a:r>
              <a:rPr lang="en-US" dirty="0">
                <a:solidFill>
                  <a:schemeClr val="tx2"/>
                </a:solidFill>
              </a:rPr>
              <a:t>The </a:t>
            </a:r>
            <a:r>
              <a:rPr lang="en-US" dirty="0" smtClean="0">
                <a:solidFill>
                  <a:schemeClr val="tx2"/>
                </a:solidFill>
              </a:rPr>
              <a:t>PA technology </a:t>
            </a:r>
            <a:r>
              <a:rPr lang="en-US" dirty="0">
                <a:solidFill>
                  <a:schemeClr val="tx2"/>
                </a:solidFill>
              </a:rPr>
              <a:t>is actively augmenting output (NFRC is non-zero) and Gas Turbines (GT) are operating somewhere in the middle of their operating </a:t>
            </a:r>
            <a:r>
              <a:rPr lang="en-US" dirty="0" smtClean="0">
                <a:solidFill>
                  <a:schemeClr val="tx2"/>
                </a:solidFill>
              </a:rPr>
              <a:t>capability</a:t>
            </a:r>
            <a:endParaRPr lang="en-US" dirty="0">
              <a:solidFill>
                <a:schemeClr val="tx2"/>
              </a:solidFill>
            </a:endParaRPr>
          </a:p>
          <a:p>
            <a:pPr lvl="1"/>
            <a:r>
              <a:rPr lang="en-US" dirty="0">
                <a:solidFill>
                  <a:schemeClr val="tx2"/>
                </a:solidFill>
              </a:rPr>
              <a:t>The </a:t>
            </a:r>
            <a:r>
              <a:rPr lang="en-US" dirty="0" smtClean="0">
                <a:solidFill>
                  <a:schemeClr val="tx2"/>
                </a:solidFill>
              </a:rPr>
              <a:t>PA technology </a:t>
            </a:r>
            <a:r>
              <a:rPr lang="en-US" dirty="0">
                <a:solidFill>
                  <a:schemeClr val="tx2"/>
                </a:solidFill>
              </a:rPr>
              <a:t>is actively augmenting output (NFRC is zero or close to zero) and Gas Turbines (GT) are operating at maximum </a:t>
            </a:r>
            <a:r>
              <a:rPr lang="en-US" dirty="0" smtClean="0">
                <a:solidFill>
                  <a:schemeClr val="tx2"/>
                </a:solidFill>
              </a:rPr>
              <a:t>capability</a:t>
            </a:r>
          </a:p>
          <a:p>
            <a:r>
              <a:rPr lang="en-US" dirty="0" smtClean="0">
                <a:solidFill>
                  <a:schemeClr val="tx2"/>
                </a:solidFill>
              </a:rPr>
              <a:t>Operating Conditions Set 2</a:t>
            </a:r>
          </a:p>
          <a:p>
            <a:pPr lvl="1"/>
            <a:r>
              <a:rPr lang="en-US" dirty="0">
                <a:solidFill>
                  <a:schemeClr val="tx2"/>
                </a:solidFill>
              </a:rPr>
              <a:t>Gas Turbines (GT) are operating somewhere in the middle of their operating </a:t>
            </a:r>
            <a:r>
              <a:rPr lang="en-US" dirty="0" smtClean="0">
                <a:solidFill>
                  <a:schemeClr val="tx2"/>
                </a:solidFill>
              </a:rPr>
              <a:t>capability</a:t>
            </a:r>
          </a:p>
          <a:p>
            <a:pPr lvl="1"/>
            <a:r>
              <a:rPr lang="en-US" dirty="0">
                <a:solidFill>
                  <a:schemeClr val="tx2"/>
                </a:solidFill>
              </a:rPr>
              <a:t>Gas Turbines (GT) are operating at maximum </a:t>
            </a:r>
            <a:r>
              <a:rPr lang="en-US" dirty="0" smtClean="0">
                <a:solidFill>
                  <a:schemeClr val="tx2"/>
                </a:solidFill>
              </a:rPr>
              <a:t>capability</a:t>
            </a:r>
            <a:endParaRPr lang="en-US"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3227623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tx2"/>
                </a:solidFill>
              </a:rPr>
              <a:t>Operating Conditions Set 1</a:t>
            </a:r>
            <a:endParaRPr lang="en-US" dirty="0">
              <a:solidFill>
                <a:schemeClr val="tx2"/>
              </a:solidFill>
            </a:endParaRPr>
          </a:p>
        </p:txBody>
      </p:sp>
      <p:sp>
        <p:nvSpPr>
          <p:cNvPr id="3" name="Subtitle 2"/>
          <p:cNvSpPr>
            <a:spLocks noGrp="1"/>
          </p:cNvSpPr>
          <p:nvPr>
            <p:ph type="subTitle" idx="1"/>
          </p:nvPr>
        </p:nvSpPr>
        <p:spPr>
          <a:xfrm>
            <a:off x="1371600" y="3032956"/>
            <a:ext cx="6400800" cy="1752600"/>
          </a:xfrm>
        </p:spPr>
        <p:txBody>
          <a:bodyPr/>
          <a:lstStyle/>
          <a:p>
            <a:r>
              <a:rPr lang="en-US" dirty="0" smtClean="0">
                <a:solidFill>
                  <a:schemeClr val="tx2">
                    <a:lumMod val="60000"/>
                    <a:lumOff val="40000"/>
                  </a:schemeClr>
                </a:solidFill>
              </a:rPr>
              <a:t>Resources have Power Augmentation Technologies</a:t>
            </a:r>
            <a:endParaRPr lang="en-US" dirty="0">
              <a:solidFill>
                <a:schemeClr val="tx2">
                  <a:lumMod val="60000"/>
                  <a:lumOff val="40000"/>
                </a:schemeClr>
              </a:solidFill>
            </a:endParaRPr>
          </a:p>
        </p:txBody>
      </p:sp>
    </p:spTree>
    <p:extLst>
      <p:ext uri="{BB962C8B-B14F-4D97-AF65-F5344CB8AC3E}">
        <p14:creationId xmlns:p14="http://schemas.microsoft.com/office/powerpoint/2010/main" val="255812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485018"/>
          </a:xfrm>
        </p:spPr>
        <p:txBody>
          <a:bodyPr/>
          <a:lstStyle/>
          <a:p>
            <a:r>
              <a:rPr lang="en-US" dirty="0"/>
              <a:t>Will the Resource transition into an Operating Mode other than Droop/MW/Speed Control?</a:t>
            </a:r>
          </a:p>
        </p:txBody>
      </p:sp>
      <p:sp>
        <p:nvSpPr>
          <p:cNvPr id="3" name="Content Placeholder 2"/>
          <p:cNvSpPr>
            <a:spLocks noGrp="1"/>
          </p:cNvSpPr>
          <p:nvPr>
            <p:ph idx="1"/>
          </p:nvPr>
        </p:nvSpPr>
        <p:spPr>
          <a:xfrm>
            <a:off x="381000" y="5249006"/>
            <a:ext cx="8534400" cy="756084"/>
          </a:xfrm>
        </p:spPr>
        <p:txBody>
          <a:bodyPr/>
          <a:lstStyle/>
          <a:p>
            <a:r>
              <a:rPr lang="en-US" dirty="0" smtClean="0">
                <a:solidFill>
                  <a:schemeClr val="tx2"/>
                </a:solidFill>
              </a:rPr>
              <a:t>Power Augmentation Control Mode</a:t>
            </a:r>
          </a:p>
          <a:p>
            <a:pPr lvl="1"/>
            <a:r>
              <a:rPr lang="en-US" dirty="0" smtClean="0">
                <a:solidFill>
                  <a:schemeClr val="tx2"/>
                </a:solidFill>
              </a:rPr>
              <a:t>PA Technology that increases firing temperature</a:t>
            </a:r>
            <a:endParaRPr lang="en-US"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6" name="Chart 5"/>
          <p:cNvGraphicFramePr>
            <a:graphicFrameLocks/>
          </p:cNvGraphicFramePr>
          <p:nvPr>
            <p:extLst>
              <p:ext uri="{D42A27DB-BD31-4B8C-83A1-F6EECF244321}">
                <p14:modId xmlns:p14="http://schemas.microsoft.com/office/powerpoint/2010/main" val="927290651"/>
              </p:ext>
            </p:extLst>
          </p:nvPr>
        </p:nvGraphicFramePr>
        <p:xfrm>
          <a:off x="529193" y="1376772"/>
          <a:ext cx="8238013" cy="403383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818665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485018"/>
          </a:xfrm>
        </p:spPr>
        <p:txBody>
          <a:bodyPr/>
          <a:lstStyle/>
          <a:p>
            <a:r>
              <a:rPr lang="en-US" dirty="0"/>
              <a:t>Any L</a:t>
            </a:r>
            <a:r>
              <a:rPr lang="en-US" dirty="0" smtClean="0"/>
              <a:t>imitations or Delays of </a:t>
            </a:r>
            <a:r>
              <a:rPr lang="en-US" dirty="0"/>
              <a:t>PFR </a:t>
            </a:r>
            <a:r>
              <a:rPr lang="en-US" dirty="0" smtClean="0"/>
              <a:t>to High </a:t>
            </a:r>
            <a:r>
              <a:rPr lang="en-US" dirty="0"/>
              <a:t>Frequency Events?</a:t>
            </a:r>
          </a:p>
        </p:txBody>
      </p:sp>
      <p:sp>
        <p:nvSpPr>
          <p:cNvPr id="3" name="Content Placeholder 2"/>
          <p:cNvSpPr>
            <a:spLocks noGrp="1"/>
          </p:cNvSpPr>
          <p:nvPr>
            <p:ph idx="1"/>
          </p:nvPr>
        </p:nvSpPr>
        <p:spPr>
          <a:xfrm>
            <a:off x="381000" y="4725144"/>
            <a:ext cx="8534400" cy="1607051"/>
          </a:xfrm>
        </p:spPr>
        <p:txBody>
          <a:bodyPr/>
          <a:lstStyle/>
          <a:p>
            <a:r>
              <a:rPr lang="en-US" sz="2000" dirty="0">
                <a:solidFill>
                  <a:schemeClr val="tx2"/>
                </a:solidFill>
              </a:rPr>
              <a:t>O</a:t>
            </a:r>
            <a:r>
              <a:rPr lang="en-US" sz="2000" dirty="0" smtClean="0">
                <a:solidFill>
                  <a:schemeClr val="tx2"/>
                </a:solidFill>
              </a:rPr>
              <a:t>f the 8 captured in the dynamic model, all transitioned into Temperature Control mode</a:t>
            </a:r>
          </a:p>
          <a:p>
            <a:r>
              <a:rPr lang="en-US" sz="2000" dirty="0">
                <a:solidFill>
                  <a:schemeClr val="tx2"/>
                </a:solidFill>
              </a:rPr>
              <a:t>Of the </a:t>
            </a:r>
            <a:r>
              <a:rPr lang="en-US" sz="2000" dirty="0" smtClean="0">
                <a:solidFill>
                  <a:schemeClr val="tx2"/>
                </a:solidFill>
              </a:rPr>
              <a:t>21 not </a:t>
            </a:r>
            <a:r>
              <a:rPr lang="en-US" sz="2000" dirty="0">
                <a:solidFill>
                  <a:schemeClr val="tx2"/>
                </a:solidFill>
              </a:rPr>
              <a:t>captured in the dynamic model, 2 transitioned into an Exhaust Temperature Control Mode and 19 to Temperature Control mode</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graphicFrame>
        <p:nvGraphicFramePr>
          <p:cNvPr id="7" name="Chart 6"/>
          <p:cNvGraphicFramePr>
            <a:graphicFrameLocks/>
          </p:cNvGraphicFramePr>
          <p:nvPr>
            <p:extLst>
              <p:ext uri="{D42A27DB-BD31-4B8C-83A1-F6EECF244321}">
                <p14:modId xmlns:p14="http://schemas.microsoft.com/office/powerpoint/2010/main" val="2757758532"/>
              </p:ext>
            </p:extLst>
          </p:nvPr>
        </p:nvGraphicFramePr>
        <p:xfrm>
          <a:off x="-307879" y="1088740"/>
          <a:ext cx="9451879" cy="399644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348954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485018"/>
          </a:xfrm>
        </p:spPr>
        <p:txBody>
          <a:bodyPr/>
          <a:lstStyle/>
          <a:p>
            <a:r>
              <a:rPr lang="en-US" dirty="0"/>
              <a:t>Will the Resource transition into an Operating Mode other than Droop/MW/Speed Control?</a:t>
            </a:r>
          </a:p>
        </p:txBody>
      </p:sp>
      <p:sp>
        <p:nvSpPr>
          <p:cNvPr id="3" name="Content Placeholder 2"/>
          <p:cNvSpPr>
            <a:spLocks noGrp="1"/>
          </p:cNvSpPr>
          <p:nvPr>
            <p:ph idx="1"/>
          </p:nvPr>
        </p:nvSpPr>
        <p:spPr>
          <a:xfrm>
            <a:off x="381000" y="5168975"/>
            <a:ext cx="8534400" cy="720080"/>
          </a:xfrm>
        </p:spPr>
        <p:txBody>
          <a:bodyPr/>
          <a:lstStyle/>
          <a:p>
            <a:r>
              <a:rPr lang="en-US" sz="2000" dirty="0" smtClean="0">
                <a:solidFill>
                  <a:schemeClr val="tx2"/>
                </a:solidFill>
              </a:rPr>
              <a:t>27 of the 64 resources are not designed to operate in this condition</a:t>
            </a:r>
          </a:p>
          <a:p>
            <a:r>
              <a:rPr lang="en-US" sz="2000" dirty="0" smtClean="0">
                <a:solidFill>
                  <a:schemeClr val="tx2"/>
                </a:solidFill>
              </a:rPr>
              <a:t>Reserve Capacity Mode</a:t>
            </a:r>
          </a:p>
          <a:p>
            <a:pPr lvl="1"/>
            <a:r>
              <a:rPr lang="en-US" sz="1800" dirty="0" smtClean="0">
                <a:solidFill>
                  <a:schemeClr val="tx2"/>
                </a:solidFill>
              </a:rPr>
              <a:t>Resource will stay in MW control during high frequency events</a:t>
            </a:r>
            <a:endParaRPr lang="en-US" sz="18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graphicFrame>
        <p:nvGraphicFramePr>
          <p:cNvPr id="6" name="Chart 5"/>
          <p:cNvGraphicFramePr>
            <a:graphicFrameLocks/>
          </p:cNvGraphicFramePr>
          <p:nvPr>
            <p:extLst>
              <p:ext uri="{D42A27DB-BD31-4B8C-83A1-F6EECF244321}">
                <p14:modId xmlns:p14="http://schemas.microsoft.com/office/powerpoint/2010/main" val="3472187972"/>
              </p:ext>
            </p:extLst>
          </p:nvPr>
        </p:nvGraphicFramePr>
        <p:xfrm>
          <a:off x="0" y="1376773"/>
          <a:ext cx="8202705" cy="35643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838135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485018"/>
          </a:xfrm>
        </p:spPr>
        <p:txBody>
          <a:bodyPr/>
          <a:lstStyle/>
          <a:p>
            <a:r>
              <a:rPr lang="en-US" dirty="0"/>
              <a:t>Any Limitations or Delays of PFR to High Frequency Events?</a:t>
            </a:r>
          </a:p>
        </p:txBody>
      </p:sp>
      <p:sp>
        <p:nvSpPr>
          <p:cNvPr id="3" name="Content Placeholder 2"/>
          <p:cNvSpPr>
            <a:spLocks noGrp="1"/>
          </p:cNvSpPr>
          <p:nvPr>
            <p:ph idx="1"/>
          </p:nvPr>
        </p:nvSpPr>
        <p:spPr>
          <a:xfrm>
            <a:off x="381000" y="5121188"/>
            <a:ext cx="8534400" cy="720080"/>
          </a:xfrm>
        </p:spPr>
        <p:txBody>
          <a:bodyPr/>
          <a:lstStyle/>
          <a:p>
            <a:r>
              <a:rPr lang="en-US" sz="2000" dirty="0" smtClean="0">
                <a:solidFill>
                  <a:schemeClr val="tx2"/>
                </a:solidFill>
              </a:rPr>
              <a:t>Two resources identified that their dynamic models includes the control loop for when the resource enters and exits Temperature Control Mode (i.e. the reason for why limitations exist)</a:t>
            </a:r>
            <a:endParaRPr lang="en-US" sz="18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graphicFrame>
        <p:nvGraphicFramePr>
          <p:cNvPr id="6" name="Chart 5"/>
          <p:cNvGraphicFramePr>
            <a:graphicFrameLocks/>
          </p:cNvGraphicFramePr>
          <p:nvPr>
            <p:extLst>
              <p:ext uri="{D42A27DB-BD31-4B8C-83A1-F6EECF244321}">
                <p14:modId xmlns:p14="http://schemas.microsoft.com/office/powerpoint/2010/main" val="603995334"/>
              </p:ext>
            </p:extLst>
          </p:nvPr>
        </p:nvGraphicFramePr>
        <p:xfrm>
          <a:off x="1187624" y="1412776"/>
          <a:ext cx="6665820" cy="35643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925622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485018"/>
          </a:xfrm>
        </p:spPr>
        <p:txBody>
          <a:bodyPr/>
          <a:lstStyle/>
          <a:p>
            <a:r>
              <a:rPr lang="en-US" dirty="0"/>
              <a:t>Will the Resource transition into an Operating Mode other than Droop/MW/Speed Control?</a:t>
            </a:r>
          </a:p>
        </p:txBody>
      </p:sp>
      <p:sp>
        <p:nvSpPr>
          <p:cNvPr id="3" name="Content Placeholder 2"/>
          <p:cNvSpPr>
            <a:spLocks noGrp="1"/>
          </p:cNvSpPr>
          <p:nvPr>
            <p:ph idx="1"/>
          </p:nvPr>
        </p:nvSpPr>
        <p:spPr>
          <a:xfrm>
            <a:off x="381000" y="4967177"/>
            <a:ext cx="8534400" cy="720080"/>
          </a:xfrm>
        </p:spPr>
        <p:txBody>
          <a:bodyPr/>
          <a:lstStyle/>
          <a:p>
            <a:r>
              <a:rPr lang="en-US" sz="2000" dirty="0" smtClean="0">
                <a:solidFill>
                  <a:schemeClr val="tx2"/>
                </a:solidFill>
              </a:rPr>
              <a:t>Operating modes entered will mostly be independent of whether the resource has PA Technology enabled or disabled</a:t>
            </a:r>
            <a:endParaRPr lang="en-US" sz="18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graphicFrame>
        <p:nvGraphicFramePr>
          <p:cNvPr id="7" name="Chart 6"/>
          <p:cNvGraphicFramePr>
            <a:graphicFrameLocks/>
          </p:cNvGraphicFramePr>
          <p:nvPr>
            <p:extLst>
              <p:ext uri="{D42A27DB-BD31-4B8C-83A1-F6EECF244321}">
                <p14:modId xmlns:p14="http://schemas.microsoft.com/office/powerpoint/2010/main" val="987503895"/>
              </p:ext>
            </p:extLst>
          </p:nvPr>
        </p:nvGraphicFramePr>
        <p:xfrm>
          <a:off x="-12401" y="1331254"/>
          <a:ext cx="8210550" cy="36528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3166121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AB37479C-5C6A-48BF-A6EB-A96397C4A0DE}">
  <ds:schemaRefs>
    <ds:schemaRef ds:uri="http://schemas.microsoft.com/sharepoint/v3/contenttype/forms"/>
  </ds:schemaRefs>
</ds:datastoreItem>
</file>

<file path=customXml/itemProps2.xml><?xml version="1.0" encoding="utf-8"?>
<ds:datastoreItem xmlns:ds="http://schemas.openxmlformats.org/officeDocument/2006/customXml" ds:itemID="{C64C7B50-9071-4454-BFDA-9AA252788C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3F52101-2002-453C-B5E4-FFADB4DAD408}">
  <ds:schemaRef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32957</TotalTime>
  <Words>915</Words>
  <Application>Microsoft Office PowerPoint</Application>
  <PresentationFormat>On-screen Show (4:3)</PresentationFormat>
  <Paragraphs>99</Paragraphs>
  <Slides>16</Slides>
  <Notes>5</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16</vt:i4>
      </vt:variant>
    </vt:vector>
  </HeadingPairs>
  <TitlesOfParts>
    <vt:vector size="23" baseType="lpstr">
      <vt:lpstr>Arial</vt:lpstr>
      <vt:lpstr>Book Antiqua</vt:lpstr>
      <vt:lpstr>Calibri</vt:lpstr>
      <vt:lpstr>Symbol</vt:lpstr>
      <vt:lpstr>1_Custom Design</vt:lpstr>
      <vt:lpstr>Office Theme</vt:lpstr>
      <vt:lpstr>Custom Design</vt:lpstr>
      <vt:lpstr>PowerPoint Presentation</vt:lpstr>
      <vt:lpstr>Introduction</vt:lpstr>
      <vt:lpstr>Operating Conditions</vt:lpstr>
      <vt:lpstr>Operating Conditions Set 1</vt:lpstr>
      <vt:lpstr>Will the Resource transition into an Operating Mode other than Droop/MW/Speed Control?</vt:lpstr>
      <vt:lpstr>Any Limitations or Delays of PFR to High Frequency Events?</vt:lpstr>
      <vt:lpstr>Will the Resource transition into an Operating Mode other than Droop/MW/Speed Control?</vt:lpstr>
      <vt:lpstr>Any Limitations or Delays of PFR to High Frequency Events?</vt:lpstr>
      <vt:lpstr>Will the Resource transition into an Operating Mode other than Droop/MW/Speed Control?</vt:lpstr>
      <vt:lpstr>Any Limitations or Delays of PFR to High Frequency Events?</vt:lpstr>
      <vt:lpstr>Operating Conditions Set 2</vt:lpstr>
      <vt:lpstr>Operating Condition: GTs Operating Somewhere in the Middle of Range</vt:lpstr>
      <vt:lpstr>GTs Operating at Maximum Capability</vt:lpstr>
      <vt:lpstr>Notable Feedback/Comments</vt:lpstr>
      <vt:lpstr>Feedback and Comments</vt:lpstr>
      <vt:lpstr>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Gonzalez, Emmanuel</cp:lastModifiedBy>
  <cp:revision>976</cp:revision>
  <cp:lastPrinted>2019-09-30T17:18:38Z</cp:lastPrinted>
  <dcterms:created xsi:type="dcterms:W3CDTF">2016-01-21T15:20:31Z</dcterms:created>
  <dcterms:modified xsi:type="dcterms:W3CDTF">2020-11-11T17:06:01Z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