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344" r:id="rId7"/>
    <p:sldId id="345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14" d="100"/>
          <a:sy n="114" d="100"/>
        </p:scale>
        <p:origin x="120" y="3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November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34938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80658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3493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994495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FFR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 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33400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64760" y="1356091"/>
            <a:ext cx="32013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noProof="0" dirty="0" smtClean="0">
                <a:solidFill>
                  <a:srgbClr val="000000"/>
                </a:solidFill>
              </a:rPr>
              <a:t> </a:t>
            </a:r>
            <a:endParaRPr lang="en-US" sz="9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noProof="0" dirty="0" smtClean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277254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NPRR930(a) – O&amp;M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Sections 4.2.2 (1) (6), 4.2.5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Sections 2.1, 2.2,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NPRR978(b) </a:t>
            </a:r>
            <a:r>
              <a:rPr lang="en-US" sz="800" b="0" kern="0" dirty="0">
                <a:solidFill>
                  <a:srgbClr val="FF0000"/>
                </a:solidFill>
              </a:rPr>
              <a:t>– </a:t>
            </a:r>
            <a:r>
              <a:rPr lang="en-US" sz="800" b="0" kern="0" dirty="0" smtClean="0">
                <a:solidFill>
                  <a:srgbClr val="FF0000"/>
                </a:solidFill>
              </a:rPr>
              <a:t>Additional report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97042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8" y="4800446"/>
            <a:ext cx="4422805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3067331"/>
            <a:ext cx="1435608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/>
              <a:t>December</a:t>
            </a:r>
            <a:endParaRPr lang="en-US" sz="900" dirty="0" smtClean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42647"/>
            <a:ext cx="370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9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92934" y="3454097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5537" y="405381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8/1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1981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488291" y="3717679"/>
            <a:ext cx="1683909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9/3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Go-Live - View/Update</a:t>
            </a:r>
            <a:endParaRPr lang="en-US" sz="9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1590676" y="3906683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2807981" y="42061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0074" y="3238212"/>
            <a:ext cx="14519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7/1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4272610" y="134642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78454" y="2462630"/>
            <a:ext cx="3705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224084" y="3566683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04481" y="1381119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21480" y="4323695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70464" y="4124992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67272" y="235451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</a:t>
            </a:r>
            <a:endParaRPr lang="en-US" sz="1200" kern="0" dirty="0"/>
          </a:p>
        </p:txBody>
      </p:sp>
      <p:sp>
        <p:nvSpPr>
          <p:cNvPr id="59" name="TextBox 58"/>
          <p:cNvSpPr txBox="1"/>
          <p:nvPr/>
        </p:nvSpPr>
        <p:spPr>
          <a:xfrm>
            <a:off x="5698767" y="2624308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7620429" y="2744448"/>
            <a:ext cx="449587" cy="910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7266069" y="2550532"/>
            <a:ext cx="811131" cy="187022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1258909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2/6 – 2/8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4/3 – 4/5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 – 5/31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8/7 – 8/9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 – 12/14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NPRR978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NOGRR195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94178" y="5606014"/>
            <a:ext cx="248539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Final </a:t>
            </a:r>
            <a:r>
              <a:rPr lang="en-US" sz="800" b="0" kern="0" dirty="0"/>
              <a:t>report </a:t>
            </a:r>
            <a:r>
              <a:rPr lang="en-US" sz="800" b="0" kern="0" dirty="0" smtClean="0"/>
              <a:t>changes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“Add” capability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436744"/>
              </p:ext>
            </p:extLst>
          </p:nvPr>
        </p:nvGraphicFramePr>
        <p:xfrm>
          <a:off x="176358" y="5047856"/>
          <a:ext cx="8803212" cy="464820"/>
        </p:xfrm>
        <a:graphic>
          <a:graphicData uri="http://schemas.openxmlformats.org/drawingml/2006/table">
            <a:tbl>
              <a:tblPr firstRow="1" bandRow="1"/>
              <a:tblGrid>
                <a:gridCol w="1002739"/>
                <a:gridCol w="1993803"/>
                <a:gridCol w="5806670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 / 2020 / 2021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RRs: 826, 857, 879, 885, 918, 935(b), 936, 939, 941, 965, 1020, 1030, PGRR066, SCR799, SCR800, SCR805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271547" y="1356405"/>
            <a:ext cx="370549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1749" y="1355698"/>
            <a:ext cx="3705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98047" y="1355698"/>
            <a:ext cx="370549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37594" y="2703742"/>
            <a:ext cx="5139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On Hold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467095" y="4122332"/>
            <a:ext cx="15166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2024 Go-Lives</a:t>
            </a:r>
            <a:endParaRPr lang="en-US" sz="1200" b="0" kern="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5779911" y="3541910"/>
            <a:ext cx="1964247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Add Functionality Go-Live</a:t>
            </a:r>
            <a:endParaRPr lang="en-US" sz="900" b="0" kern="0" dirty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467095" y="2771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</a:t>
            </a:r>
            <a:endParaRPr lang="en-US" sz="1200" b="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7162800" y="3988713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886801" y="2222773"/>
            <a:ext cx="1070015" cy="1225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1642096" y="2669373"/>
            <a:ext cx="1294626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Pending Board approval</a:t>
            </a:r>
          </a:p>
        </p:txBody>
      </p:sp>
      <p:cxnSp>
        <p:nvCxnSpPr>
          <p:cNvPr id="31" name="Straight Arrow Connector 30"/>
          <p:cNvCxnSpPr>
            <a:stCxn id="28" idx="0"/>
          </p:cNvCxnSpPr>
          <p:nvPr/>
        </p:nvCxnSpPr>
        <p:spPr>
          <a:xfrm flipV="1">
            <a:off x="2289409" y="2446789"/>
            <a:ext cx="88660" cy="222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1956816" y="2625584"/>
            <a:ext cx="1431117" cy="822995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13"/>
          <p:cNvSpPr txBox="1">
            <a:spLocks noChangeArrowheads="1"/>
          </p:cNvSpPr>
          <p:nvPr/>
        </p:nvSpPr>
        <p:spPr bwMode="auto">
          <a:xfrm>
            <a:off x="493936" y="4245329"/>
            <a:ext cx="3821030" cy="246221"/>
          </a:xfrm>
          <a:prstGeom prst="rect">
            <a:avLst/>
          </a:prstGeom>
          <a:solidFill>
            <a:srgbClr val="A1D8F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2021 Release Dates are still being finalized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215945</TotalTime>
  <Words>567</Words>
  <Application>Microsoft Office PowerPoint</Application>
  <PresentationFormat>On-screen Show (4:3)</PresentationFormat>
  <Paragraphs>378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2020 Release Targets – Board Approved NPRRs / SCRs / xGRRs </vt:lpstr>
      <vt:lpstr>2021 Release Targets – Board Approved NPRRs / SCRs / xGRRs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2327</cp:revision>
  <cp:lastPrinted>2020-02-05T17:47:59Z</cp:lastPrinted>
  <dcterms:created xsi:type="dcterms:W3CDTF">2016-01-21T15:20:31Z</dcterms:created>
  <dcterms:modified xsi:type="dcterms:W3CDTF">2020-11-11T18:32:35Z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