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0"/>
  </p:notesMasterIdLst>
  <p:handoutMasterIdLst>
    <p:handoutMasterId r:id="rId11"/>
  </p:handoutMasterIdLst>
  <p:sldIdLst>
    <p:sldId id="260" r:id="rId7"/>
    <p:sldId id="257" r:id="rId8"/>
    <p:sldId id="265" r:id="rId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745" autoAdjust="0"/>
    <p:restoredTop sz="94660"/>
  </p:normalViewPr>
  <p:slideViewPr>
    <p:cSldViewPr showGuides="1">
      <p:cViewPr varScale="1">
        <p:scale>
          <a:sx n="70" d="100"/>
          <a:sy n="70" d="100"/>
        </p:scale>
        <p:origin x="816" y="7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handoutMaster" Target="handoutMasters/handoutMaster1.xml"/><Relationship Id="rId5" Type="http://schemas.openxmlformats.org/officeDocument/2006/relationships/slideMaster" Target="slideMasters/slideMaster2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hanna\Downloads\1605534277_17798812.csv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API Historical Performance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'1605534277_17798812'!$B$1</c:f>
              <c:strCache>
                <c:ptCount val="1"/>
                <c:pt idx="0">
                  <c:v>QueryDetail</c:v>
                </c:pt>
              </c:strCache>
            </c:strRef>
          </c:tx>
          <c:spPr>
            <a:ln w="28575" cap="rnd">
              <a:solidFill>
                <a:schemeClr val="accent6"/>
              </a:solidFill>
              <a:round/>
            </a:ln>
            <a:effectLst/>
          </c:spPr>
          <c:marker>
            <c:symbol val="none"/>
          </c:marker>
          <c:cat>
            <c:numRef>
              <c:f>'1605534277_17798812'!$A$2:$A$13</c:f>
              <c:numCache>
                <c:formatCode>m/d/yyyy</c:formatCode>
                <c:ptCount val="12"/>
                <c:pt idx="0">
                  <c:v>43770</c:v>
                </c:pt>
                <c:pt idx="1">
                  <c:v>43800</c:v>
                </c:pt>
                <c:pt idx="2">
                  <c:v>43831</c:v>
                </c:pt>
                <c:pt idx="3">
                  <c:v>43862</c:v>
                </c:pt>
                <c:pt idx="4">
                  <c:v>43891</c:v>
                </c:pt>
                <c:pt idx="5">
                  <c:v>43922</c:v>
                </c:pt>
                <c:pt idx="6">
                  <c:v>43952</c:v>
                </c:pt>
                <c:pt idx="7">
                  <c:v>43983</c:v>
                </c:pt>
                <c:pt idx="8">
                  <c:v>44013</c:v>
                </c:pt>
                <c:pt idx="9">
                  <c:v>44044</c:v>
                </c:pt>
                <c:pt idx="10">
                  <c:v>44075</c:v>
                </c:pt>
                <c:pt idx="11">
                  <c:v>44105</c:v>
                </c:pt>
              </c:numCache>
            </c:numRef>
          </c:cat>
          <c:val>
            <c:numRef>
              <c:f>'1605534277_17798812'!$B$2:$B$13</c:f>
              <c:numCache>
                <c:formatCode>0.00</c:formatCode>
                <c:ptCount val="12"/>
                <c:pt idx="0">
                  <c:v>1.58080709816829</c:v>
                </c:pt>
                <c:pt idx="1">
                  <c:v>1.5859225979798199</c:v>
                </c:pt>
                <c:pt idx="2">
                  <c:v>1.42122212726649</c:v>
                </c:pt>
                <c:pt idx="3">
                  <c:v>1.0323393121798301</c:v>
                </c:pt>
                <c:pt idx="4">
                  <c:v>1.34436532228373</c:v>
                </c:pt>
                <c:pt idx="5">
                  <c:v>1.0984688608357001</c:v>
                </c:pt>
                <c:pt idx="6">
                  <c:v>1.3518247316712899</c:v>
                </c:pt>
                <c:pt idx="7">
                  <c:v>1.30454666275586</c:v>
                </c:pt>
                <c:pt idx="8">
                  <c:v>1.55191380052996</c:v>
                </c:pt>
                <c:pt idx="9">
                  <c:v>1.96872666534055</c:v>
                </c:pt>
                <c:pt idx="10">
                  <c:v>1.6336658368463399</c:v>
                </c:pt>
                <c:pt idx="11">
                  <c:v>1.4331552387506901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'1605534277_17798812'!$C$1</c:f>
              <c:strCache>
                <c:ptCount val="1"/>
                <c:pt idx="0">
                  <c:v>QueryList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cat>
            <c:numRef>
              <c:f>'1605534277_17798812'!$A$2:$A$13</c:f>
              <c:numCache>
                <c:formatCode>m/d/yyyy</c:formatCode>
                <c:ptCount val="12"/>
                <c:pt idx="0">
                  <c:v>43770</c:v>
                </c:pt>
                <c:pt idx="1">
                  <c:v>43800</c:v>
                </c:pt>
                <c:pt idx="2">
                  <c:v>43831</c:v>
                </c:pt>
                <c:pt idx="3">
                  <c:v>43862</c:v>
                </c:pt>
                <c:pt idx="4">
                  <c:v>43891</c:v>
                </c:pt>
                <c:pt idx="5">
                  <c:v>43922</c:v>
                </c:pt>
                <c:pt idx="6">
                  <c:v>43952</c:v>
                </c:pt>
                <c:pt idx="7">
                  <c:v>43983</c:v>
                </c:pt>
                <c:pt idx="8">
                  <c:v>44013</c:v>
                </c:pt>
                <c:pt idx="9">
                  <c:v>44044</c:v>
                </c:pt>
                <c:pt idx="10">
                  <c:v>44075</c:v>
                </c:pt>
                <c:pt idx="11">
                  <c:v>44105</c:v>
                </c:pt>
              </c:numCache>
            </c:numRef>
          </c:cat>
          <c:val>
            <c:numRef>
              <c:f>'1605534277_17798812'!$C$2:$C$13</c:f>
              <c:numCache>
                <c:formatCode>0.00</c:formatCode>
                <c:ptCount val="12"/>
                <c:pt idx="0">
                  <c:v>5.2771774661878004</c:v>
                </c:pt>
                <c:pt idx="1">
                  <c:v>5.2991138258866899</c:v>
                </c:pt>
                <c:pt idx="2">
                  <c:v>5.2308545126196604</c:v>
                </c:pt>
                <c:pt idx="3">
                  <c:v>5.45714982402564</c:v>
                </c:pt>
                <c:pt idx="4">
                  <c:v>10.674393695961299</c:v>
                </c:pt>
                <c:pt idx="5">
                  <c:v>5.6203508094042798</c:v>
                </c:pt>
                <c:pt idx="6">
                  <c:v>10.5157319008754</c:v>
                </c:pt>
                <c:pt idx="7">
                  <c:v>5.3975006020101102</c:v>
                </c:pt>
                <c:pt idx="8">
                  <c:v>6.9178607971138399</c:v>
                </c:pt>
                <c:pt idx="9">
                  <c:v>6.7072644254119904</c:v>
                </c:pt>
                <c:pt idx="10">
                  <c:v>6.9186367231147301</c:v>
                </c:pt>
                <c:pt idx="11">
                  <c:v>6.5170443863466199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'1605534277_17798812'!$D$1</c:f>
              <c:strCache>
                <c:ptCount val="1"/>
                <c:pt idx="0">
                  <c:v>Update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numRef>
              <c:f>'1605534277_17798812'!$A$2:$A$13</c:f>
              <c:numCache>
                <c:formatCode>m/d/yyyy</c:formatCode>
                <c:ptCount val="12"/>
                <c:pt idx="0">
                  <c:v>43770</c:v>
                </c:pt>
                <c:pt idx="1">
                  <c:v>43800</c:v>
                </c:pt>
                <c:pt idx="2">
                  <c:v>43831</c:v>
                </c:pt>
                <c:pt idx="3">
                  <c:v>43862</c:v>
                </c:pt>
                <c:pt idx="4">
                  <c:v>43891</c:v>
                </c:pt>
                <c:pt idx="5">
                  <c:v>43922</c:v>
                </c:pt>
                <c:pt idx="6">
                  <c:v>43952</c:v>
                </c:pt>
                <c:pt idx="7">
                  <c:v>43983</c:v>
                </c:pt>
                <c:pt idx="8">
                  <c:v>44013</c:v>
                </c:pt>
                <c:pt idx="9">
                  <c:v>44044</c:v>
                </c:pt>
                <c:pt idx="10">
                  <c:v>44075</c:v>
                </c:pt>
                <c:pt idx="11">
                  <c:v>44105</c:v>
                </c:pt>
              </c:numCache>
            </c:numRef>
          </c:cat>
          <c:val>
            <c:numRef>
              <c:f>'1605534277_17798812'!$D$2:$D$13</c:f>
              <c:numCache>
                <c:formatCode>0.00</c:formatCode>
                <c:ptCount val="12"/>
                <c:pt idx="0">
                  <c:v>1.55966282437935</c:v>
                </c:pt>
                <c:pt idx="1">
                  <c:v>1.48460305393631</c:v>
                </c:pt>
                <c:pt idx="2">
                  <c:v>1.3160966211016401</c:v>
                </c:pt>
                <c:pt idx="3">
                  <c:v>1.1754463068529399</c:v>
                </c:pt>
                <c:pt idx="4">
                  <c:v>1.0845350214185101</c:v>
                </c:pt>
                <c:pt idx="5">
                  <c:v>1.40331533909881</c:v>
                </c:pt>
                <c:pt idx="6">
                  <c:v>1.2243290173918</c:v>
                </c:pt>
                <c:pt idx="7">
                  <c:v>1.25816314780932</c:v>
                </c:pt>
                <c:pt idx="8">
                  <c:v>1.44731730697594</c:v>
                </c:pt>
                <c:pt idx="9">
                  <c:v>1.7336172619066399</c:v>
                </c:pt>
                <c:pt idx="10">
                  <c:v>1.54570186840706</c:v>
                </c:pt>
                <c:pt idx="11">
                  <c:v>1.38361416073261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39010808"/>
        <c:axId val="439007280"/>
      </c:lineChart>
      <c:dateAx>
        <c:axId val="439010808"/>
        <c:scaling>
          <c:orientation val="minMax"/>
        </c:scaling>
        <c:delete val="0"/>
        <c:axPos val="b"/>
        <c:numFmt formatCode="m/d/yyyy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39007280"/>
        <c:crosses val="autoZero"/>
        <c:auto val="1"/>
        <c:lblOffset val="100"/>
        <c:baseTimeUnit val="months"/>
      </c:dateAx>
      <c:valAx>
        <c:axId val="43900728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3901080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11/16/2020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11/16/2020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43245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ERCOT Public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ERCOT Public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ERCOT Public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1.vml"/><Relationship Id="rId6" Type="http://schemas.openxmlformats.org/officeDocument/2006/relationships/chart" Target="../charts/chart1.xml"/><Relationship Id="rId5" Type="http://schemas.openxmlformats.org/officeDocument/2006/relationships/image" Target="../media/image3.emf"/><Relationship Id="rId4" Type="http://schemas.openxmlformats.org/officeDocument/2006/relationships/package" Target="../embeddings/Microsoft_Excel_Worksheet1.xlsx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581400" y="1981200"/>
            <a:ext cx="5646034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kern="0" dirty="0">
                <a:solidFill>
                  <a:srgbClr val="000000"/>
                </a:solidFill>
                <a:latin typeface="Arial Black"/>
                <a:ea typeface="+mj-ea"/>
                <a:cs typeface="+mj-cs"/>
              </a:rPr>
              <a:t>Information Technology Report</a:t>
            </a:r>
            <a:endParaRPr lang="en-US" dirty="0" smtClean="0"/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endParaRPr lang="en-US" sz="2000" kern="0" dirty="0" smtClean="0">
              <a:solidFill>
                <a:srgbClr val="000000"/>
              </a:solidFill>
              <a:latin typeface="Arial Black" pitchFamily="34" charset="0"/>
            </a:endParaRPr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r>
              <a:rPr lang="en-US" sz="2000" kern="0" dirty="0" smtClean="0">
                <a:solidFill>
                  <a:srgbClr val="000000"/>
                </a:solidFill>
                <a:latin typeface="Arial Black" pitchFamily="34" charset="0"/>
              </a:rPr>
              <a:t>Mick Hanna</a:t>
            </a:r>
            <a:endParaRPr lang="en-US" sz="2000" kern="0" dirty="0">
              <a:solidFill>
                <a:srgbClr val="000000"/>
              </a:solidFill>
              <a:latin typeface="Arial Black" pitchFamily="34" charset="0"/>
            </a:endParaRPr>
          </a:p>
          <a:p>
            <a:pPr lvl="0" fontAlgn="base">
              <a:spcBef>
                <a:spcPct val="20000"/>
              </a:spcBef>
              <a:spcAft>
                <a:spcPct val="0"/>
              </a:spcAft>
            </a:pPr>
            <a:r>
              <a:rPr lang="en-US" sz="2000" kern="0" dirty="0">
                <a:solidFill>
                  <a:srgbClr val="000000"/>
                </a:solidFill>
                <a:latin typeface="Arial Black" pitchFamily="34" charset="0"/>
              </a:rPr>
              <a:t>Supervisor, IT Support Services</a:t>
            </a:r>
          </a:p>
          <a:p>
            <a:endParaRPr lang="en-US" dirty="0" smtClean="0"/>
          </a:p>
          <a:p>
            <a:endParaRPr lang="en-US" dirty="0"/>
          </a:p>
          <a:p>
            <a:pPr lvl="0" defTabSz="457200"/>
            <a:r>
              <a:rPr lang="en-US" b="1" dirty="0">
                <a:solidFill>
                  <a:srgbClr val="000000"/>
                </a:solidFill>
              </a:rPr>
              <a:t>ERCOT </a:t>
            </a:r>
            <a:r>
              <a:rPr lang="en-US" b="1" dirty="0" smtClean="0">
                <a:solidFill>
                  <a:srgbClr val="000000"/>
                </a:solidFill>
              </a:rPr>
              <a:t>Public</a:t>
            </a:r>
          </a:p>
          <a:p>
            <a:pPr lvl="0" defTabSz="457200"/>
            <a:r>
              <a:rPr lang="en-US" b="1" dirty="0" smtClean="0">
                <a:solidFill>
                  <a:srgbClr val="000000"/>
                </a:solidFill>
              </a:rPr>
              <a:t>November 2020</a:t>
            </a:r>
            <a:endParaRPr lang="en-US" b="1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400" dirty="0"/>
              <a:t>Incident Report Highlights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14400"/>
            <a:ext cx="8534400" cy="5410200"/>
          </a:xfrm>
        </p:spPr>
        <p:txBody>
          <a:bodyPr/>
          <a:lstStyle/>
          <a:p>
            <a:pPr marL="0" lvl="0" indent="0" eaLnBrk="0" fontAlgn="base" hangingPunct="0">
              <a:spcBef>
                <a:spcPts val="400"/>
              </a:spcBef>
              <a:buNone/>
              <a:defRPr/>
            </a:pPr>
            <a:r>
              <a:rPr lang="en-US" sz="1600" b="1" kern="0" dirty="0" smtClean="0">
                <a:solidFill>
                  <a:srgbClr val="000000"/>
                </a:solidFill>
              </a:rPr>
              <a:t>Service </a:t>
            </a:r>
            <a:r>
              <a:rPr lang="en-US" sz="1600" b="1" kern="0" dirty="0">
                <a:solidFill>
                  <a:srgbClr val="000000"/>
                </a:solidFill>
              </a:rPr>
              <a:t>Availability </a:t>
            </a:r>
            <a:r>
              <a:rPr lang="en-US" sz="1600" b="1" kern="0" dirty="0" smtClean="0">
                <a:solidFill>
                  <a:srgbClr val="000000"/>
                </a:solidFill>
              </a:rPr>
              <a:t>– </a:t>
            </a:r>
            <a:r>
              <a:rPr lang="en-US" sz="1600" b="1" kern="0" dirty="0" smtClean="0">
                <a:solidFill>
                  <a:srgbClr val="000000"/>
                </a:solidFill>
              </a:rPr>
              <a:t>October 2020</a:t>
            </a:r>
            <a:endParaRPr lang="en-US" sz="1600" b="1" kern="0" dirty="0">
              <a:solidFill>
                <a:srgbClr val="000000"/>
              </a:solidFill>
            </a:endParaRP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itchFamily="2" charset="2"/>
              <a:buChar char="ü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Retail Market IT systems met all SLA </a:t>
            </a:r>
            <a:r>
              <a:rPr lang="en-US" sz="1600" kern="0" dirty="0" smtClean="0">
                <a:solidFill>
                  <a:srgbClr val="000000"/>
                </a:solidFill>
              </a:rPr>
              <a:t>targets</a:t>
            </a:r>
          </a:p>
          <a:p>
            <a:pPr lvl="1" eaLnBrk="0" fontAlgn="base" hangingPunct="0">
              <a:spcAft>
                <a:spcPct val="0"/>
              </a:spcAft>
              <a:buClr>
                <a:srgbClr val="00B050"/>
              </a:buClr>
              <a:buFont typeface="Wingdings" pitchFamily="2" charset="2"/>
              <a:buChar char="ü"/>
              <a:defRPr/>
            </a:pPr>
            <a:r>
              <a:rPr lang="en-US" sz="1600" kern="0" dirty="0">
                <a:solidFill>
                  <a:srgbClr val="000000"/>
                </a:solidFill>
              </a:rPr>
              <a:t>Market Data Transparency IT systems met all SLA targets</a:t>
            </a:r>
          </a:p>
          <a:p>
            <a:pPr marL="0" lvl="0" indent="0" eaLnBrk="0" fontAlgn="base" hangingPunct="0">
              <a:spcAft>
                <a:spcPct val="0"/>
              </a:spcAft>
              <a:buNone/>
            </a:pPr>
            <a:endParaRPr lang="en-US" sz="1600" b="1" kern="0" dirty="0" smtClean="0">
              <a:solidFill>
                <a:srgbClr val="000000"/>
              </a:solidFill>
            </a:endParaRPr>
          </a:p>
          <a:p>
            <a:pPr marL="0" lvl="0" indent="0" eaLnBrk="0" fontAlgn="base" hangingPunct="0">
              <a:spcAft>
                <a:spcPct val="0"/>
              </a:spcAft>
              <a:buNone/>
            </a:pPr>
            <a:r>
              <a:rPr lang="en-US" sz="1600" b="1" kern="0" dirty="0" smtClean="0">
                <a:solidFill>
                  <a:srgbClr val="000000"/>
                </a:solidFill>
              </a:rPr>
              <a:t>Retail Incidents &amp; Maintenance – </a:t>
            </a:r>
            <a:r>
              <a:rPr lang="en-US" sz="1600" b="1" kern="0" dirty="0">
                <a:solidFill>
                  <a:srgbClr val="000000"/>
                </a:solidFill>
              </a:rPr>
              <a:t>October 2020</a:t>
            </a:r>
            <a:endParaRPr lang="en-US" sz="1600" b="1" kern="0" dirty="0" smtClean="0">
              <a:solidFill>
                <a:srgbClr val="000000"/>
              </a:solidFill>
            </a:endParaRPr>
          </a:p>
          <a:p>
            <a:pPr lvl="1" eaLnBrk="0" fontAlgn="base" hangingPunct="0"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en-US" sz="1600" dirty="0" smtClean="0"/>
              <a:t>October Retail Release began at 10/31 2:00PM through 11/1 6:42PM. This included the upgrade of our NAESB system and replacement of our EDI system.</a:t>
            </a:r>
            <a:endParaRPr lang="en-US" sz="1600" dirty="0" smtClean="0"/>
          </a:p>
          <a:p>
            <a:pPr marL="0" lvl="0" indent="0" eaLnBrk="0" fontAlgn="base" hangingPunct="0">
              <a:spcAft>
                <a:spcPct val="0"/>
              </a:spcAft>
              <a:buNone/>
            </a:pPr>
            <a:endParaRPr lang="en-US" sz="1600" b="1" kern="0" dirty="0" smtClean="0">
              <a:solidFill>
                <a:srgbClr val="000000"/>
              </a:solidFill>
            </a:endParaRPr>
          </a:p>
          <a:p>
            <a:pPr marL="0" lvl="0" indent="0" eaLnBrk="0" fontAlgn="base" hangingPunct="0">
              <a:spcAft>
                <a:spcPct val="0"/>
              </a:spcAft>
              <a:buNone/>
            </a:pPr>
            <a:r>
              <a:rPr lang="en-US" sz="1600" b="1" kern="0" dirty="0" smtClean="0">
                <a:solidFill>
                  <a:srgbClr val="000000"/>
                </a:solidFill>
              </a:rPr>
              <a:t>Non-Retail Incidents &amp; Maintenance – </a:t>
            </a:r>
            <a:r>
              <a:rPr lang="en-US" sz="1600" b="1" kern="0" dirty="0">
                <a:solidFill>
                  <a:srgbClr val="000000"/>
                </a:solidFill>
              </a:rPr>
              <a:t>October 2020</a:t>
            </a:r>
            <a:endParaRPr lang="en-US" sz="1600" b="1" kern="0" dirty="0" smtClean="0">
              <a:solidFill>
                <a:srgbClr val="000000"/>
              </a:solidFill>
            </a:endParaRPr>
          </a:p>
          <a:p>
            <a:pPr lvl="1" eaLnBrk="0" fontAlgn="base" hangingPunct="0"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en-US" sz="1600" dirty="0"/>
              <a:t>ERCOT will be implementing a number of market-facing changes in the production environment between </a:t>
            </a:r>
            <a:r>
              <a:rPr lang="en-US" sz="1600" dirty="0" smtClean="0"/>
              <a:t>for </a:t>
            </a:r>
            <a:r>
              <a:rPr lang="en-US" sz="1600" dirty="0"/>
              <a:t>several systems. </a:t>
            </a:r>
            <a:endParaRPr lang="en-US" sz="1600" dirty="0" smtClean="0"/>
          </a:p>
          <a:p>
            <a:pPr lvl="1" eaLnBrk="0" fontAlgn="base" hangingPunct="0"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en-US" sz="1600" dirty="0"/>
              <a:t>Implementation of market-facing changes </a:t>
            </a:r>
            <a:r>
              <a:rPr lang="en-US" sz="1600" dirty="0" smtClean="0"/>
              <a:t>for </a:t>
            </a:r>
            <a:r>
              <a:rPr lang="en-US" sz="1600" dirty="0"/>
              <a:t>October 13 - October 15, </a:t>
            </a:r>
            <a:r>
              <a:rPr lang="en-US" sz="1600" dirty="0" smtClean="0"/>
              <a:t>2020; October </a:t>
            </a:r>
            <a:r>
              <a:rPr lang="en-US" sz="1600" dirty="0"/>
              <a:t>20, 2020 15:30 - 17:00; October 21, 2020, 10:30 - 12:00 and 17:00 - </a:t>
            </a:r>
            <a:r>
              <a:rPr lang="en-US" sz="1600" dirty="0" smtClean="0"/>
              <a:t>20:00; October </a:t>
            </a:r>
            <a:r>
              <a:rPr lang="en-US" sz="1600" dirty="0"/>
              <a:t>22, 2020 15:30 - 17:30</a:t>
            </a:r>
            <a:endParaRPr lang="en-US" sz="1600" b="1" kern="0" dirty="0" smtClean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400" dirty="0"/>
              <a:t>MarkeTrak Performance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01607000"/>
              </p:ext>
            </p:extLst>
          </p:nvPr>
        </p:nvGraphicFramePr>
        <p:xfrm>
          <a:off x="381000" y="1026318"/>
          <a:ext cx="8229600" cy="1833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" name="Worksheet" r:id="rId4" imgW="6038838" imgH="1533539" progId="Excel.Sheet.12">
                  <p:embed/>
                </p:oleObj>
              </mc:Choice>
              <mc:Fallback>
                <p:oleObj name="Worksheet" r:id="rId4" imgW="6038838" imgH="1533539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81000" y="1026318"/>
                        <a:ext cx="8229600" cy="18335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Chart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37173053"/>
              </p:ext>
            </p:extLst>
          </p:nvPr>
        </p:nvGraphicFramePr>
        <p:xfrm>
          <a:off x="381000" y="3048000"/>
          <a:ext cx="8229600" cy="2971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  <p:extLst>
      <p:ext uri="{BB962C8B-B14F-4D97-AF65-F5344CB8AC3E}">
        <p14:creationId xmlns:p14="http://schemas.microsoft.com/office/powerpoint/2010/main" val="4231899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1BECF69A8095C47A5FDC36D937BFC94" ma:contentTypeVersion="0" ma:contentTypeDescription="Create a new document." ma:contentTypeScope="" ma:versionID="51e0dcd167c135bf5b35199a55219b83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0E9AA12-8AF9-4AA6-90FE-24669859CDF3}">
  <ds:schemaRefs>
    <ds:schemaRef ds:uri="http://schemas.microsoft.com/office/2006/documentManagement/types"/>
    <ds:schemaRef ds:uri="c34af464-7aa1-4edd-9be4-83dffc1cb926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02D59BFD-3285-42FC-81D0-65AF7FBCF5D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5609</TotalTime>
  <Words>106</Words>
  <Application>Microsoft Office PowerPoint</Application>
  <PresentationFormat>On-screen Show (4:3)</PresentationFormat>
  <Paragraphs>25</Paragraphs>
  <Slides>3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11" baseType="lpstr">
      <vt:lpstr>Arial</vt:lpstr>
      <vt:lpstr>Arial Black</vt:lpstr>
      <vt:lpstr>Calibri</vt:lpstr>
      <vt:lpstr>Wingdings</vt:lpstr>
      <vt:lpstr>1_Custom Design</vt:lpstr>
      <vt:lpstr>Office Theme</vt:lpstr>
      <vt:lpstr>Custom Design</vt:lpstr>
      <vt:lpstr>Microsoft Excel Worksheet</vt:lpstr>
      <vt:lpstr>PowerPoint Presentation</vt:lpstr>
      <vt:lpstr>Incident Report Highlights</vt:lpstr>
      <vt:lpstr>MarkeTrak Performance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Hanna, Mick</cp:lastModifiedBy>
  <cp:revision>195</cp:revision>
  <cp:lastPrinted>2019-05-06T20:09:17Z</cp:lastPrinted>
  <dcterms:created xsi:type="dcterms:W3CDTF">2016-01-21T15:20:31Z</dcterms:created>
  <dcterms:modified xsi:type="dcterms:W3CDTF">2020-11-16T15:41:18Z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0x01010021BECF69A8095C47A5FDC36D937BFC94</vt:lpwstr>
  </property>
</Properties>
</file>