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70" d="100"/>
          <a:sy n="70" d="100"/>
        </p:scale>
        <p:origin x="81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hanna\Downloads\1605534277_17798812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API Historical Performance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'1605534277_17798812'!$B$1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'1605534277_17798812'!$A$2:$A$13</c:f>
              <c:numCache>
                <c:formatCode>m/d/yyyy</c:formatCode>
                <c:ptCount val="12"/>
                <c:pt idx="0">
                  <c:v>43770</c:v>
                </c:pt>
                <c:pt idx="1">
                  <c:v>43800</c:v>
                </c:pt>
                <c:pt idx="2">
                  <c:v>43831</c:v>
                </c:pt>
                <c:pt idx="3">
                  <c:v>43862</c:v>
                </c:pt>
                <c:pt idx="4">
                  <c:v>43891</c:v>
                </c:pt>
                <c:pt idx="5">
                  <c:v>43922</c:v>
                </c:pt>
                <c:pt idx="6">
                  <c:v>43952</c:v>
                </c:pt>
                <c:pt idx="7">
                  <c:v>43983</c:v>
                </c:pt>
                <c:pt idx="8">
                  <c:v>44013</c:v>
                </c:pt>
                <c:pt idx="9">
                  <c:v>44044</c:v>
                </c:pt>
                <c:pt idx="10">
                  <c:v>44075</c:v>
                </c:pt>
                <c:pt idx="11">
                  <c:v>44105</c:v>
                </c:pt>
              </c:numCache>
            </c:numRef>
          </c:cat>
          <c:val>
            <c:numRef>
              <c:f>'1605534277_17798812'!$B$2:$B$13</c:f>
              <c:numCache>
                <c:formatCode>0.00</c:formatCode>
                <c:ptCount val="12"/>
                <c:pt idx="0">
                  <c:v>1.58080709816829</c:v>
                </c:pt>
                <c:pt idx="1">
                  <c:v>1.5859225979798199</c:v>
                </c:pt>
                <c:pt idx="2">
                  <c:v>1.42122212726649</c:v>
                </c:pt>
                <c:pt idx="3">
                  <c:v>1.0323393121798301</c:v>
                </c:pt>
                <c:pt idx="4">
                  <c:v>1.34436532228373</c:v>
                </c:pt>
                <c:pt idx="5">
                  <c:v>1.0984688608357001</c:v>
                </c:pt>
                <c:pt idx="6">
                  <c:v>1.3518247316712899</c:v>
                </c:pt>
                <c:pt idx="7">
                  <c:v>1.30454666275586</c:v>
                </c:pt>
                <c:pt idx="8">
                  <c:v>1.55191380052996</c:v>
                </c:pt>
                <c:pt idx="9">
                  <c:v>1.96872666534055</c:v>
                </c:pt>
                <c:pt idx="10">
                  <c:v>1.6336658368463399</c:v>
                </c:pt>
                <c:pt idx="11">
                  <c:v>1.4331552387506901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'1605534277_17798812'!$C$1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'1605534277_17798812'!$A$2:$A$13</c:f>
              <c:numCache>
                <c:formatCode>m/d/yyyy</c:formatCode>
                <c:ptCount val="12"/>
                <c:pt idx="0">
                  <c:v>43770</c:v>
                </c:pt>
                <c:pt idx="1">
                  <c:v>43800</c:v>
                </c:pt>
                <c:pt idx="2">
                  <c:v>43831</c:v>
                </c:pt>
                <c:pt idx="3">
                  <c:v>43862</c:v>
                </c:pt>
                <c:pt idx="4">
                  <c:v>43891</c:v>
                </c:pt>
                <c:pt idx="5">
                  <c:v>43922</c:v>
                </c:pt>
                <c:pt idx="6">
                  <c:v>43952</c:v>
                </c:pt>
                <c:pt idx="7">
                  <c:v>43983</c:v>
                </c:pt>
                <c:pt idx="8">
                  <c:v>44013</c:v>
                </c:pt>
                <c:pt idx="9">
                  <c:v>44044</c:v>
                </c:pt>
                <c:pt idx="10">
                  <c:v>44075</c:v>
                </c:pt>
                <c:pt idx="11">
                  <c:v>44105</c:v>
                </c:pt>
              </c:numCache>
            </c:numRef>
          </c:cat>
          <c:val>
            <c:numRef>
              <c:f>'1605534277_17798812'!$C$2:$C$13</c:f>
              <c:numCache>
                <c:formatCode>0.00</c:formatCode>
                <c:ptCount val="12"/>
                <c:pt idx="0">
                  <c:v>5.2771774661878004</c:v>
                </c:pt>
                <c:pt idx="1">
                  <c:v>5.2991138258866899</c:v>
                </c:pt>
                <c:pt idx="2">
                  <c:v>5.2308545126196604</c:v>
                </c:pt>
                <c:pt idx="3">
                  <c:v>5.45714982402564</c:v>
                </c:pt>
                <c:pt idx="4">
                  <c:v>10.674393695961299</c:v>
                </c:pt>
                <c:pt idx="5">
                  <c:v>5.6203508094042798</c:v>
                </c:pt>
                <c:pt idx="6">
                  <c:v>10.5157319008754</c:v>
                </c:pt>
                <c:pt idx="7">
                  <c:v>5.3975006020101102</c:v>
                </c:pt>
                <c:pt idx="8">
                  <c:v>6.9178607971138399</c:v>
                </c:pt>
                <c:pt idx="9">
                  <c:v>6.7072644254119904</c:v>
                </c:pt>
                <c:pt idx="10">
                  <c:v>6.9186367231147301</c:v>
                </c:pt>
                <c:pt idx="11">
                  <c:v>6.5170443863466199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'1605534277_17798812'!$D$1</c:f>
              <c:strCache>
                <c:ptCount val="1"/>
                <c:pt idx="0">
                  <c:v>Update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'1605534277_17798812'!$A$2:$A$13</c:f>
              <c:numCache>
                <c:formatCode>m/d/yyyy</c:formatCode>
                <c:ptCount val="12"/>
                <c:pt idx="0">
                  <c:v>43770</c:v>
                </c:pt>
                <c:pt idx="1">
                  <c:v>43800</c:v>
                </c:pt>
                <c:pt idx="2">
                  <c:v>43831</c:v>
                </c:pt>
                <c:pt idx="3">
                  <c:v>43862</c:v>
                </c:pt>
                <c:pt idx="4">
                  <c:v>43891</c:v>
                </c:pt>
                <c:pt idx="5">
                  <c:v>43922</c:v>
                </c:pt>
                <c:pt idx="6">
                  <c:v>43952</c:v>
                </c:pt>
                <c:pt idx="7">
                  <c:v>43983</c:v>
                </c:pt>
                <c:pt idx="8">
                  <c:v>44013</c:v>
                </c:pt>
                <c:pt idx="9">
                  <c:v>44044</c:v>
                </c:pt>
                <c:pt idx="10">
                  <c:v>44075</c:v>
                </c:pt>
                <c:pt idx="11">
                  <c:v>44105</c:v>
                </c:pt>
              </c:numCache>
            </c:numRef>
          </c:cat>
          <c:val>
            <c:numRef>
              <c:f>'1605534277_17798812'!$D$2:$D$13</c:f>
              <c:numCache>
                <c:formatCode>0.00</c:formatCode>
                <c:ptCount val="12"/>
                <c:pt idx="0">
                  <c:v>1.55966282437935</c:v>
                </c:pt>
                <c:pt idx="1">
                  <c:v>1.48460305393631</c:v>
                </c:pt>
                <c:pt idx="2">
                  <c:v>1.3160966211016401</c:v>
                </c:pt>
                <c:pt idx="3">
                  <c:v>1.1754463068529399</c:v>
                </c:pt>
                <c:pt idx="4">
                  <c:v>1.0845350214185101</c:v>
                </c:pt>
                <c:pt idx="5">
                  <c:v>1.40331533909881</c:v>
                </c:pt>
                <c:pt idx="6">
                  <c:v>1.2243290173918</c:v>
                </c:pt>
                <c:pt idx="7">
                  <c:v>1.25816314780932</c:v>
                </c:pt>
                <c:pt idx="8">
                  <c:v>1.44731730697594</c:v>
                </c:pt>
                <c:pt idx="9">
                  <c:v>1.7336172619066399</c:v>
                </c:pt>
                <c:pt idx="10">
                  <c:v>1.54570186840706</c:v>
                </c:pt>
                <c:pt idx="11">
                  <c:v>1.38361416073261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9010808"/>
        <c:axId val="439007280"/>
      </c:lineChart>
      <c:dateAx>
        <c:axId val="439010808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007280"/>
        <c:crosses val="autoZero"/>
        <c:auto val="1"/>
        <c:lblOffset val="100"/>
        <c:baseTimeUnit val="months"/>
      </c:dateAx>
      <c:valAx>
        <c:axId val="43900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010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Mick Hanna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November 2020</a:t>
            </a:r>
            <a:endParaRPr 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October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&amp; Maintenance – </a:t>
            </a:r>
            <a:r>
              <a:rPr lang="en-US" sz="1600" b="1" kern="0" dirty="0">
                <a:solidFill>
                  <a:srgbClr val="000000"/>
                </a:solidFill>
              </a:rPr>
              <a:t>October 2020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October Retail Release began at 10/31 2:00PM through 11/1 6:42PM. This included the upgrade of our NAESB system and replacement of our EDI system.</a:t>
            </a:r>
            <a:endParaRPr lang="en-US" sz="1600" dirty="0" smtClean="0"/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Incidents &amp; Maintenance – </a:t>
            </a:r>
            <a:r>
              <a:rPr lang="en-US" sz="1600" b="1" kern="0" dirty="0">
                <a:solidFill>
                  <a:srgbClr val="000000"/>
                </a:solidFill>
              </a:rPr>
              <a:t>October 2020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ERCOT will be implementing a number of market-facing changes in the production environment between </a:t>
            </a:r>
            <a:r>
              <a:rPr lang="en-US" sz="1600" dirty="0" smtClean="0"/>
              <a:t>for </a:t>
            </a:r>
            <a:r>
              <a:rPr lang="en-US" sz="1600" dirty="0"/>
              <a:t>several systems. </a:t>
            </a: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Implementation of market-facing changes </a:t>
            </a:r>
            <a:r>
              <a:rPr lang="en-US" sz="1600" dirty="0" smtClean="0"/>
              <a:t>for </a:t>
            </a:r>
            <a:r>
              <a:rPr lang="en-US" sz="1600" dirty="0"/>
              <a:t>October 13 - October 15, </a:t>
            </a:r>
            <a:r>
              <a:rPr lang="en-US" sz="1600" dirty="0" smtClean="0"/>
              <a:t>2020; October </a:t>
            </a:r>
            <a:r>
              <a:rPr lang="en-US" sz="1600" dirty="0"/>
              <a:t>20, 2020 15:30 - 17:00; October 21, 2020, 10:30 - 12:00 and 17:00 - </a:t>
            </a:r>
            <a:r>
              <a:rPr lang="en-US" sz="1600" dirty="0" smtClean="0"/>
              <a:t>20:00; October </a:t>
            </a:r>
            <a:r>
              <a:rPr lang="en-US" sz="1600" dirty="0"/>
              <a:t>22, 2020 15:30 - 17:30</a:t>
            </a: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607000"/>
              </p:ext>
            </p:extLst>
          </p:nvPr>
        </p:nvGraphicFramePr>
        <p:xfrm>
          <a:off x="381000" y="1026318"/>
          <a:ext cx="8229600" cy="183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4" imgW="6038838" imgH="1533539" progId="Excel.Sheet.12">
                  <p:embed/>
                </p:oleObj>
              </mc:Choice>
              <mc:Fallback>
                <p:oleObj name="Worksheet" r:id="rId4" imgW="6038838" imgH="15335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1026318"/>
                        <a:ext cx="8229600" cy="183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173053"/>
              </p:ext>
            </p:extLst>
          </p:nvPr>
        </p:nvGraphicFramePr>
        <p:xfrm>
          <a:off x="381000" y="3048000"/>
          <a:ext cx="8229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5609</TotalTime>
  <Words>106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Microsoft Excel Worksheet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195</cp:revision>
  <cp:lastPrinted>2019-05-06T20:09:17Z</cp:lastPrinted>
  <dcterms:created xsi:type="dcterms:W3CDTF">2016-01-21T15:20:31Z</dcterms:created>
  <dcterms:modified xsi:type="dcterms:W3CDTF">2020-11-16T15:41:18Z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