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4" r:id="rId6"/>
  </p:sldMasterIdLst>
  <p:notesMasterIdLst>
    <p:notesMasterId r:id="rId32"/>
  </p:notesMasterIdLst>
  <p:handoutMasterIdLst>
    <p:handoutMasterId r:id="rId33"/>
  </p:handoutMasterIdLst>
  <p:sldIdLst>
    <p:sldId id="260" r:id="rId7"/>
    <p:sldId id="301" r:id="rId8"/>
    <p:sldId id="322" r:id="rId9"/>
    <p:sldId id="313" r:id="rId10"/>
    <p:sldId id="345" r:id="rId11"/>
    <p:sldId id="350" r:id="rId12"/>
    <p:sldId id="319" r:id="rId13"/>
    <p:sldId id="347" r:id="rId14"/>
    <p:sldId id="348" r:id="rId15"/>
    <p:sldId id="349" r:id="rId16"/>
    <p:sldId id="341" r:id="rId17"/>
    <p:sldId id="300" r:id="rId18"/>
    <p:sldId id="316" r:id="rId19"/>
    <p:sldId id="317" r:id="rId20"/>
    <p:sldId id="321" r:id="rId21"/>
    <p:sldId id="326" r:id="rId22"/>
    <p:sldId id="327" r:id="rId23"/>
    <p:sldId id="328" r:id="rId24"/>
    <p:sldId id="331" r:id="rId25"/>
    <p:sldId id="332" r:id="rId26"/>
    <p:sldId id="333" r:id="rId27"/>
    <p:sldId id="334" r:id="rId28"/>
    <p:sldId id="340" r:id="rId29"/>
    <p:sldId id="295" r:id="rId30"/>
    <p:sldId id="346" r:id="rId3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7" d="100"/>
          <a:sy n="67" d="100"/>
        </p:scale>
        <p:origin x="1392" y="6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11/13/2020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11/13/2020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solidFill>
                  <a:srgbClr val="FFFFFF"/>
                </a:solidFill>
              </a:rPr>
              <a:pPr/>
              <a:t>‹#›</a:t>
            </a:fld>
            <a:endParaRPr lang="en-US" dirty="0">
              <a:solidFill>
                <a:srgbClr val="FFFFFF"/>
              </a:solidFill>
            </a:endParaRPr>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78455758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solidFill>
                  <a:srgbClr val="00ACC8"/>
                </a:solidFill>
              </a:rPr>
              <a:t>Click to edit Master title style</a:t>
            </a:r>
            <a:endParaRPr lang="en-US" dirty="0">
              <a:solidFill>
                <a:srgbClr val="00ACC8"/>
              </a:solidFill>
            </a:endParaRP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920441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332538"/>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smtClean="0"/>
          </a:p>
          <a:p>
            <a:fld id="{1D93BD3E-1E9A-4970-A6F7-E7AC52762E0C}" type="slidenum">
              <a:rPr lang="en-US" smtClean="0"/>
              <a:pPr/>
              <a:t>‹#›</a:t>
            </a:fld>
            <a:endParaRPr lang="en-US" dirty="0"/>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32847542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0814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275634840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6419319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solidFill>
                  <a:srgbClr val="FFFFFF"/>
                </a:solidFill>
              </a:rPr>
              <a:pPr/>
              <a:t>‹#›</a:t>
            </a:fld>
            <a:endParaRPr lang="en-US" dirty="0">
              <a:solidFill>
                <a:srgbClr val="FFFFFF"/>
              </a:solidFill>
            </a:endParaRP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258866795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image" Target="../media/image2.png"/><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3.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 id="2147483663"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rgbClr val="FFFFFF">
                    <a:lumMod val="75000"/>
                  </a:srgbClr>
                </a:solidFill>
              </a:rPr>
              <a:pPr/>
              <a:t>‹#›</a:t>
            </a:fld>
            <a:endParaRPr lang="en-US" sz="900" dirty="0">
              <a:solidFill>
                <a:srgbClr val="FFFFFF">
                  <a:lumMod val="75000"/>
                </a:srgbClr>
              </a:solidFill>
            </a:endParaRPr>
          </a:p>
        </p:txBody>
      </p:sp>
    </p:spTree>
    <p:extLst>
      <p:ext uri="{BB962C8B-B14F-4D97-AF65-F5344CB8AC3E}">
        <p14:creationId xmlns:p14="http://schemas.microsoft.com/office/powerpoint/2010/main" val="3361196972"/>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hyperlink" Target="http://www.ercot.com/services/rq/re"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2369880"/>
          </a:xfrm>
          <a:prstGeom prst="rect">
            <a:avLst/>
          </a:prstGeom>
          <a:noFill/>
        </p:spPr>
        <p:txBody>
          <a:bodyPr wrap="square" rtlCol="0">
            <a:spAutoFit/>
          </a:bodyPr>
          <a:lstStyle/>
          <a:p>
            <a:r>
              <a:rPr lang="en-US" sz="2000" b="1" dirty="0" smtClean="0">
                <a:solidFill>
                  <a:schemeClr val="tx2"/>
                </a:solidFill>
              </a:rPr>
              <a:t>Real-Time Co-optimization Task </a:t>
            </a:r>
            <a:r>
              <a:rPr lang="en-US" sz="2000" b="1" dirty="0">
                <a:solidFill>
                  <a:schemeClr val="tx2"/>
                </a:solidFill>
              </a:rPr>
              <a:t>Force </a:t>
            </a:r>
            <a:r>
              <a:rPr lang="en-US" sz="2000" b="1" dirty="0" smtClean="0">
                <a:solidFill>
                  <a:schemeClr val="tx2"/>
                </a:solidFill>
              </a:rPr>
              <a:t>(RTCTF) Update</a:t>
            </a:r>
            <a:endParaRPr lang="en-US" sz="2000" b="1" dirty="0">
              <a:solidFill>
                <a:schemeClr val="tx2"/>
              </a:solidFill>
            </a:endParaRPr>
          </a:p>
          <a:p>
            <a:endParaRPr lang="en-US" dirty="0">
              <a:solidFill>
                <a:schemeClr val="tx2"/>
              </a:solidFill>
            </a:endParaRPr>
          </a:p>
          <a:p>
            <a:r>
              <a:rPr lang="en-US" dirty="0" smtClean="0">
                <a:solidFill>
                  <a:schemeClr val="tx2"/>
                </a:solidFill>
              </a:rPr>
              <a:t>Matt Mereness</a:t>
            </a:r>
          </a:p>
          <a:p>
            <a:r>
              <a:rPr lang="en-US" dirty="0" smtClean="0">
                <a:solidFill>
                  <a:schemeClr val="tx2"/>
                </a:solidFill>
              </a:rPr>
              <a:t>RTCTF Chair</a:t>
            </a:r>
          </a:p>
          <a:p>
            <a:endParaRPr lang="en-US" dirty="0">
              <a:solidFill>
                <a:schemeClr val="tx2"/>
              </a:solidFill>
            </a:endParaRPr>
          </a:p>
          <a:p>
            <a:r>
              <a:rPr lang="en-US" dirty="0" smtClean="0">
                <a:solidFill>
                  <a:schemeClr val="tx2"/>
                </a:solidFill>
              </a:rPr>
              <a:t>TAC</a:t>
            </a:r>
          </a:p>
          <a:p>
            <a:r>
              <a:rPr lang="en-US" dirty="0" smtClean="0">
                <a:solidFill>
                  <a:schemeClr val="tx2"/>
                </a:solidFill>
              </a:rPr>
              <a:t>November 18, 2020	</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686800" cy="518318"/>
          </a:xfrm>
        </p:spPr>
        <p:txBody>
          <a:bodyPr/>
          <a:lstStyle/>
          <a:p>
            <a:r>
              <a:rPr lang="en-US" sz="2400" dirty="0"/>
              <a:t>RTCTF </a:t>
            </a:r>
            <a:r>
              <a:rPr lang="en-US" sz="2400" dirty="0" smtClean="0"/>
              <a:t>Items </a:t>
            </a:r>
            <a:r>
              <a:rPr lang="en-US" sz="2400" dirty="0"/>
              <a:t>for </a:t>
            </a:r>
            <a:r>
              <a:rPr lang="en-US" sz="2400" dirty="0" smtClean="0"/>
              <a:t>Future Consideration (continued)</a:t>
            </a:r>
            <a:endParaRPr lang="en-US" sz="2400" dirty="0"/>
          </a:p>
        </p:txBody>
      </p:sp>
      <p:sp>
        <p:nvSpPr>
          <p:cNvPr id="3" name="Content Placeholder 2"/>
          <p:cNvSpPr>
            <a:spLocks noGrp="1"/>
          </p:cNvSpPr>
          <p:nvPr>
            <p:ph idx="1"/>
          </p:nvPr>
        </p:nvSpPr>
        <p:spPr>
          <a:xfrm>
            <a:off x="304800" y="838200"/>
            <a:ext cx="8534400" cy="5052221"/>
          </a:xfrm>
        </p:spPr>
        <p:txBody>
          <a:bodyPr/>
          <a:lstStyle/>
          <a:p>
            <a:r>
              <a:rPr lang="en-US" sz="2000" dirty="0" smtClean="0"/>
              <a:t>SUPPORTING DETAILS - Other documentation that may need review:</a:t>
            </a:r>
          </a:p>
          <a:p>
            <a:pPr lvl="1"/>
            <a:r>
              <a:rPr lang="en-US" sz="1800" dirty="0" smtClean="0"/>
              <a:t>Verifiable Cost Manual (Change for on-line hydro Resources per Key Principle 1.3(3))</a:t>
            </a:r>
          </a:p>
          <a:p>
            <a:pPr lvl="1"/>
            <a:r>
              <a:rPr lang="en-US" sz="1800" dirty="0" smtClean="0"/>
              <a:t>Additional review of transmission constraint max. shadow price values</a:t>
            </a:r>
          </a:p>
          <a:p>
            <a:pPr lvl="1"/>
            <a:r>
              <a:rPr lang="en-US" sz="1800" dirty="0" smtClean="0"/>
              <a:t>Operation Procedures (e.g., removing SASM and HASL/LASL)</a:t>
            </a:r>
          </a:p>
          <a:p>
            <a:pPr lvl="1"/>
            <a:r>
              <a:rPr lang="en-US" sz="1800" dirty="0" smtClean="0"/>
              <a:t>Business Practice Manuals (e.g., changes to COP and telemetry)</a:t>
            </a:r>
          </a:p>
          <a:p>
            <a:pPr lvl="1"/>
            <a:endParaRPr lang="en-US" sz="1800" dirty="0"/>
          </a:p>
          <a:p>
            <a:r>
              <a:rPr lang="en-US" sz="2000" dirty="0" smtClean="0"/>
              <a:t>MARKET PARTICIPANT NEEDS - Market needs </a:t>
            </a:r>
            <a:r>
              <a:rPr lang="en-US" sz="2000" dirty="0"/>
              <a:t>for the </a:t>
            </a:r>
            <a:r>
              <a:rPr lang="en-US" sz="2000" dirty="0" smtClean="0"/>
              <a:t>transition and implementation:</a:t>
            </a:r>
          </a:p>
          <a:p>
            <a:pPr lvl="1"/>
            <a:r>
              <a:rPr lang="en-US" sz="1800" dirty="0"/>
              <a:t>Mapping of bill determinants to extracts and reporting for developing shadow settlement</a:t>
            </a:r>
          </a:p>
          <a:p>
            <a:pPr lvl="1"/>
            <a:r>
              <a:rPr lang="en-US" sz="1800" dirty="0"/>
              <a:t>Changes to </a:t>
            </a:r>
            <a:r>
              <a:rPr lang="en-US" sz="1800" dirty="0" smtClean="0"/>
              <a:t>Inter-Control Center Communications Protocol (ICCP) handbook, and documentation for non-ICCP market submissions</a:t>
            </a:r>
          </a:p>
          <a:p>
            <a:pPr lvl="1"/>
            <a:r>
              <a:rPr lang="en-US" sz="1800" dirty="0" smtClean="0"/>
              <a:t>Market trials/training/annual seminar engagement</a:t>
            </a:r>
          </a:p>
          <a:p>
            <a:pPr lvl="1"/>
            <a:r>
              <a:rPr lang="en-US" sz="1800" dirty="0" smtClean="0"/>
              <a:t>Any details MPs need for designing their control systems</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3754475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Reminder of RTC Scope</a:t>
            </a:r>
            <a:endParaRPr lang="en-US" sz="2400" dirty="0"/>
          </a:p>
        </p:txBody>
      </p:sp>
      <p:sp>
        <p:nvSpPr>
          <p:cNvPr id="3" name="Content Placeholder 2"/>
          <p:cNvSpPr>
            <a:spLocks noGrp="1"/>
          </p:cNvSpPr>
          <p:nvPr>
            <p:ph idx="1"/>
          </p:nvPr>
        </p:nvSpPr>
        <p:spPr>
          <a:xfrm>
            <a:off x="304800" y="762000"/>
            <a:ext cx="8534400" cy="5410200"/>
          </a:xfrm>
        </p:spPr>
        <p:txBody>
          <a:bodyPr/>
          <a:lstStyle/>
          <a:p>
            <a:r>
              <a:rPr lang="en-US" sz="1800" dirty="0" smtClean="0"/>
              <a:t>SCED will be expanded to clear Energy &amp; AS every five minutes</a:t>
            </a:r>
          </a:p>
          <a:p>
            <a:pPr lvl="1"/>
            <a:r>
              <a:rPr lang="en-US" sz="1600" dirty="0" smtClean="0"/>
              <a:t>Hence real-time “co-optimization”, similar to Day-Ahead Market</a:t>
            </a:r>
          </a:p>
          <a:p>
            <a:r>
              <a:rPr lang="en-US" sz="1800" dirty="0" smtClean="0"/>
              <a:t>SCED will clear full capability of Resources</a:t>
            </a:r>
          </a:p>
          <a:p>
            <a:pPr lvl="1"/>
            <a:r>
              <a:rPr lang="en-US" sz="1600" dirty="0" smtClean="0"/>
              <a:t>QSEs no longer reserve AS Capacity from DAM awards (discontinue HASL/LASL)</a:t>
            </a:r>
          </a:p>
          <a:p>
            <a:r>
              <a:rPr lang="en-US" sz="1800" dirty="0" smtClean="0"/>
              <a:t>SCED essentially re-clears all AS in Real-Time </a:t>
            </a:r>
          </a:p>
          <a:p>
            <a:pPr lvl="1"/>
            <a:r>
              <a:rPr lang="en-US" sz="1600" dirty="0" smtClean="0"/>
              <a:t>Note there are some exceptions for Load Resources</a:t>
            </a:r>
          </a:p>
          <a:p>
            <a:pPr lvl="1"/>
            <a:r>
              <a:rPr lang="en-US" sz="1600" dirty="0" smtClean="0"/>
              <a:t>Therefore Supplemental AS Market no longer needed (SASM  retired)</a:t>
            </a:r>
          </a:p>
          <a:p>
            <a:pPr lvl="1"/>
            <a:r>
              <a:rPr lang="en-US" sz="1600" dirty="0" smtClean="0"/>
              <a:t>RUC (like SCED) will co-optimize the full capability of Resources (no HASL/LASL)</a:t>
            </a:r>
          </a:p>
          <a:p>
            <a:pPr lvl="1"/>
            <a:r>
              <a:rPr lang="en-US" sz="1600" dirty="0" smtClean="0"/>
              <a:t>DAM will allow virtual AS Offers (offers only, no bids to buy)</a:t>
            </a:r>
          </a:p>
          <a:p>
            <a:r>
              <a:rPr lang="en-US" sz="1800" dirty="0" smtClean="0"/>
              <a:t>If a Resource that is qualified to provide A</a:t>
            </a:r>
            <a:r>
              <a:rPr lang="en-US" sz="1800" dirty="0"/>
              <a:t>S</a:t>
            </a:r>
            <a:r>
              <a:rPr lang="en-US" sz="1800" dirty="0" smtClean="0"/>
              <a:t> does not offer AS in real-time, ERCOT systems will create Proxy Offers for services</a:t>
            </a:r>
          </a:p>
          <a:p>
            <a:pPr lvl="1"/>
            <a:r>
              <a:rPr lang="en-US" sz="1600" dirty="0" smtClean="0"/>
              <a:t>Open issue to consider Proxy AS Offer Prices (needed prior to go-live)</a:t>
            </a:r>
          </a:p>
          <a:p>
            <a:r>
              <a:rPr lang="en-US" sz="1800" dirty="0" smtClean="0"/>
              <a:t>Operating Reserve Demand Curve (ORDC) price adders will be discontinued in RTC, and reflected as RTC AS Demand Curves for each AS in SCED.  </a:t>
            </a:r>
          </a:p>
          <a:p>
            <a:r>
              <a:rPr lang="en-US" sz="1800" dirty="0" smtClean="0"/>
              <a:t>Telemetry changes required from Resources</a:t>
            </a:r>
          </a:p>
          <a:p>
            <a:pPr lvl="1"/>
            <a:r>
              <a:rPr lang="en-US" sz="1600" dirty="0" smtClean="0"/>
              <a:t>Additional Ramp Rates </a:t>
            </a:r>
          </a:p>
          <a:p>
            <a:pPr lvl="1"/>
            <a:r>
              <a:rPr lang="en-US" sz="1600" dirty="0" smtClean="0"/>
              <a:t>Merging UDBP and Regulation into single UDSP</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Tree>
    <p:extLst>
      <p:ext uri="{BB962C8B-B14F-4D97-AF65-F5344CB8AC3E}">
        <p14:creationId xmlns:p14="http://schemas.microsoft.com/office/powerpoint/2010/main" val="3988742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traight Arrow Connector 15"/>
          <p:cNvCxnSpPr/>
          <p:nvPr/>
        </p:nvCxnSpPr>
        <p:spPr>
          <a:xfrm flipV="1">
            <a:off x="914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p:cNvCxnSpPr/>
          <p:nvPr/>
        </p:nvCxnSpPr>
        <p:spPr>
          <a:xfrm flipV="1">
            <a:off x="28193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p:cNvCxnSpPr/>
          <p:nvPr/>
        </p:nvCxnSpPr>
        <p:spPr>
          <a:xfrm flipV="1">
            <a:off x="6094068" y="3657377"/>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p:cNvCxnSpPr/>
          <p:nvPr/>
        </p:nvCxnSpPr>
        <p:spPr>
          <a:xfrm flipV="1">
            <a:off x="7086597" y="3678701"/>
            <a:ext cx="0" cy="45663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228597"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0" name="Straight Arrow Connector 19"/>
          <p:cNvCxnSpPr/>
          <p:nvPr/>
        </p:nvCxnSpPr>
        <p:spPr>
          <a:xfrm>
            <a:off x="3124197" y="277285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2" name="Straight Arrow Connector 21"/>
          <p:cNvCxnSpPr/>
          <p:nvPr/>
        </p:nvCxnSpPr>
        <p:spPr>
          <a:xfrm>
            <a:off x="70846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p:nvPr/>
        </p:nvCxnSpPr>
        <p:spPr>
          <a:xfrm>
            <a:off x="6094068" y="2781077"/>
            <a:ext cx="0" cy="57150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 name="Title 1"/>
          <p:cNvSpPr>
            <a:spLocks noGrp="1"/>
          </p:cNvSpPr>
          <p:nvPr>
            <p:ph type="title"/>
          </p:nvPr>
        </p:nvSpPr>
        <p:spPr>
          <a:xfrm>
            <a:off x="304800" y="243682"/>
            <a:ext cx="8610597" cy="518318"/>
          </a:xfrm>
        </p:spPr>
        <p:txBody>
          <a:bodyPr/>
          <a:lstStyle/>
          <a:p>
            <a:r>
              <a:rPr lang="en-US" sz="2400" dirty="0" smtClean="0"/>
              <a:t>RTCRR Review Process</a:t>
            </a:r>
            <a:endParaRPr lang="en-US" sz="2400" dirty="0"/>
          </a:p>
        </p:txBody>
      </p:sp>
      <p:sp>
        <p:nvSpPr>
          <p:cNvPr id="8" name="Rectangle 7"/>
          <p:cNvSpPr/>
          <p:nvPr/>
        </p:nvSpPr>
        <p:spPr>
          <a:xfrm>
            <a:off x="152397" y="1676176"/>
            <a:ext cx="1524000" cy="14477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#1</a:t>
            </a:r>
          </a:p>
          <a:p>
            <a:pPr algn="ctr"/>
            <a:r>
              <a:rPr lang="en-US" sz="1400" dirty="0" smtClean="0"/>
              <a:t>ERCOT posts agenda and RTCRRs to be reviewed</a:t>
            </a:r>
            <a:endParaRPr lang="en-US" sz="1400" dirty="0"/>
          </a:p>
        </p:txBody>
      </p:sp>
      <p:sp>
        <p:nvSpPr>
          <p:cNvPr id="10" name="Rectangle 9"/>
          <p:cNvSpPr/>
          <p:nvPr/>
        </p:nvSpPr>
        <p:spPr>
          <a:xfrm>
            <a:off x="2741473" y="3962177"/>
            <a:ext cx="1417851" cy="19185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#2</a:t>
            </a:r>
          </a:p>
          <a:p>
            <a:pPr algn="ctr"/>
            <a:r>
              <a:rPr lang="en-US" sz="1400" dirty="0" smtClean="0"/>
              <a:t>MP comments and redlines due and posted to address concerns or alternatives</a:t>
            </a:r>
          </a:p>
        </p:txBody>
      </p:sp>
      <p:sp>
        <p:nvSpPr>
          <p:cNvPr id="11" name="Rectangle 10"/>
          <p:cNvSpPr/>
          <p:nvPr/>
        </p:nvSpPr>
        <p:spPr>
          <a:xfrm>
            <a:off x="152397" y="3962177"/>
            <a:ext cx="1530481" cy="1333500"/>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During meeting, MPs discuss any concerns or alternatives</a:t>
            </a:r>
          </a:p>
        </p:txBody>
      </p:sp>
      <p:sp>
        <p:nvSpPr>
          <p:cNvPr id="12" name="Rectangle 11"/>
          <p:cNvSpPr/>
          <p:nvPr/>
        </p:nvSpPr>
        <p:spPr>
          <a:xfrm>
            <a:off x="5890490" y="3962177"/>
            <a:ext cx="2095973" cy="143424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MPs must document concerns and alternative language prior to meeting, and be prepared to discuss.</a:t>
            </a:r>
          </a:p>
        </p:txBody>
      </p:sp>
      <p:sp>
        <p:nvSpPr>
          <p:cNvPr id="13" name="Rectangle 12"/>
          <p:cNvSpPr/>
          <p:nvPr/>
        </p:nvSpPr>
        <p:spPr>
          <a:xfrm>
            <a:off x="5890489" y="1676176"/>
            <a:ext cx="2074650" cy="1447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7-days prior #3</a:t>
            </a:r>
          </a:p>
          <a:p>
            <a:pPr algn="ctr"/>
            <a:r>
              <a:rPr lang="en-US" sz="1400" dirty="0" smtClean="0"/>
              <a:t>Non-consensus materials posted for options on language to be considered.</a:t>
            </a:r>
            <a:endParaRPr lang="en-US" sz="1400" dirty="0"/>
          </a:p>
        </p:txBody>
      </p:sp>
      <p:sp>
        <p:nvSpPr>
          <p:cNvPr id="14" name="Right Arrow 13"/>
          <p:cNvSpPr/>
          <p:nvPr/>
        </p:nvSpPr>
        <p:spPr>
          <a:xfrm>
            <a:off x="76197" y="3200177"/>
            <a:ext cx="8686800" cy="609600"/>
          </a:xfrm>
          <a:prstGeom prst="rightArrow">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Meeting #1                              Meeting #2                                Meeting #3</a:t>
            </a:r>
            <a:endParaRPr lang="en-US" dirty="0"/>
          </a:p>
        </p:txBody>
      </p:sp>
      <p:sp>
        <p:nvSpPr>
          <p:cNvPr id="25" name="TextBox 24"/>
          <p:cNvSpPr txBox="1"/>
          <p:nvPr/>
        </p:nvSpPr>
        <p:spPr>
          <a:xfrm>
            <a:off x="5738090" y="5446693"/>
            <a:ext cx="3024907" cy="954107"/>
          </a:xfrm>
          <a:prstGeom prst="rect">
            <a:avLst/>
          </a:prstGeom>
          <a:solidFill>
            <a:schemeClr val="bg1"/>
          </a:solidFill>
          <a:ln>
            <a:solidFill>
              <a:srgbClr val="FF0000"/>
            </a:solidFill>
          </a:ln>
        </p:spPr>
        <p:txBody>
          <a:bodyPr wrap="square" rtlCol="0">
            <a:spAutoFit/>
          </a:bodyPr>
          <a:lstStyle/>
          <a:p>
            <a:r>
              <a:rPr lang="en-US" sz="1400" dirty="0" smtClean="0">
                <a:solidFill>
                  <a:srgbClr val="FF0000"/>
                </a:solidFill>
              </a:rPr>
              <a:t>TAC will be updated monthly.  If irresolvable issues occur at RTCTF, the RTCTF Chair can request TAC endorsement to resolve.</a:t>
            </a:r>
            <a:endParaRPr lang="en-US" sz="1400" dirty="0">
              <a:solidFill>
                <a:srgbClr val="FF0000"/>
              </a:solidFill>
            </a:endParaRPr>
          </a:p>
        </p:txBody>
      </p:sp>
      <p:sp>
        <p:nvSpPr>
          <p:cNvPr id="26" name="Rectangle 25"/>
          <p:cNvSpPr/>
          <p:nvPr/>
        </p:nvSpPr>
        <p:spPr>
          <a:xfrm>
            <a:off x="2741474" y="1679974"/>
            <a:ext cx="1417851" cy="14535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u="sng" dirty="0" smtClean="0"/>
              <a:t>2-days prior #2</a:t>
            </a:r>
          </a:p>
          <a:p>
            <a:pPr algn="ctr"/>
            <a:r>
              <a:rPr lang="en-US" sz="1400" dirty="0" smtClean="0"/>
              <a:t>ERCOT  responds to MP comments with redlines</a:t>
            </a:r>
            <a:endParaRPr lang="en-US" sz="1400" dirty="0"/>
          </a:p>
        </p:txBody>
      </p:sp>
      <p:sp>
        <p:nvSpPr>
          <p:cNvPr id="7" name="Right Arrow 6"/>
          <p:cNvSpPr/>
          <p:nvPr/>
        </p:nvSpPr>
        <p:spPr>
          <a:xfrm rot="16200000">
            <a:off x="3470091" y="1394664"/>
            <a:ext cx="2506156" cy="13740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Consensus Items Tracked in Spreadsheet as Complete</a:t>
            </a:r>
            <a:endParaRPr lang="en-US" sz="1400" dirty="0"/>
          </a:p>
        </p:txBody>
      </p:sp>
      <p:sp>
        <p:nvSpPr>
          <p:cNvPr id="27" name="Slide Number Placeholder 3"/>
          <p:cNvSpPr>
            <a:spLocks noGrp="1"/>
          </p:cNvSpPr>
          <p:nvPr>
            <p:ph type="sldNum" sz="quarter" idx="4"/>
          </p:nvPr>
        </p:nvSpPr>
        <p:spPr>
          <a:xfrm>
            <a:off x="8534400" y="6561138"/>
            <a:ext cx="533400" cy="220662"/>
          </a:xfrm>
        </p:spPr>
        <p:txBody>
          <a:bodyPr/>
          <a:lstStyle/>
          <a:p>
            <a:r>
              <a:rPr lang="en-US" dirty="0" smtClean="0"/>
              <a:t>8</a:t>
            </a:r>
            <a:endParaRPr lang="en-US" dirty="0"/>
          </a:p>
        </p:txBody>
      </p:sp>
      <p:sp>
        <p:nvSpPr>
          <p:cNvPr id="28" name="Right Arrow 27"/>
          <p:cNvSpPr/>
          <p:nvPr/>
        </p:nvSpPr>
        <p:spPr>
          <a:xfrm rot="16200000">
            <a:off x="7171530" y="1456307"/>
            <a:ext cx="2506156" cy="12863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Resolved Items Tracked in Spreadsheet as Complete</a:t>
            </a:r>
            <a:endParaRPr lang="en-US" sz="1400" dirty="0"/>
          </a:p>
        </p:txBody>
      </p:sp>
      <p:cxnSp>
        <p:nvCxnSpPr>
          <p:cNvPr id="29" name="Straight Arrow Connector 28"/>
          <p:cNvCxnSpPr/>
          <p:nvPr/>
        </p:nvCxnSpPr>
        <p:spPr>
          <a:xfrm flipV="1">
            <a:off x="8305800" y="3288141"/>
            <a:ext cx="0" cy="215855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0" name="Rectangle 29"/>
          <p:cNvSpPr/>
          <p:nvPr/>
        </p:nvSpPr>
        <p:spPr>
          <a:xfrm>
            <a:off x="4571997" y="95677"/>
            <a:ext cx="4038600" cy="944958"/>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i="1" dirty="0" smtClean="0"/>
              <a:t>ERCOT will file cumulative RTCRR comments reflecting when consensus on sections achieved. (Also tracked in summary spreadsheet)</a:t>
            </a:r>
          </a:p>
        </p:txBody>
      </p:sp>
    </p:spTree>
    <p:extLst>
      <p:ext uri="{BB962C8B-B14F-4D97-AF65-F5344CB8AC3E}">
        <p14:creationId xmlns:p14="http://schemas.microsoft.com/office/powerpoint/2010/main" val="2632787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 Review Process (continued)</a:t>
            </a:r>
            <a:endParaRPr lang="en-US" sz="2400" dirty="0"/>
          </a:p>
        </p:txBody>
      </p:sp>
      <p:sp>
        <p:nvSpPr>
          <p:cNvPr id="3" name="Content Placeholder 2"/>
          <p:cNvSpPr>
            <a:spLocks noGrp="1"/>
          </p:cNvSpPr>
          <p:nvPr>
            <p:ph idx="1"/>
          </p:nvPr>
        </p:nvSpPr>
        <p:spPr>
          <a:xfrm>
            <a:off x="304800" y="990600"/>
            <a:ext cx="8686800" cy="5181600"/>
          </a:xfrm>
        </p:spPr>
        <p:txBody>
          <a:bodyPr/>
          <a:lstStyle/>
          <a:p>
            <a:r>
              <a:rPr lang="en-US" sz="1800" dirty="0" smtClean="0">
                <a:solidFill>
                  <a:schemeClr val="accent2"/>
                </a:solidFill>
              </a:rPr>
              <a:t>At the May 2020 TAC meeting there was no opposition to the following process (if needed) to potentially modify </a:t>
            </a:r>
            <a:r>
              <a:rPr lang="en-US" sz="1800" dirty="0">
                <a:solidFill>
                  <a:schemeClr val="accent2"/>
                </a:solidFill>
              </a:rPr>
              <a:t>RTCRRs beyond the scope of the RTC KPs </a:t>
            </a:r>
            <a:r>
              <a:rPr lang="en-US" sz="1800" dirty="0" smtClean="0">
                <a:solidFill>
                  <a:schemeClr val="accent2"/>
                </a:solidFill>
              </a:rPr>
              <a:t>if </a:t>
            </a:r>
            <a:r>
              <a:rPr lang="en-US" sz="1800" dirty="0">
                <a:solidFill>
                  <a:schemeClr val="accent2"/>
                </a:solidFill>
              </a:rPr>
              <a:t>a market design flaw or error was discovered following Board approval of the RTC KPs</a:t>
            </a:r>
            <a:r>
              <a:rPr lang="en-US" sz="1800" dirty="0" smtClean="0">
                <a:solidFill>
                  <a:schemeClr val="accent2"/>
                </a:solidFill>
              </a:rPr>
              <a:t>:</a:t>
            </a:r>
          </a:p>
          <a:p>
            <a:pPr marL="800100" lvl="1" indent="-342900">
              <a:buFont typeface="+mj-lt"/>
              <a:buAutoNum type="alphaUcPeriod"/>
            </a:pPr>
            <a:r>
              <a:rPr lang="en-US" sz="1600" i="1" dirty="0" smtClean="0">
                <a:solidFill>
                  <a:schemeClr val="accent1"/>
                </a:solidFill>
              </a:rPr>
              <a:t>The </a:t>
            </a:r>
            <a:r>
              <a:rPr lang="en-US" sz="1600" i="1" dirty="0">
                <a:solidFill>
                  <a:schemeClr val="accent1"/>
                </a:solidFill>
              </a:rPr>
              <a:t>modification complies with PUC directives; </a:t>
            </a:r>
          </a:p>
          <a:p>
            <a:pPr marL="800100" lvl="1" indent="-342900">
              <a:buFont typeface="+mj-lt"/>
              <a:buAutoNum type="alphaUcPeriod"/>
            </a:pPr>
            <a:r>
              <a:rPr lang="en-US" sz="1600" i="1" dirty="0">
                <a:solidFill>
                  <a:schemeClr val="accent1"/>
                </a:solidFill>
              </a:rPr>
              <a:t>The modification will not incur additional RTC project costs or schedule delays; and</a:t>
            </a:r>
          </a:p>
          <a:p>
            <a:pPr marL="800100" lvl="1" indent="-342900">
              <a:buFont typeface="+mj-lt"/>
              <a:buAutoNum type="alphaUcPeriod"/>
            </a:pPr>
            <a:r>
              <a:rPr lang="en-US" sz="1600" i="1" dirty="0">
                <a:solidFill>
                  <a:schemeClr val="accent1"/>
                </a:solidFill>
              </a:rPr>
              <a:t>The modification will not delay timely implementation of RTCRRs (i.e., will not prevent the Board from considering the NPRR at the December 8, 2020 Board meeting).</a:t>
            </a:r>
          </a:p>
          <a:p>
            <a:pPr marL="457200" lvl="1" indent="0">
              <a:buNone/>
            </a:pPr>
            <a:endParaRPr lang="en-US" sz="1600" dirty="0" smtClean="0">
              <a:solidFill>
                <a:srgbClr val="FF0000"/>
              </a:solidFill>
            </a:endParaRPr>
          </a:p>
          <a:p>
            <a:r>
              <a:rPr lang="en-US" sz="1800" dirty="0" smtClean="0">
                <a:solidFill>
                  <a:schemeClr val="accent2"/>
                </a:solidFill>
              </a:rPr>
              <a:t>Next slide describes the review and escalation process from RTCTF to TAC</a:t>
            </a: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40172869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 Review Process (continued)</a:t>
            </a:r>
          </a:p>
        </p:txBody>
      </p:sp>
      <p:sp>
        <p:nvSpPr>
          <p:cNvPr id="3" name="Content Placeholder 2"/>
          <p:cNvSpPr>
            <a:spLocks noGrp="1"/>
          </p:cNvSpPr>
          <p:nvPr>
            <p:ph idx="1"/>
          </p:nvPr>
        </p:nvSpPr>
        <p:spPr>
          <a:xfrm>
            <a:off x="122722" y="804069"/>
            <a:ext cx="8915400" cy="5139531"/>
          </a:xfrm>
        </p:spPr>
        <p:txBody>
          <a:bodyPr/>
          <a:lstStyle/>
          <a:p>
            <a:r>
              <a:rPr lang="en-US" sz="1700" b="1" dirty="0"/>
              <a:t>Proposed process for modifying RTCRRs beyond </a:t>
            </a:r>
            <a:r>
              <a:rPr lang="en-US" sz="1700" b="1" dirty="0" smtClean="0"/>
              <a:t>scope </a:t>
            </a:r>
            <a:r>
              <a:rPr lang="en-US" sz="1700" b="1" dirty="0"/>
              <a:t>of Board-approved KPs:</a:t>
            </a:r>
          </a:p>
          <a:p>
            <a:pPr lvl="1"/>
            <a:r>
              <a:rPr lang="en-US" sz="1500" dirty="0"/>
              <a:t>A Market Participant has the right to express concerns with a RTCRR.</a:t>
            </a:r>
          </a:p>
          <a:p>
            <a:pPr lvl="2"/>
            <a:r>
              <a:rPr lang="en-US" sz="1300" dirty="0"/>
              <a:t>A Market Participant may file comments to modify a RTCRR beyond the scope of the Board-approved KPs.</a:t>
            </a:r>
          </a:p>
          <a:p>
            <a:pPr lvl="2"/>
            <a:r>
              <a:rPr lang="en-US" sz="1300" dirty="0"/>
              <a:t>In comments to modify an RTCRR, the submitting party shall explain how the revisions meet the criteria proposed on the previous slide.</a:t>
            </a:r>
          </a:p>
          <a:p>
            <a:pPr lvl="1"/>
            <a:r>
              <a:rPr lang="en-US" sz="1500" dirty="0"/>
              <a:t>RTCTF will </a:t>
            </a:r>
            <a:r>
              <a:rPr lang="en-US" sz="1500" dirty="0" smtClean="0"/>
              <a:t>provide:</a:t>
            </a:r>
          </a:p>
          <a:p>
            <a:pPr lvl="2"/>
            <a:r>
              <a:rPr lang="en-US" sz="1300" dirty="0" smtClean="0"/>
              <a:t>The </a:t>
            </a:r>
            <a:r>
              <a:rPr lang="en-US" sz="1300" dirty="0"/>
              <a:t>technical forum (e.g., an extra off-cycle meeting) for discussion of the proposed RTCRR changes with the understanding that RTCTF consensus is not practical and will not occur.</a:t>
            </a:r>
          </a:p>
          <a:p>
            <a:pPr lvl="1"/>
            <a:r>
              <a:rPr lang="en-US" sz="1500" dirty="0" smtClean="0"/>
              <a:t>At TAC:</a:t>
            </a:r>
          </a:p>
          <a:p>
            <a:pPr lvl="2"/>
            <a:r>
              <a:rPr lang="en-US" sz="1300" dirty="0" smtClean="0"/>
              <a:t>RTCTF </a:t>
            </a:r>
            <a:r>
              <a:rPr lang="en-US" sz="1300" dirty="0"/>
              <a:t>Chair will advise TAC leadership of any RTCRR Comments that </a:t>
            </a:r>
            <a:r>
              <a:rPr lang="en-US" sz="1300" dirty="0" smtClean="0"/>
              <a:t>propose </a:t>
            </a:r>
            <a:r>
              <a:rPr lang="en-US" sz="1300" dirty="0"/>
              <a:t>to modify the scope of the KPs beyond that which was approved by the Board, and </a:t>
            </a:r>
            <a:endParaRPr lang="en-US" sz="1300" dirty="0" smtClean="0"/>
          </a:p>
          <a:p>
            <a:pPr lvl="2"/>
            <a:r>
              <a:rPr lang="en-US" sz="1300" dirty="0" smtClean="0"/>
              <a:t>Request </a:t>
            </a:r>
            <a:r>
              <a:rPr lang="en-US" sz="1300" dirty="0"/>
              <a:t>time for the MP to present to TAC for consideration, as well as another MP to present the counterpoints (if any) as to why the existing KP should continue to be maintained and aligned with RTCRRs.  </a:t>
            </a:r>
          </a:p>
          <a:p>
            <a:pPr lvl="2"/>
            <a:r>
              <a:rPr lang="en-US" sz="1300" dirty="0"/>
              <a:t>TAC may take a straw poll to endorse the proposed NPRR comments; the vote would not be </a:t>
            </a:r>
            <a:r>
              <a:rPr lang="en-US" sz="1300" dirty="0" smtClean="0"/>
              <a:t>binding and therefore non-appealable, </a:t>
            </a:r>
            <a:r>
              <a:rPr lang="en-US" sz="1300" dirty="0"/>
              <a:t>but would classify the modified/added concept as valid</a:t>
            </a:r>
            <a:r>
              <a:rPr lang="en-US" sz="1300" dirty="0" smtClean="0"/>
              <a:t>.</a:t>
            </a:r>
          </a:p>
          <a:p>
            <a:pPr lvl="1"/>
            <a:r>
              <a:rPr lang="en-US" sz="1500" dirty="0" smtClean="0"/>
              <a:t>If TAC endorses the alternative, the RTCTF Chair would update the Board of the straw poll decision.</a:t>
            </a:r>
            <a:endParaRPr lang="en-US" sz="1500" dirty="0"/>
          </a:p>
          <a:p>
            <a:pPr lvl="1"/>
            <a:r>
              <a:rPr lang="en-US" sz="1500" dirty="0"/>
              <a:t>The RTCRR comments would </a:t>
            </a:r>
            <a:r>
              <a:rPr lang="en-US" sz="1500" dirty="0" smtClean="0"/>
              <a:t>subsequently be </a:t>
            </a:r>
            <a:r>
              <a:rPr lang="en-US" sz="1500" dirty="0"/>
              <a:t>considered at PRS, TAC, and ultimately the ERCOT </a:t>
            </a:r>
            <a:r>
              <a:rPr lang="en-US" sz="1500" dirty="0" smtClean="0"/>
              <a:t>Board as consistent with Protocols Section 21 process.</a:t>
            </a:r>
            <a:endParaRPr lang="en-US" sz="15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36078073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Dates of Consensus Items</a:t>
            </a:r>
            <a:endParaRPr lang="en-US" sz="2400" dirty="0"/>
          </a:p>
        </p:txBody>
      </p:sp>
      <p:sp>
        <p:nvSpPr>
          <p:cNvPr id="3" name="Content Placeholder 2"/>
          <p:cNvSpPr>
            <a:spLocks noGrp="1"/>
          </p:cNvSpPr>
          <p:nvPr>
            <p:ph idx="1"/>
          </p:nvPr>
        </p:nvSpPr>
        <p:spPr/>
        <p:txBody>
          <a:bodyPr/>
          <a:lstStyle/>
          <a:p>
            <a:r>
              <a:rPr lang="en-US" sz="2000" u="sng" dirty="0"/>
              <a:t>4/30/2020 </a:t>
            </a:r>
            <a:r>
              <a:rPr lang="en-US" sz="2000" u="sng" dirty="0" smtClean="0"/>
              <a:t>RTCTF Consensus</a:t>
            </a:r>
            <a:r>
              <a:rPr lang="en-US" sz="2000" u="sng" dirty="0"/>
              <a:t>:</a:t>
            </a:r>
          </a:p>
          <a:p>
            <a:pPr lvl="1"/>
            <a:r>
              <a:rPr lang="en-US" sz="1600" dirty="0"/>
              <a:t>SWCAP/VOLL - OBDRR020 (Sections 2 and 4)</a:t>
            </a:r>
          </a:p>
          <a:p>
            <a:pPr lvl="1"/>
            <a:r>
              <a:rPr lang="en-US" sz="1600" dirty="0"/>
              <a:t>AS Proxy Offers and General SCED – NPRR1010 (6.4.9.1.1)</a:t>
            </a:r>
          </a:p>
          <a:p>
            <a:pPr lvl="1"/>
            <a:r>
              <a:rPr lang="en-US" sz="1600" dirty="0"/>
              <a:t>Reliability Deployment Pricing Run - NPRR1010 (6.5.7.3.1)</a:t>
            </a:r>
          </a:p>
          <a:p>
            <a:pPr lvl="1"/>
            <a:r>
              <a:rPr lang="en-US" sz="1600" dirty="0"/>
              <a:t>COP Changes - NPRR1007 (3.9, 3.9.1, and 3.9.2)</a:t>
            </a:r>
          </a:p>
          <a:p>
            <a:pPr lvl="1"/>
            <a:r>
              <a:rPr lang="en-US" sz="1600" dirty="0"/>
              <a:t>RUC General Update - NPRR1009 (5.1, 5.2.2.1, 5.2.2.2, 5.3, 5.4, 5.4.1, and 5.5.2</a:t>
            </a:r>
            <a:r>
              <a:rPr lang="en-US" sz="1600" dirty="0" smtClean="0"/>
              <a:t>)</a:t>
            </a:r>
          </a:p>
          <a:p>
            <a:pPr lvl="1"/>
            <a:endParaRPr lang="en-US" sz="1600" dirty="0"/>
          </a:p>
          <a:p>
            <a:r>
              <a:rPr lang="en-US" sz="2000" u="sng" dirty="0" smtClean="0"/>
              <a:t>5/20/2020 RTCTF Consensus</a:t>
            </a:r>
            <a:r>
              <a:rPr lang="en-US" sz="2000" u="sng" dirty="0"/>
              <a:t>:</a:t>
            </a:r>
          </a:p>
          <a:p>
            <a:pPr lvl="1"/>
            <a:r>
              <a:rPr lang="en-US" sz="1600" dirty="0"/>
              <a:t>SWCAP/VOLL- NPRR1008 (4.4.11 and 4.4.11.1)</a:t>
            </a:r>
          </a:p>
          <a:p>
            <a:pPr lvl="1"/>
            <a:r>
              <a:rPr lang="en-US" sz="1600" dirty="0"/>
              <a:t>ASDC Creation- NPRR1008 (4.4.12)</a:t>
            </a:r>
          </a:p>
          <a:p>
            <a:pPr lvl="1"/>
            <a:r>
              <a:rPr lang="en-US" sz="1600" dirty="0"/>
              <a:t>AS Proxy Offers and General SCED- NPRR1010 (6.5.7.3)</a:t>
            </a:r>
          </a:p>
          <a:p>
            <a:pPr lvl="1"/>
            <a:r>
              <a:rPr lang="en-US" sz="1600" dirty="0"/>
              <a:t>Market Restart- NPRR1013 (25.3)</a:t>
            </a:r>
          </a:p>
          <a:p>
            <a:pPr lvl="1"/>
            <a:r>
              <a:rPr lang="en-US" sz="1600" dirty="0"/>
              <a:t>SASM Removal- NPRR1008 (4.5.2) &amp; NPRR1010 (6.4.9, 6.4.9.1.3, 6.4.9.2, 6.4.9.2.1, 6.4.9.2.2, and 6.4.9.2.3)</a:t>
            </a:r>
          </a:p>
          <a:p>
            <a:pPr lvl="1"/>
            <a:r>
              <a:rPr lang="en-US" sz="1600" dirty="0"/>
              <a:t>DAM General Update- OBDRR020 (Appendix 1)</a:t>
            </a:r>
          </a:p>
          <a:p>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3800607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Dates of Consensus </a:t>
            </a:r>
            <a:r>
              <a:rPr lang="en-US" sz="2400" dirty="0" smtClean="0"/>
              <a:t>Items (</a:t>
            </a:r>
            <a:r>
              <a:rPr lang="en-US" sz="2400" dirty="0"/>
              <a:t>continued</a:t>
            </a:r>
            <a:r>
              <a:rPr lang="en-US" sz="2400" dirty="0" smtClean="0"/>
              <a:t>)</a:t>
            </a:r>
            <a:endParaRPr lang="en-US" sz="2400" dirty="0"/>
          </a:p>
        </p:txBody>
      </p:sp>
      <p:sp>
        <p:nvSpPr>
          <p:cNvPr id="3" name="Content Placeholder 2"/>
          <p:cNvSpPr>
            <a:spLocks noGrp="1"/>
          </p:cNvSpPr>
          <p:nvPr>
            <p:ph idx="1"/>
          </p:nvPr>
        </p:nvSpPr>
        <p:spPr/>
        <p:txBody>
          <a:bodyPr/>
          <a:lstStyle/>
          <a:p>
            <a:r>
              <a:rPr lang="en-US" sz="2000" u="sng" dirty="0" smtClean="0"/>
              <a:t>6/10/2020 RTCTF Consensus (37 items):</a:t>
            </a:r>
            <a:endParaRPr lang="en-US" sz="2000" u="sng" dirty="0"/>
          </a:p>
          <a:p>
            <a:pPr lvl="1">
              <a:spcAft>
                <a:spcPts val="600"/>
              </a:spcAft>
            </a:pPr>
            <a:r>
              <a:rPr lang="en-US" sz="1800" dirty="0" smtClean="0"/>
              <a:t>DAM </a:t>
            </a:r>
            <a:r>
              <a:rPr lang="en-US" sz="1800" dirty="0"/>
              <a:t>– AS Only Offer Material (Round </a:t>
            </a:r>
            <a:r>
              <a:rPr lang="en-US" sz="1800" dirty="0" smtClean="0"/>
              <a:t>3)</a:t>
            </a:r>
          </a:p>
          <a:p>
            <a:pPr lvl="2">
              <a:spcAft>
                <a:spcPts val="600"/>
              </a:spcAft>
            </a:pPr>
            <a:r>
              <a:rPr lang="en-US" sz="1600" dirty="0" smtClean="0"/>
              <a:t>NPRR1008 </a:t>
            </a:r>
            <a:r>
              <a:rPr lang="en-US" sz="1600" dirty="0"/>
              <a:t>(4.3, 4.4.7.2, 4.4.7.2.1, 4.4.7.2.2, 4.4.7.2.3, 4.4.7.2.4, and </a:t>
            </a:r>
            <a:r>
              <a:rPr lang="en-US" sz="1600" dirty="0" smtClean="0"/>
              <a:t>4.5.3)</a:t>
            </a:r>
          </a:p>
          <a:p>
            <a:pPr lvl="1">
              <a:spcAft>
                <a:spcPts val="600"/>
              </a:spcAft>
            </a:pPr>
            <a:r>
              <a:rPr lang="en-US" sz="1800" dirty="0" smtClean="0"/>
              <a:t>RTM </a:t>
            </a:r>
            <a:r>
              <a:rPr lang="en-US" sz="1800" dirty="0"/>
              <a:t>- Telemetry and RLC (Round </a:t>
            </a:r>
            <a:r>
              <a:rPr lang="en-US" sz="1800" dirty="0" smtClean="0"/>
              <a:t>3)</a:t>
            </a:r>
          </a:p>
          <a:p>
            <a:pPr lvl="2">
              <a:spcAft>
                <a:spcPts val="600"/>
              </a:spcAft>
            </a:pPr>
            <a:r>
              <a:rPr lang="en-US" sz="1600" dirty="0" smtClean="0"/>
              <a:t>NPRR1010 </a:t>
            </a:r>
            <a:r>
              <a:rPr lang="en-US" sz="1600" dirty="0"/>
              <a:t>(6.4.6, 6.5.5.2, 6.5.7.1.12, 6.5.7.1.13, and </a:t>
            </a:r>
            <a:r>
              <a:rPr lang="en-US" sz="1600" dirty="0" smtClean="0"/>
              <a:t>6.5.7.2)</a:t>
            </a:r>
          </a:p>
          <a:p>
            <a:pPr lvl="1">
              <a:spcAft>
                <a:spcPts val="600"/>
              </a:spcAft>
            </a:pPr>
            <a:r>
              <a:rPr lang="en-US" sz="1800" dirty="0" smtClean="0"/>
              <a:t>DAM </a:t>
            </a:r>
            <a:r>
              <a:rPr lang="en-US" sz="1800" dirty="0"/>
              <a:t>General Update (Round 3)</a:t>
            </a:r>
          </a:p>
          <a:p>
            <a:pPr lvl="2">
              <a:spcAft>
                <a:spcPts val="600"/>
              </a:spcAft>
            </a:pPr>
            <a:r>
              <a:rPr lang="en-US" sz="1600" dirty="0" smtClean="0"/>
              <a:t>NPRR1008 </a:t>
            </a:r>
            <a:r>
              <a:rPr lang="en-US" sz="1600" dirty="0"/>
              <a:t>(4.1, 4.2.1.2, 4.4.7.1, 4.4.7.1.1, 4.4.7.3, 4.4.8, 4.4.9.3.1, 4.4.9.3.3, 4.4.9.4.1, 4.4.9.5.1, and </a:t>
            </a:r>
            <a:r>
              <a:rPr lang="en-US" sz="1600" dirty="0" smtClean="0"/>
              <a:t>4.5.1)</a:t>
            </a:r>
          </a:p>
          <a:p>
            <a:pPr lvl="1">
              <a:spcAft>
                <a:spcPts val="600"/>
              </a:spcAft>
            </a:pPr>
            <a:r>
              <a:rPr lang="en-US" sz="1800" dirty="0" smtClean="0"/>
              <a:t>Credit </a:t>
            </a:r>
            <a:r>
              <a:rPr lang="en-US" sz="1800" dirty="0"/>
              <a:t>(Round 2) </a:t>
            </a:r>
            <a:endParaRPr lang="en-US" sz="1800" dirty="0" smtClean="0"/>
          </a:p>
          <a:p>
            <a:pPr lvl="2">
              <a:spcAft>
                <a:spcPts val="600"/>
              </a:spcAft>
            </a:pPr>
            <a:r>
              <a:rPr lang="en-US" sz="1600" dirty="0" smtClean="0"/>
              <a:t>NPRR1013 </a:t>
            </a:r>
            <a:r>
              <a:rPr lang="en-US" sz="1600" dirty="0"/>
              <a:t>(16.11.4.1, </a:t>
            </a:r>
            <a:r>
              <a:rPr lang="en-US" sz="1600" dirty="0" smtClean="0"/>
              <a:t>16.11.4.3.2)</a:t>
            </a:r>
          </a:p>
          <a:p>
            <a:pPr lvl="1">
              <a:spcAft>
                <a:spcPts val="600"/>
              </a:spcAft>
            </a:pPr>
            <a:r>
              <a:rPr lang="en-US" sz="1800" dirty="0" smtClean="0"/>
              <a:t>DAM </a:t>
            </a:r>
            <a:r>
              <a:rPr lang="en-US" sz="1800" dirty="0"/>
              <a:t>Credit/Settlement (Round </a:t>
            </a:r>
            <a:r>
              <a:rPr lang="en-US" sz="1800" dirty="0" smtClean="0"/>
              <a:t>2)</a:t>
            </a:r>
          </a:p>
          <a:p>
            <a:pPr lvl="2">
              <a:spcAft>
                <a:spcPts val="600"/>
              </a:spcAft>
            </a:pPr>
            <a:r>
              <a:rPr lang="en-US" sz="1600" dirty="0" smtClean="0"/>
              <a:t>NPRR1008 </a:t>
            </a:r>
            <a:r>
              <a:rPr lang="en-US" sz="1600" dirty="0"/>
              <a:t>(4.4.10, 4.6.2.3.1, 4.6.4.1.1, 4.6.4.1.2, 4.6.4.1.3, 4.6.4.1.4, 4.6.4.1.5, 4.6.4.2.1, 4.6.4.2.2, 4.6.4.2.3, 4.6.4.2.4, 4.6.4.2.5)</a:t>
            </a:r>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a:p>
        </p:txBody>
      </p:sp>
    </p:spTree>
    <p:extLst>
      <p:ext uri="{BB962C8B-B14F-4D97-AF65-F5344CB8AC3E}">
        <p14:creationId xmlns:p14="http://schemas.microsoft.com/office/powerpoint/2010/main" val="33240410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Dates of Consensus Items (continued)</a:t>
            </a:r>
          </a:p>
        </p:txBody>
      </p:sp>
      <p:sp>
        <p:nvSpPr>
          <p:cNvPr id="3" name="Content Placeholder 2"/>
          <p:cNvSpPr>
            <a:spLocks noGrp="1"/>
          </p:cNvSpPr>
          <p:nvPr>
            <p:ph idx="1"/>
          </p:nvPr>
        </p:nvSpPr>
        <p:spPr>
          <a:xfrm>
            <a:off x="304800" y="762000"/>
            <a:ext cx="8534400" cy="5052221"/>
          </a:xfrm>
        </p:spPr>
        <p:txBody>
          <a:bodyPr/>
          <a:lstStyle/>
          <a:p>
            <a:r>
              <a:rPr lang="en-US" sz="2000" u="sng" dirty="0" smtClean="0"/>
              <a:t>6/29/2020 RTCTF Consensus (34 items):</a:t>
            </a:r>
            <a:endParaRPr lang="en-US" sz="2000" u="sng" dirty="0"/>
          </a:p>
          <a:p>
            <a:pPr lvl="1">
              <a:spcAft>
                <a:spcPts val="600"/>
              </a:spcAft>
            </a:pPr>
            <a:r>
              <a:rPr lang="en-US" sz="1800" dirty="0" smtClean="0"/>
              <a:t>DAM </a:t>
            </a:r>
            <a:r>
              <a:rPr lang="en-US" sz="1800" dirty="0"/>
              <a:t>General Update </a:t>
            </a:r>
            <a:r>
              <a:rPr lang="en-US" sz="1800" dirty="0" smtClean="0"/>
              <a:t>(Round 3)</a:t>
            </a:r>
          </a:p>
          <a:p>
            <a:pPr lvl="2">
              <a:spcAft>
                <a:spcPts val="600"/>
              </a:spcAft>
            </a:pPr>
            <a:r>
              <a:rPr lang="en-US" sz="1600" dirty="0" smtClean="0"/>
              <a:t>NPRR1008 </a:t>
            </a:r>
            <a:r>
              <a:rPr lang="en-US" sz="1600" dirty="0"/>
              <a:t>(4.4.7.3)</a:t>
            </a:r>
          </a:p>
          <a:p>
            <a:pPr lvl="1">
              <a:spcAft>
                <a:spcPts val="600"/>
              </a:spcAft>
            </a:pPr>
            <a:r>
              <a:rPr lang="en-US" sz="1800" dirty="0"/>
              <a:t>RUC Settlement </a:t>
            </a:r>
            <a:r>
              <a:rPr lang="en-US" sz="1800" dirty="0" smtClean="0"/>
              <a:t>(Round 3)</a:t>
            </a:r>
          </a:p>
          <a:p>
            <a:pPr lvl="2">
              <a:spcAft>
                <a:spcPts val="600"/>
              </a:spcAft>
            </a:pPr>
            <a:r>
              <a:rPr lang="en-US" sz="1600" dirty="0" smtClean="0"/>
              <a:t>NPRR1009 </a:t>
            </a:r>
            <a:r>
              <a:rPr lang="en-US" sz="1600" dirty="0"/>
              <a:t>(5.6.2, 5.7.1.3, 5.7.1.4, 5.7.4.1.1)</a:t>
            </a:r>
          </a:p>
          <a:p>
            <a:pPr lvl="1">
              <a:spcAft>
                <a:spcPts val="600"/>
              </a:spcAft>
            </a:pPr>
            <a:r>
              <a:rPr lang="en-US" sz="1800" dirty="0" smtClean="0"/>
              <a:t>RTM </a:t>
            </a:r>
            <a:r>
              <a:rPr lang="en-US" sz="1800" dirty="0"/>
              <a:t>- AS Deployment </a:t>
            </a:r>
            <a:r>
              <a:rPr lang="en-US" sz="1800" dirty="0" smtClean="0"/>
              <a:t>(Round 2)</a:t>
            </a:r>
          </a:p>
          <a:p>
            <a:pPr lvl="2">
              <a:spcAft>
                <a:spcPts val="600"/>
              </a:spcAft>
            </a:pPr>
            <a:r>
              <a:rPr lang="en-US" sz="1600" dirty="0" smtClean="0"/>
              <a:t>NPRR1007 </a:t>
            </a:r>
            <a:r>
              <a:rPr lang="en-US" sz="1600" dirty="0"/>
              <a:t>(3.16, 3.17.1, 3.18)</a:t>
            </a:r>
          </a:p>
          <a:p>
            <a:pPr lvl="1">
              <a:spcAft>
                <a:spcPts val="600"/>
              </a:spcAft>
            </a:pPr>
            <a:r>
              <a:rPr lang="en-US" sz="1800" dirty="0"/>
              <a:t>RTM - General </a:t>
            </a:r>
            <a:r>
              <a:rPr lang="en-US" sz="1800" dirty="0" smtClean="0"/>
              <a:t>Update (Round 2)</a:t>
            </a:r>
            <a:endParaRPr lang="en-US" sz="1800" dirty="0"/>
          </a:p>
          <a:p>
            <a:pPr lvl="2">
              <a:spcAft>
                <a:spcPts val="600"/>
              </a:spcAft>
            </a:pPr>
            <a:r>
              <a:rPr lang="en-US" sz="1600" dirty="0"/>
              <a:t>NOGRR211 (2.1, 2.2.4, 2.2.4.2)</a:t>
            </a:r>
          </a:p>
          <a:p>
            <a:pPr lvl="2">
              <a:spcAft>
                <a:spcPts val="600"/>
              </a:spcAft>
            </a:pPr>
            <a:r>
              <a:rPr lang="en-US" sz="1600" dirty="0"/>
              <a:t>NPRR1013 (1.3.1.4, 1.3.3)</a:t>
            </a:r>
          </a:p>
          <a:p>
            <a:pPr lvl="2">
              <a:spcAft>
                <a:spcPts val="600"/>
              </a:spcAft>
            </a:pPr>
            <a:r>
              <a:rPr lang="en-US" sz="1600" dirty="0"/>
              <a:t>NPRR1007 (3.6.1, 3.8.1, 3.8.2, 3.8.3, 3.14.4.1)</a:t>
            </a:r>
          </a:p>
          <a:p>
            <a:pPr lvl="2">
              <a:spcAft>
                <a:spcPts val="600"/>
              </a:spcAft>
            </a:pPr>
            <a:r>
              <a:rPr lang="en-US" sz="1600" dirty="0"/>
              <a:t>NPRR1008 (4.4.4, 4.4.7.4)</a:t>
            </a:r>
          </a:p>
          <a:p>
            <a:pPr lvl="2">
              <a:spcAft>
                <a:spcPts val="600"/>
              </a:spcAft>
            </a:pPr>
            <a:r>
              <a:rPr lang="en-US" sz="1600" dirty="0"/>
              <a:t>NPRR1010 (6.1, 6.3, 6.3.1, 6.3.2, 6.4.7.1, 6.5.1.1, 6.5.1.2, 6.5.7, 6.5.9.2, 6.5.9.3.3, 6.5.9.3.4, 6.5.9.4) </a:t>
            </a:r>
            <a:endParaRPr lang="en-US" sz="1600" dirty="0" smtClean="0"/>
          </a:p>
          <a:p>
            <a:pPr lvl="2">
              <a:spcAft>
                <a:spcPts val="600"/>
              </a:spcAft>
            </a:pPr>
            <a:r>
              <a:rPr lang="en-US" sz="1600" dirty="0" smtClean="0"/>
              <a:t>NPRR1011 </a:t>
            </a:r>
            <a:r>
              <a:rPr lang="en-US" sz="1600" dirty="0"/>
              <a:t>(8.1.1.1, 8.1.1.2)</a:t>
            </a:r>
          </a:p>
          <a:p>
            <a:pPr lvl="1">
              <a:spcAft>
                <a:spcPts val="600"/>
              </a:spcAft>
            </a:pP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a:p>
        </p:txBody>
      </p:sp>
    </p:spTree>
    <p:extLst>
      <p:ext uri="{BB962C8B-B14F-4D97-AF65-F5344CB8AC3E}">
        <p14:creationId xmlns:p14="http://schemas.microsoft.com/office/powerpoint/2010/main" val="24873909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Dates of Consensus Items (continued)</a:t>
            </a:r>
          </a:p>
        </p:txBody>
      </p:sp>
      <p:sp>
        <p:nvSpPr>
          <p:cNvPr id="3" name="Content Placeholder 2"/>
          <p:cNvSpPr>
            <a:spLocks noGrp="1"/>
          </p:cNvSpPr>
          <p:nvPr>
            <p:ph idx="1"/>
          </p:nvPr>
        </p:nvSpPr>
        <p:spPr>
          <a:xfrm>
            <a:off x="304800" y="838200"/>
            <a:ext cx="8534400" cy="5052221"/>
          </a:xfrm>
        </p:spPr>
        <p:txBody>
          <a:bodyPr/>
          <a:lstStyle/>
          <a:p>
            <a:r>
              <a:rPr lang="en-US" sz="2000" u="sng" dirty="0" smtClean="0"/>
              <a:t>7/22/2020 RTCTF Consensus (46 items):</a:t>
            </a:r>
            <a:endParaRPr lang="en-US" sz="2000" u="sng" dirty="0"/>
          </a:p>
          <a:p>
            <a:pPr lvl="1">
              <a:spcAft>
                <a:spcPts val="600"/>
              </a:spcAft>
            </a:pPr>
            <a:r>
              <a:rPr lang="en-US" sz="1800" dirty="0" smtClean="0"/>
              <a:t>RTM </a:t>
            </a:r>
            <a:r>
              <a:rPr lang="en-US" sz="1800" dirty="0"/>
              <a:t>- AS </a:t>
            </a:r>
            <a:r>
              <a:rPr lang="en-US" sz="1800" dirty="0" smtClean="0"/>
              <a:t>Deployment (Round 3)</a:t>
            </a:r>
            <a:endParaRPr lang="en-US" sz="1800" dirty="0"/>
          </a:p>
          <a:p>
            <a:pPr lvl="2">
              <a:spcAft>
                <a:spcPts val="600"/>
              </a:spcAft>
            </a:pPr>
            <a:r>
              <a:rPr lang="en-US" sz="1600" dirty="0"/>
              <a:t>NPRR1010 (6.5.7.4.1, 6.5.7.6.1, 6.5.7.6.2, 6.5.7.6.2.1, 6.5.7.6.2.2, 6.5.7.6.2.3, 6.5.7.6.2.4, 6.5.9.4.2)</a:t>
            </a:r>
          </a:p>
          <a:p>
            <a:pPr lvl="1">
              <a:spcAft>
                <a:spcPts val="600"/>
              </a:spcAft>
            </a:pPr>
            <a:r>
              <a:rPr lang="en-US" sz="1800" dirty="0" smtClean="0"/>
              <a:t>RTM </a:t>
            </a:r>
            <a:r>
              <a:rPr lang="en-US" sz="1800" dirty="0"/>
              <a:t>– General </a:t>
            </a:r>
            <a:r>
              <a:rPr lang="en-US" sz="1800" dirty="0" smtClean="0"/>
              <a:t>Update (Round 3)</a:t>
            </a:r>
            <a:endParaRPr lang="en-US" sz="1800" dirty="0"/>
          </a:p>
          <a:p>
            <a:pPr lvl="2">
              <a:spcAft>
                <a:spcPts val="600"/>
              </a:spcAft>
            </a:pPr>
            <a:r>
              <a:rPr lang="en-US" sz="1600" dirty="0"/>
              <a:t>NPRR1010 (6.4.9.1.2)</a:t>
            </a:r>
          </a:p>
          <a:p>
            <a:pPr lvl="1">
              <a:spcAft>
                <a:spcPts val="600"/>
              </a:spcAft>
            </a:pPr>
            <a:r>
              <a:rPr lang="en-US" sz="1800" dirty="0" smtClean="0"/>
              <a:t>RTM Settlement (Round 2)</a:t>
            </a:r>
            <a:endParaRPr lang="en-US" sz="1800" dirty="0"/>
          </a:p>
          <a:p>
            <a:pPr lvl="2">
              <a:spcAft>
                <a:spcPts val="600"/>
              </a:spcAft>
            </a:pPr>
            <a:r>
              <a:rPr lang="en-US" sz="1600" dirty="0" smtClean="0"/>
              <a:t>NPRR1007 </a:t>
            </a:r>
            <a:r>
              <a:rPr lang="en-US" sz="1600" dirty="0"/>
              <a:t>(3.5.2.1, 3.5.2.2, 3.5.2.3, 3.5.2.4, 3.5.2.5, 3.5.2.6, 3.5.2.7)</a:t>
            </a:r>
          </a:p>
          <a:p>
            <a:pPr lvl="2">
              <a:spcAft>
                <a:spcPts val="600"/>
              </a:spcAft>
            </a:pPr>
            <a:r>
              <a:rPr lang="en-US" sz="1600" dirty="0" smtClean="0"/>
              <a:t>NPRR1010 </a:t>
            </a:r>
            <a:r>
              <a:rPr lang="en-US" sz="1600" dirty="0"/>
              <a:t>(6.6.1, 6.6.1.1, 6.6.1.2, 6.6.1.6, 6.6.1.7, 6.6.3.1, 6.6.3.7, 6.6.3.9, 6.6.5.1, 6.6.5.1.1.3, </a:t>
            </a:r>
            <a:r>
              <a:rPr lang="en-US" sz="1600" dirty="0" smtClean="0"/>
              <a:t>6.6.5.1.1.4, </a:t>
            </a:r>
            <a:r>
              <a:rPr lang="en-US" sz="1600" dirty="0"/>
              <a:t>6.6.5.2, 6.6.5.2.1, 6.6.5.3, 6.6.5.3.1, 6.6.5.4, 6.6.5.5, 6.6.5.5.1, 6.6.5.6, 6.6.12.1, 6.7.1, 6.7.2, 6.7.2.1, 6.7.2.2, 6.7.3, 6.7.4) </a:t>
            </a:r>
          </a:p>
          <a:p>
            <a:pPr lvl="2">
              <a:spcAft>
                <a:spcPts val="600"/>
              </a:spcAft>
            </a:pPr>
            <a:r>
              <a:rPr lang="en-US" sz="1600" dirty="0" smtClean="0"/>
              <a:t>NPRR1012 </a:t>
            </a:r>
            <a:r>
              <a:rPr lang="en-US" sz="1600" dirty="0"/>
              <a:t>(9.5.3, 9.19.1)</a:t>
            </a:r>
          </a:p>
          <a:p>
            <a:pPr lvl="1">
              <a:spcAft>
                <a:spcPts val="600"/>
              </a:spcAft>
            </a:pPr>
            <a:r>
              <a:rPr lang="en-US" sz="1800" dirty="0" smtClean="0"/>
              <a:t>Additional Comments for Renaming </a:t>
            </a:r>
            <a:r>
              <a:rPr lang="en-US" sz="1800" dirty="0"/>
              <a:t>of Base Point </a:t>
            </a:r>
            <a:r>
              <a:rPr lang="en-US" sz="1800" dirty="0" smtClean="0"/>
              <a:t>Deviation (Round 1)</a:t>
            </a:r>
            <a:endParaRPr lang="en-US" sz="1800" dirty="0"/>
          </a:p>
          <a:p>
            <a:pPr lvl="2">
              <a:spcAft>
                <a:spcPts val="600"/>
              </a:spcAft>
            </a:pPr>
            <a:r>
              <a:rPr lang="en-US" sz="1600" dirty="0" smtClean="0"/>
              <a:t>NPRR1007 </a:t>
            </a:r>
            <a:r>
              <a:rPr lang="en-US" sz="1600" dirty="0"/>
              <a:t>(3.8.3) - Initial consensus on 6/29/20</a:t>
            </a:r>
          </a:p>
          <a:p>
            <a:pPr lvl="2">
              <a:spcAft>
                <a:spcPts val="600"/>
              </a:spcAft>
            </a:pPr>
            <a:r>
              <a:rPr lang="en-US" sz="1600" dirty="0" smtClean="0"/>
              <a:t>NPRR1011 </a:t>
            </a:r>
            <a:r>
              <a:rPr lang="en-US" sz="1600" dirty="0"/>
              <a:t>(8.1.1.1) - Initial consensus on 6/29/20</a:t>
            </a:r>
          </a:p>
          <a:p>
            <a:pPr lvl="1">
              <a:spcAft>
                <a:spcPts val="600"/>
              </a:spcAft>
            </a:pPr>
            <a:endParaRPr lang="en-US" sz="1800" dirty="0" smtClean="0"/>
          </a:p>
          <a:p>
            <a:pPr lvl="1">
              <a:spcAft>
                <a:spcPts val="600"/>
              </a:spcAft>
            </a:pP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18</a:t>
            </a:fld>
            <a:endParaRPr lang="en-US"/>
          </a:p>
        </p:txBody>
      </p:sp>
    </p:spTree>
    <p:extLst>
      <p:ext uri="{BB962C8B-B14F-4D97-AF65-F5344CB8AC3E}">
        <p14:creationId xmlns:p14="http://schemas.microsoft.com/office/powerpoint/2010/main" val="37997514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Dates of Consensus Items (continued)</a:t>
            </a:r>
          </a:p>
        </p:txBody>
      </p:sp>
      <p:sp>
        <p:nvSpPr>
          <p:cNvPr id="3" name="Content Placeholder 2"/>
          <p:cNvSpPr>
            <a:spLocks noGrp="1"/>
          </p:cNvSpPr>
          <p:nvPr>
            <p:ph idx="1"/>
          </p:nvPr>
        </p:nvSpPr>
        <p:spPr>
          <a:xfrm>
            <a:off x="304800" y="838200"/>
            <a:ext cx="8534400" cy="5052221"/>
          </a:xfrm>
        </p:spPr>
        <p:txBody>
          <a:bodyPr/>
          <a:lstStyle/>
          <a:p>
            <a:r>
              <a:rPr lang="en-US" sz="2000" u="sng" dirty="0" smtClean="0"/>
              <a:t>8/12/2020 RTCTF Consensus (27 items):</a:t>
            </a:r>
          </a:p>
          <a:p>
            <a:pPr lvl="1"/>
            <a:r>
              <a:rPr lang="en-US" sz="1800" dirty="0"/>
              <a:t>RTM - AS Deployment and AS Qualification</a:t>
            </a:r>
          </a:p>
          <a:p>
            <a:pPr lvl="2"/>
            <a:r>
              <a:rPr lang="en-US" sz="1600" dirty="0"/>
              <a:t>NOGRR211 (2.3, 2.3.1.2, 2.3.2.1, 2.3.3.1)</a:t>
            </a:r>
          </a:p>
          <a:p>
            <a:pPr lvl="2"/>
            <a:r>
              <a:rPr lang="en-US" sz="1600" dirty="0"/>
              <a:t>NPRR1011 (8.1.1.2.1, 8.1.1.2.1.1, 8.1.1.2.1.2, 8.1.1.2.1.3, 8.1.1.2.1.6)</a:t>
            </a:r>
          </a:p>
          <a:p>
            <a:pPr lvl="1"/>
            <a:r>
              <a:rPr lang="en-US" sz="1800" dirty="0"/>
              <a:t>Additional Comments to 6.5.5.2 - Regarding Non-Spin from On-line Generator using Power Augmentation </a:t>
            </a:r>
          </a:p>
          <a:p>
            <a:pPr lvl="2"/>
            <a:r>
              <a:rPr lang="en-US" sz="1600" dirty="0"/>
              <a:t>NPRR1010  (6.5.5.2) - Initial consensus on 5/20/20</a:t>
            </a:r>
          </a:p>
          <a:p>
            <a:pPr lvl="1"/>
            <a:r>
              <a:rPr lang="en-US" sz="1800" dirty="0"/>
              <a:t>Additional Comments to 6.5.7.4.1 Regarding FFR Deployment in UDSP</a:t>
            </a:r>
          </a:p>
          <a:p>
            <a:pPr lvl="2"/>
            <a:r>
              <a:rPr lang="en-US" sz="1600" dirty="0"/>
              <a:t>NPRR1010 (6.5.7.4.1) - Initial consensus on 7/22/20</a:t>
            </a:r>
          </a:p>
          <a:p>
            <a:pPr lvl="1"/>
            <a:r>
              <a:rPr lang="en-US" sz="1800" dirty="0"/>
              <a:t>RTM Settlement</a:t>
            </a:r>
          </a:p>
          <a:p>
            <a:pPr lvl="2"/>
            <a:r>
              <a:rPr lang="en-US" sz="1600" dirty="0" smtClean="0"/>
              <a:t>NPRR1010 </a:t>
            </a:r>
            <a:r>
              <a:rPr lang="en-US" sz="1600" dirty="0"/>
              <a:t>(6.7.5, 6.7.5.1, 6.7.5.2, 6.7.5.3, 6.7.5.4, 6.7.5.5, 6.7.5.6, 6.7.5.7, 6.7.5.8, 6.7.6, 6.7.7)</a:t>
            </a:r>
          </a:p>
          <a:p>
            <a:pPr lvl="1"/>
            <a:r>
              <a:rPr lang="en-US" sz="1800" dirty="0" smtClean="0"/>
              <a:t>Emergency </a:t>
            </a:r>
            <a:r>
              <a:rPr lang="en-US" sz="1800" dirty="0"/>
              <a:t>Settlement – Non-SCED Failure scenarios</a:t>
            </a:r>
          </a:p>
          <a:p>
            <a:pPr lvl="2"/>
            <a:r>
              <a:rPr lang="en-US" sz="1600" dirty="0"/>
              <a:t>NPRR1010 (6.6.9)</a:t>
            </a:r>
          </a:p>
          <a:p>
            <a:pPr lvl="1"/>
            <a:r>
              <a:rPr lang="en-US" sz="1800" dirty="0"/>
              <a:t>Legal/Market Rules Clarifications</a:t>
            </a:r>
          </a:p>
          <a:p>
            <a:pPr lvl="2"/>
            <a:r>
              <a:rPr lang="en-US" sz="1600" dirty="0" smtClean="0"/>
              <a:t>NPRR1010 </a:t>
            </a:r>
            <a:r>
              <a:rPr lang="en-US" sz="1600" dirty="0"/>
              <a:t>(6.4.9.1.2, 6.5.7.3, 6.5.7.6.1, 6.7.4</a:t>
            </a:r>
            <a:r>
              <a:rPr lang="en-US" sz="1600" dirty="0" smtClean="0"/>
              <a:t>)</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19</a:t>
            </a:fld>
            <a:endParaRPr lang="en-US"/>
          </a:p>
        </p:txBody>
      </p:sp>
    </p:spTree>
    <p:extLst>
      <p:ext uri="{BB962C8B-B14F-4D97-AF65-F5344CB8AC3E}">
        <p14:creationId xmlns:p14="http://schemas.microsoft.com/office/powerpoint/2010/main" val="3923448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Outline of RTCTF Update </a:t>
            </a:r>
            <a:endParaRPr lang="en-US" sz="2400" dirty="0"/>
          </a:p>
        </p:txBody>
      </p:sp>
      <p:sp>
        <p:nvSpPr>
          <p:cNvPr id="3" name="Content Placeholder 2"/>
          <p:cNvSpPr>
            <a:spLocks noGrp="1"/>
          </p:cNvSpPr>
          <p:nvPr>
            <p:ph idx="1"/>
          </p:nvPr>
        </p:nvSpPr>
        <p:spPr>
          <a:xfrm>
            <a:off x="397747" y="914400"/>
            <a:ext cx="8534400" cy="5052221"/>
          </a:xfrm>
        </p:spPr>
        <p:txBody>
          <a:bodyPr/>
          <a:lstStyle/>
          <a:p>
            <a:pPr>
              <a:spcBef>
                <a:spcPts val="1000"/>
              </a:spcBef>
              <a:spcAft>
                <a:spcPts val="1000"/>
              </a:spcAft>
            </a:pPr>
            <a:r>
              <a:rPr lang="en-US" sz="2000" dirty="0" smtClean="0"/>
              <a:t>RTC Revision Requests (RTCRRs) Schedule</a:t>
            </a:r>
            <a:endParaRPr lang="en-US" sz="2000" dirty="0" smtClean="0">
              <a:solidFill>
                <a:srgbClr val="FF0000"/>
              </a:solidFill>
            </a:endParaRPr>
          </a:p>
          <a:p>
            <a:pPr>
              <a:spcBef>
                <a:spcPts val="1000"/>
              </a:spcBef>
              <a:spcAft>
                <a:spcPts val="1000"/>
              </a:spcAft>
            </a:pPr>
            <a:r>
              <a:rPr lang="en-US" sz="2000" dirty="0" smtClean="0"/>
              <a:t>TAC Consideration Today (</a:t>
            </a:r>
            <a:r>
              <a:rPr lang="en-US" sz="2000" dirty="0" smtClean="0"/>
              <a:t>Passport Items)</a:t>
            </a:r>
          </a:p>
          <a:p>
            <a:pPr>
              <a:spcBef>
                <a:spcPts val="1000"/>
              </a:spcBef>
              <a:spcAft>
                <a:spcPts val="1000"/>
              </a:spcAft>
            </a:pPr>
            <a:r>
              <a:rPr lang="en-US" sz="2000" dirty="0" smtClean="0"/>
              <a:t>RTCTF Next Steps</a:t>
            </a:r>
            <a:endParaRPr lang="en-US" sz="2000" dirty="0" smtClean="0"/>
          </a:p>
          <a:p>
            <a:pPr>
              <a:spcBef>
                <a:spcPts val="1000"/>
              </a:spcBef>
              <a:spcAft>
                <a:spcPts val="1000"/>
              </a:spcAft>
            </a:pPr>
            <a:r>
              <a:rPr lang="en-US" sz="2000" dirty="0" smtClean="0"/>
              <a:t>Appendix </a:t>
            </a:r>
          </a:p>
          <a:p>
            <a:pPr lvl="1">
              <a:spcBef>
                <a:spcPts val="0"/>
              </a:spcBef>
            </a:pPr>
            <a:r>
              <a:rPr lang="en-US" sz="1600" dirty="0"/>
              <a:t>RTCTF </a:t>
            </a:r>
            <a:r>
              <a:rPr lang="en-US" sz="1600" dirty="0" smtClean="0"/>
              <a:t>Charter and </a:t>
            </a:r>
            <a:r>
              <a:rPr lang="en-US" sz="1600" dirty="0"/>
              <a:t>Next Steps</a:t>
            </a:r>
          </a:p>
          <a:p>
            <a:pPr lvl="1">
              <a:spcBef>
                <a:spcPts val="0"/>
              </a:spcBef>
            </a:pPr>
            <a:r>
              <a:rPr lang="en-US" sz="1600" dirty="0"/>
              <a:t>RTCTF Items for Future Consideration</a:t>
            </a:r>
          </a:p>
          <a:p>
            <a:pPr lvl="1">
              <a:spcBef>
                <a:spcPts val="0"/>
              </a:spcBef>
            </a:pPr>
            <a:r>
              <a:rPr lang="en-US" sz="1600" dirty="0" smtClean="0"/>
              <a:t>Reminder of RTC Scope</a:t>
            </a:r>
          </a:p>
          <a:p>
            <a:pPr lvl="1">
              <a:spcBef>
                <a:spcPts val="0"/>
              </a:spcBef>
            </a:pPr>
            <a:r>
              <a:rPr lang="en-US" sz="1600" dirty="0" smtClean="0"/>
              <a:t>RTCRR Review Process</a:t>
            </a:r>
          </a:p>
          <a:p>
            <a:pPr lvl="1">
              <a:spcBef>
                <a:spcPts val="0"/>
              </a:spcBef>
            </a:pPr>
            <a:r>
              <a:rPr lang="en-US" sz="1600" dirty="0" smtClean="0"/>
              <a:t>Dates of Consensus Items</a:t>
            </a:r>
          </a:p>
          <a:p>
            <a:pPr lvl="1">
              <a:spcBef>
                <a:spcPts val="0"/>
              </a:spcBef>
            </a:pPr>
            <a:r>
              <a:rPr lang="en-US" sz="1600" dirty="0"/>
              <a:t>Overall RTC Delivery </a:t>
            </a:r>
            <a:r>
              <a:rPr lang="en-US" sz="1600" dirty="0" smtClean="0"/>
              <a:t>Schedule</a:t>
            </a:r>
          </a:p>
          <a:p>
            <a:pPr lvl="1">
              <a:spcBef>
                <a:spcPts val="0"/>
              </a:spcBef>
            </a:pPr>
            <a:r>
              <a:rPr lang="en-US" sz="1600" dirty="0" smtClean="0"/>
              <a:t>Updates to Telemetry From/To QSE in RTC	</a:t>
            </a:r>
          </a:p>
          <a:p>
            <a:pPr lvl="1">
              <a:spcBef>
                <a:spcPts val="0"/>
              </a:spcBef>
            </a:pPr>
            <a:endParaRPr lang="en-US" sz="1600" dirty="0" smtClean="0"/>
          </a:p>
          <a:p>
            <a:pPr lvl="1" algn="r">
              <a:spcBef>
                <a:spcPts val="0"/>
              </a:spcBef>
            </a:pPr>
            <a:endParaRPr lang="en-US" sz="1600" dirty="0" smtClean="0"/>
          </a:p>
          <a:p>
            <a:pPr lvl="1">
              <a:spcBef>
                <a:spcPts val="1000"/>
              </a:spcBef>
              <a:spcAft>
                <a:spcPts val="1000"/>
              </a:spcAft>
            </a:pPr>
            <a:endParaRPr lang="en-US" sz="1600" dirty="0"/>
          </a:p>
          <a:p>
            <a:pPr lvl="1">
              <a:spcBef>
                <a:spcPts val="1000"/>
              </a:spcBef>
              <a:spcAft>
                <a:spcPts val="1000"/>
              </a:spcAft>
            </a:pPr>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5120636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Dates of Consensus Items (continued)</a:t>
            </a:r>
          </a:p>
        </p:txBody>
      </p:sp>
      <p:sp>
        <p:nvSpPr>
          <p:cNvPr id="3" name="Content Placeholder 2"/>
          <p:cNvSpPr>
            <a:spLocks noGrp="1"/>
          </p:cNvSpPr>
          <p:nvPr>
            <p:ph idx="1"/>
          </p:nvPr>
        </p:nvSpPr>
        <p:spPr>
          <a:xfrm>
            <a:off x="304800" y="838200"/>
            <a:ext cx="8534400" cy="5052221"/>
          </a:xfrm>
        </p:spPr>
        <p:txBody>
          <a:bodyPr/>
          <a:lstStyle/>
          <a:p>
            <a:r>
              <a:rPr lang="en-US" sz="2000" u="sng" dirty="0" smtClean="0"/>
              <a:t>9/9/2020 RTCTF Consensus (17 items):</a:t>
            </a:r>
          </a:p>
          <a:p>
            <a:pPr lvl="1"/>
            <a:r>
              <a:rPr lang="en-US" sz="1800" dirty="0"/>
              <a:t>Settlement Sections Affected by Changes in Naming Convention or Missed Items </a:t>
            </a:r>
            <a:endParaRPr lang="en-US" sz="1800" dirty="0" smtClean="0"/>
          </a:p>
          <a:p>
            <a:pPr lvl="2"/>
            <a:r>
              <a:rPr lang="de-DE" sz="1600" dirty="0"/>
              <a:t>NPRR1010 (6.6.6.3, 6.6.6.10, 6.7.5.2, 6.7.5.7</a:t>
            </a:r>
            <a:r>
              <a:rPr lang="de-DE" sz="1600" dirty="0" smtClean="0"/>
              <a:t>)</a:t>
            </a:r>
          </a:p>
          <a:p>
            <a:pPr lvl="1"/>
            <a:r>
              <a:rPr lang="en-US" sz="1800" dirty="0"/>
              <a:t>Settlement Formula Clarification for Previously Reviewed </a:t>
            </a:r>
            <a:r>
              <a:rPr lang="en-US" sz="1800" dirty="0" smtClean="0"/>
              <a:t>Section</a:t>
            </a:r>
          </a:p>
          <a:p>
            <a:pPr lvl="2"/>
            <a:r>
              <a:rPr lang="en-US" sz="1600" dirty="0"/>
              <a:t>NPRR1010 (6.6.9.1)</a:t>
            </a:r>
          </a:p>
          <a:p>
            <a:pPr lvl="1"/>
            <a:r>
              <a:rPr lang="en-US" sz="1800" dirty="0"/>
              <a:t>RTM Offers</a:t>
            </a:r>
            <a:endParaRPr lang="en-US" sz="1800" dirty="0" smtClean="0"/>
          </a:p>
          <a:p>
            <a:pPr lvl="2"/>
            <a:r>
              <a:rPr lang="de-DE" sz="1600" dirty="0"/>
              <a:t>NPRR1010 (6.4.2.3, 6.4.3.1, 6.4.3.1.1, 6.4.4, 6.4.4.1, 6.4.4.2, 6.4.5, 6.4.7, 6.4.9.1</a:t>
            </a:r>
            <a:r>
              <a:rPr lang="de-DE" sz="1600" dirty="0" smtClean="0"/>
              <a:t>)</a:t>
            </a:r>
          </a:p>
          <a:p>
            <a:pPr lvl="1"/>
            <a:r>
              <a:rPr lang="en-US" sz="1800" dirty="0"/>
              <a:t>Reporting </a:t>
            </a:r>
            <a:r>
              <a:rPr lang="en-US" sz="1800" dirty="0" smtClean="0"/>
              <a:t>Items</a:t>
            </a:r>
          </a:p>
          <a:p>
            <a:pPr lvl="2"/>
            <a:r>
              <a:rPr lang="en-US" sz="1600" dirty="0"/>
              <a:t>NPRR1013 (1.3.1.1)</a:t>
            </a:r>
          </a:p>
          <a:p>
            <a:pPr lvl="2"/>
            <a:r>
              <a:rPr lang="en-US" sz="1600" dirty="0"/>
              <a:t>NPRR1008 (4.2.1.1)</a:t>
            </a:r>
          </a:p>
          <a:p>
            <a:pPr lvl="2"/>
            <a:r>
              <a:rPr lang="en-US" sz="1600" dirty="0"/>
              <a:t>NPRR1009 (5.8</a:t>
            </a:r>
            <a:r>
              <a:rPr lang="en-US" sz="1600" dirty="0" smtClean="0"/>
              <a:t>)</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20</a:t>
            </a:fld>
            <a:endParaRPr lang="en-US"/>
          </a:p>
        </p:txBody>
      </p:sp>
    </p:spTree>
    <p:extLst>
      <p:ext uri="{BB962C8B-B14F-4D97-AF65-F5344CB8AC3E}">
        <p14:creationId xmlns:p14="http://schemas.microsoft.com/office/powerpoint/2010/main" val="11069378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Dates of Consensus Items (continued)</a:t>
            </a:r>
          </a:p>
        </p:txBody>
      </p:sp>
      <p:sp>
        <p:nvSpPr>
          <p:cNvPr id="3" name="Content Placeholder 2"/>
          <p:cNvSpPr>
            <a:spLocks noGrp="1"/>
          </p:cNvSpPr>
          <p:nvPr>
            <p:ph idx="1"/>
          </p:nvPr>
        </p:nvSpPr>
        <p:spPr>
          <a:xfrm>
            <a:off x="304800" y="838200"/>
            <a:ext cx="8534400" cy="5052221"/>
          </a:xfrm>
        </p:spPr>
        <p:txBody>
          <a:bodyPr/>
          <a:lstStyle/>
          <a:p>
            <a:r>
              <a:rPr lang="en-US" sz="2000" u="sng" dirty="0" smtClean="0"/>
              <a:t>9/28/2020 RTCTF Consensus (11 items):</a:t>
            </a:r>
          </a:p>
          <a:p>
            <a:pPr lvl="1"/>
            <a:r>
              <a:rPr lang="en-US" sz="1800" dirty="0"/>
              <a:t>Offers for RMR/Contract for Capacity Resources in Sections with </a:t>
            </a:r>
            <a:r>
              <a:rPr lang="en-US" sz="1800" dirty="0" smtClean="0"/>
              <a:t>Consensus</a:t>
            </a:r>
          </a:p>
          <a:p>
            <a:pPr lvl="2"/>
            <a:r>
              <a:rPr lang="de-DE" sz="1600" dirty="0"/>
              <a:t>NPRR1008 (4.4.8, 4.4.9.3.3, 4.4.9.4.1</a:t>
            </a:r>
            <a:r>
              <a:rPr lang="de-DE" sz="1600" dirty="0" smtClean="0"/>
              <a:t>)</a:t>
            </a:r>
          </a:p>
          <a:p>
            <a:pPr lvl="1"/>
            <a:r>
              <a:rPr lang="en-US" sz="2000" dirty="0"/>
              <a:t>Minor Language Clean-Up: </a:t>
            </a:r>
            <a:r>
              <a:rPr lang="en-US" sz="2000" dirty="0" smtClean="0"/>
              <a:t>Settlements</a:t>
            </a:r>
          </a:p>
          <a:p>
            <a:pPr lvl="2"/>
            <a:r>
              <a:rPr lang="en-US" sz="1600" dirty="0"/>
              <a:t>NPRR1008 (</a:t>
            </a:r>
            <a:r>
              <a:rPr lang="en-US" sz="1600" dirty="0" smtClean="0"/>
              <a:t>4.4.7.1)</a:t>
            </a:r>
          </a:p>
          <a:p>
            <a:pPr lvl="2"/>
            <a:r>
              <a:rPr lang="en-US" sz="1600" dirty="0"/>
              <a:t>NPRR1010 (6.7.6</a:t>
            </a:r>
            <a:r>
              <a:rPr lang="en-US" sz="1600" dirty="0" smtClean="0"/>
              <a:t>)</a:t>
            </a:r>
          </a:p>
          <a:p>
            <a:pPr lvl="1"/>
            <a:r>
              <a:rPr lang="en-US" sz="1800" dirty="0"/>
              <a:t>Reporting Items</a:t>
            </a:r>
          </a:p>
          <a:p>
            <a:pPr lvl="2"/>
            <a:r>
              <a:rPr lang="de-DE" sz="1600" dirty="0"/>
              <a:t>NPRR1007 (3.2.3, 3.2.5, 3.10.7.2.1)</a:t>
            </a:r>
          </a:p>
          <a:p>
            <a:pPr lvl="2"/>
            <a:r>
              <a:rPr lang="de-DE" sz="1600" dirty="0"/>
              <a:t>NPRR1010 (6.5.7.5</a:t>
            </a:r>
            <a:r>
              <a:rPr lang="de-DE" sz="1600" dirty="0" smtClean="0"/>
              <a:t>)</a:t>
            </a:r>
          </a:p>
          <a:p>
            <a:pPr lvl="2"/>
            <a:r>
              <a:rPr lang="de-DE" sz="1600" dirty="0"/>
              <a:t> NPRR1010 (6.3.2</a:t>
            </a:r>
            <a:r>
              <a:rPr lang="de-DE" sz="1600" dirty="0" smtClean="0"/>
              <a:t>)</a:t>
            </a:r>
          </a:p>
          <a:p>
            <a:pPr lvl="1"/>
            <a:r>
              <a:rPr lang="en-US" sz="1800" dirty="0" smtClean="0"/>
              <a:t>AS Performance Monitoring </a:t>
            </a:r>
          </a:p>
          <a:p>
            <a:pPr lvl="2"/>
            <a:r>
              <a:rPr lang="de-DE" sz="1600" dirty="0"/>
              <a:t>NOGRR211 (9.1.10</a:t>
            </a:r>
            <a:r>
              <a:rPr lang="de-DE" sz="1600" dirty="0" smtClean="0"/>
              <a:t>)</a:t>
            </a:r>
          </a:p>
        </p:txBody>
      </p:sp>
      <p:sp>
        <p:nvSpPr>
          <p:cNvPr id="4" name="Slide Number Placeholder 3"/>
          <p:cNvSpPr>
            <a:spLocks noGrp="1"/>
          </p:cNvSpPr>
          <p:nvPr>
            <p:ph type="sldNum" sz="quarter" idx="4"/>
          </p:nvPr>
        </p:nvSpPr>
        <p:spPr/>
        <p:txBody>
          <a:bodyPr/>
          <a:lstStyle/>
          <a:p>
            <a:fld id="{1D93BD3E-1E9A-4970-A6F7-E7AC52762E0C}" type="slidenum">
              <a:rPr lang="en-US" smtClean="0"/>
              <a:pPr/>
              <a:t>21</a:t>
            </a:fld>
            <a:endParaRPr lang="en-US"/>
          </a:p>
        </p:txBody>
      </p:sp>
    </p:spTree>
    <p:extLst>
      <p:ext uri="{BB962C8B-B14F-4D97-AF65-F5344CB8AC3E}">
        <p14:creationId xmlns:p14="http://schemas.microsoft.com/office/powerpoint/2010/main" val="2996742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Dates of Consensus Items (continued)</a:t>
            </a:r>
          </a:p>
        </p:txBody>
      </p:sp>
      <p:sp>
        <p:nvSpPr>
          <p:cNvPr id="3" name="Content Placeholder 2"/>
          <p:cNvSpPr>
            <a:spLocks noGrp="1"/>
          </p:cNvSpPr>
          <p:nvPr>
            <p:ph idx="1"/>
          </p:nvPr>
        </p:nvSpPr>
        <p:spPr>
          <a:xfrm>
            <a:off x="304800" y="838200"/>
            <a:ext cx="8534400" cy="5052221"/>
          </a:xfrm>
        </p:spPr>
        <p:txBody>
          <a:bodyPr/>
          <a:lstStyle/>
          <a:p>
            <a:r>
              <a:rPr lang="en-US" sz="2000" u="sng" dirty="0" smtClean="0"/>
              <a:t>10/21/2020 RTCTF Consensus (31 items):</a:t>
            </a:r>
          </a:p>
          <a:p>
            <a:pPr lvl="1"/>
            <a:r>
              <a:rPr lang="en-US" sz="1800" dirty="0"/>
              <a:t>AS Performance Monitoring</a:t>
            </a:r>
          </a:p>
          <a:p>
            <a:pPr lvl="2"/>
            <a:r>
              <a:rPr lang="de-DE" sz="1600" dirty="0"/>
              <a:t>NPRR1011 (8.1.1.3, 8.1.1.3.1, 8.1.1.3.2, 8.1.1.3.3, 8.1.1.3.4, 8.1.1.4.1, 8.1.1.4.2, 8.1.1.4.3, 8.1.1.4.4, 8.1.2, 8.5.1.1</a:t>
            </a:r>
            <a:r>
              <a:rPr lang="de-DE" sz="1600" dirty="0" smtClean="0"/>
              <a:t>)</a:t>
            </a:r>
          </a:p>
          <a:p>
            <a:pPr lvl="1"/>
            <a:r>
              <a:rPr lang="en-US" sz="2000" dirty="0"/>
              <a:t>Definitions, Acronyms, </a:t>
            </a:r>
            <a:r>
              <a:rPr lang="en-US" sz="2000" dirty="0" smtClean="0"/>
              <a:t>Alignment</a:t>
            </a:r>
          </a:p>
          <a:p>
            <a:pPr lvl="2"/>
            <a:r>
              <a:rPr lang="en-US" sz="1600" dirty="0"/>
              <a:t>NPRR1013 (2.1, 2.2</a:t>
            </a:r>
            <a:r>
              <a:rPr lang="en-US" sz="1600" dirty="0" smtClean="0"/>
              <a:t>)</a:t>
            </a:r>
          </a:p>
          <a:p>
            <a:pPr lvl="1"/>
            <a:r>
              <a:rPr lang="en-US" sz="1800" dirty="0"/>
              <a:t>Minor Language Clean-Up For Sections That Have Consensus - New Grey-Box Language and Legal </a:t>
            </a:r>
            <a:r>
              <a:rPr lang="en-US" sz="1800" dirty="0" smtClean="0"/>
              <a:t>Review</a:t>
            </a:r>
          </a:p>
          <a:p>
            <a:pPr lvl="2"/>
            <a:r>
              <a:rPr lang="de-DE" sz="1600" dirty="0"/>
              <a:t>NPRR1007 (3.2.3, 3.2.5, 3.8.2)</a:t>
            </a:r>
          </a:p>
          <a:p>
            <a:pPr lvl="2"/>
            <a:r>
              <a:rPr lang="de-DE" sz="1600" dirty="0"/>
              <a:t>NPRR1008 (4.1.2, 4.2.1.1, 4.2.1.2, 4.4.7.1, 4.4.9.4.1, 4.4.10)</a:t>
            </a:r>
          </a:p>
          <a:p>
            <a:pPr lvl="2"/>
            <a:r>
              <a:rPr lang="de-DE" sz="1600" dirty="0"/>
              <a:t>NPRR1009 (5.5.2)</a:t>
            </a:r>
          </a:p>
          <a:p>
            <a:pPr lvl="2"/>
            <a:r>
              <a:rPr lang="de-DE" sz="1600" dirty="0"/>
              <a:t>NPRR1010 (6.3.1, 6.3.2, 6.4.9.1.1, 6.5.7, 6.5.7.3, 6.5.9.2, 6.6.1.6)</a:t>
            </a:r>
          </a:p>
          <a:p>
            <a:pPr lvl="2"/>
            <a:r>
              <a:rPr lang="de-DE" sz="1600" dirty="0"/>
              <a:t>OBDRR020 (2, Appendix 2.2)</a:t>
            </a:r>
          </a:p>
          <a:p>
            <a:pPr lvl="2"/>
            <a:endParaRPr lang="de-DE"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22</a:t>
            </a:fld>
            <a:endParaRPr lang="en-US"/>
          </a:p>
        </p:txBody>
      </p:sp>
    </p:spTree>
    <p:extLst>
      <p:ext uri="{BB962C8B-B14F-4D97-AF65-F5344CB8AC3E}">
        <p14:creationId xmlns:p14="http://schemas.microsoft.com/office/powerpoint/2010/main" val="2372809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Reminder of RTC Scope  (used at October PRS)</a:t>
            </a:r>
            <a:endParaRPr lang="en-US" sz="2400" dirty="0"/>
          </a:p>
        </p:txBody>
      </p:sp>
      <p:sp>
        <p:nvSpPr>
          <p:cNvPr id="3" name="Content Placeholder 2"/>
          <p:cNvSpPr>
            <a:spLocks noGrp="1"/>
          </p:cNvSpPr>
          <p:nvPr>
            <p:ph idx="1"/>
          </p:nvPr>
        </p:nvSpPr>
        <p:spPr>
          <a:xfrm>
            <a:off x="304800" y="762000"/>
            <a:ext cx="8534400" cy="5410200"/>
          </a:xfrm>
        </p:spPr>
        <p:txBody>
          <a:bodyPr/>
          <a:lstStyle/>
          <a:p>
            <a:r>
              <a:rPr lang="en-US" sz="1800" dirty="0" smtClean="0"/>
              <a:t>SCED will be expanded to clear Energy &amp; AS every five minutes</a:t>
            </a:r>
          </a:p>
          <a:p>
            <a:pPr lvl="1"/>
            <a:r>
              <a:rPr lang="en-US" sz="1600" dirty="0" smtClean="0"/>
              <a:t>Hence real-time “co-optimization”, similar to Day-Ahead Market</a:t>
            </a:r>
          </a:p>
          <a:p>
            <a:r>
              <a:rPr lang="en-US" sz="1800" dirty="0" smtClean="0"/>
              <a:t>SCED will clear full capability of Resources</a:t>
            </a:r>
          </a:p>
          <a:p>
            <a:pPr lvl="1"/>
            <a:r>
              <a:rPr lang="en-US" sz="1600" dirty="0" smtClean="0"/>
              <a:t>QSEs no longer reserve AS Capacity from DAM awards (discontinue HASL/LASL)</a:t>
            </a:r>
          </a:p>
          <a:p>
            <a:r>
              <a:rPr lang="en-US" sz="1800" dirty="0" smtClean="0"/>
              <a:t>SCED essentially re-clears all AS in Real-Time </a:t>
            </a:r>
          </a:p>
          <a:p>
            <a:pPr lvl="1"/>
            <a:r>
              <a:rPr lang="en-US" sz="1600" dirty="0" smtClean="0"/>
              <a:t>Note there are some exceptions for Load Resources</a:t>
            </a:r>
          </a:p>
          <a:p>
            <a:pPr lvl="1"/>
            <a:r>
              <a:rPr lang="en-US" sz="1600" dirty="0" smtClean="0"/>
              <a:t>Therefore Supplemental AS Market no longer needed (SASM  retired)</a:t>
            </a:r>
          </a:p>
          <a:p>
            <a:pPr lvl="1"/>
            <a:r>
              <a:rPr lang="en-US" sz="1600" dirty="0" smtClean="0"/>
              <a:t>RUC (like SCED) will co-optimize the full capability of Resources (no HASL/LASL)</a:t>
            </a:r>
          </a:p>
          <a:p>
            <a:pPr lvl="1"/>
            <a:r>
              <a:rPr lang="en-US" sz="1600" dirty="0" smtClean="0"/>
              <a:t>DAM will allow virtual AS Offers (offers only, no bids to buy)</a:t>
            </a:r>
          </a:p>
          <a:p>
            <a:r>
              <a:rPr lang="en-US" sz="1800" dirty="0" smtClean="0"/>
              <a:t>If a Resource that is qualified to provide A</a:t>
            </a:r>
            <a:r>
              <a:rPr lang="en-US" sz="1800" dirty="0"/>
              <a:t>S</a:t>
            </a:r>
            <a:r>
              <a:rPr lang="en-US" sz="1800" dirty="0" smtClean="0"/>
              <a:t> does not offer AS in real-time, ERCOT systems will create Proxy Offers for services</a:t>
            </a:r>
          </a:p>
          <a:p>
            <a:pPr lvl="1"/>
            <a:r>
              <a:rPr lang="en-US" sz="1600" dirty="0" smtClean="0"/>
              <a:t>Open issue to consider Proxy AS Offer Prices (needed prior to go-live)</a:t>
            </a:r>
          </a:p>
          <a:p>
            <a:r>
              <a:rPr lang="en-US" sz="1800" dirty="0" smtClean="0"/>
              <a:t>Operating Reserve Demand Curve (ORDC) price adders will be discontinued in RTC, and reflected as RTC AS Demand Curves for each AS in SCED.  </a:t>
            </a:r>
          </a:p>
          <a:p>
            <a:r>
              <a:rPr lang="en-US" sz="1800" dirty="0" smtClean="0"/>
              <a:t>Telemetry changes required from Resources</a:t>
            </a:r>
          </a:p>
          <a:p>
            <a:pPr lvl="1"/>
            <a:r>
              <a:rPr lang="en-US" sz="1600" dirty="0" smtClean="0"/>
              <a:t>Additional Ramp Rates </a:t>
            </a:r>
          </a:p>
          <a:p>
            <a:pPr lvl="1"/>
            <a:r>
              <a:rPr lang="en-US" sz="1600" dirty="0" smtClean="0"/>
              <a:t>Merging UDBP and Regulation into single UDSP</a:t>
            </a:r>
          </a:p>
        </p:txBody>
      </p:sp>
      <p:sp>
        <p:nvSpPr>
          <p:cNvPr id="4" name="Slide Number Placeholder 3"/>
          <p:cNvSpPr>
            <a:spLocks noGrp="1"/>
          </p:cNvSpPr>
          <p:nvPr>
            <p:ph type="sldNum" sz="quarter" idx="4"/>
          </p:nvPr>
        </p:nvSpPr>
        <p:spPr/>
        <p:txBody>
          <a:bodyPr/>
          <a:lstStyle/>
          <a:p>
            <a:fld id="{1D93BD3E-1E9A-4970-A6F7-E7AC52762E0C}" type="slidenum">
              <a:rPr lang="en-US" smtClean="0"/>
              <a:pPr/>
              <a:t>23</a:t>
            </a:fld>
            <a:endParaRPr lang="en-US" dirty="0"/>
          </a:p>
        </p:txBody>
      </p:sp>
    </p:spTree>
    <p:extLst>
      <p:ext uri="{BB962C8B-B14F-4D97-AF65-F5344CB8AC3E}">
        <p14:creationId xmlns:p14="http://schemas.microsoft.com/office/powerpoint/2010/main" val="20836391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Overall </a:t>
            </a:r>
            <a:r>
              <a:rPr lang="en-US" sz="2400" dirty="0" smtClean="0"/>
              <a:t>RTC/Passport </a:t>
            </a:r>
            <a:r>
              <a:rPr lang="en-US" sz="2400" dirty="0"/>
              <a:t>Delivery Schedule</a:t>
            </a:r>
          </a:p>
        </p:txBody>
      </p:sp>
      <p:sp>
        <p:nvSpPr>
          <p:cNvPr id="3" name="Content Placeholder 2"/>
          <p:cNvSpPr>
            <a:spLocks noGrp="1"/>
          </p:cNvSpPr>
          <p:nvPr>
            <p:ph idx="1"/>
          </p:nvPr>
        </p:nvSpPr>
        <p:spPr>
          <a:xfrm>
            <a:off x="304800" y="838200"/>
            <a:ext cx="8534400" cy="5334000"/>
          </a:xfrm>
        </p:spPr>
        <p:txBody>
          <a:bodyPr/>
          <a:lstStyle/>
          <a:p>
            <a:r>
              <a:rPr lang="en-US" sz="2400" i="1" dirty="0" smtClean="0"/>
              <a:t>Draft</a:t>
            </a:r>
            <a:r>
              <a:rPr lang="en-US" sz="2400" dirty="0" smtClean="0"/>
              <a:t> Timeline</a:t>
            </a:r>
          </a:p>
          <a:p>
            <a:endParaRPr lang="en-US" dirty="0" smtClean="0"/>
          </a:p>
          <a:p>
            <a:endParaRPr lang="en-US" dirty="0" smtClean="0"/>
          </a:p>
          <a:p>
            <a:pPr>
              <a:spcBef>
                <a:spcPts val="1800"/>
              </a:spcBef>
            </a:pPr>
            <a:endParaRPr lang="en-US" sz="2400" dirty="0" smtClean="0"/>
          </a:p>
          <a:p>
            <a:pPr algn="just">
              <a:spcBef>
                <a:spcPts val="1800"/>
              </a:spcBef>
            </a:pPr>
            <a:r>
              <a:rPr lang="en-US" sz="2000" dirty="0" smtClean="0"/>
              <a:t>There are several items/policies, beyond RTCRRs, that must be addressed prior to the implementation of RTC—e.g.:</a:t>
            </a:r>
          </a:p>
          <a:p>
            <a:pPr lvl="1" algn="just"/>
            <a:r>
              <a:rPr lang="en-US" sz="1800" dirty="0" smtClean="0"/>
              <a:t>Proxy Offer Curves;</a:t>
            </a:r>
          </a:p>
          <a:p>
            <a:pPr lvl="1" algn="just"/>
            <a:r>
              <a:rPr lang="en-US" sz="1800" dirty="0" smtClean="0"/>
              <a:t>RUC AS Demand Curves; </a:t>
            </a:r>
          </a:p>
          <a:p>
            <a:pPr lvl="1" algn="just"/>
            <a:r>
              <a:rPr lang="en-US" sz="1800" dirty="0" smtClean="0"/>
              <a:t>Transitional language for RTC go-live (if any);</a:t>
            </a:r>
          </a:p>
          <a:p>
            <a:pPr lvl="1" algn="just"/>
            <a:r>
              <a:rPr lang="en-US" sz="1800" dirty="0" smtClean="0"/>
              <a:t>ORDC/RTC results comparison; and</a:t>
            </a:r>
          </a:p>
          <a:p>
            <a:pPr lvl="1" algn="just"/>
            <a:r>
              <a:rPr lang="en-US" sz="1800" dirty="0" smtClean="0"/>
              <a:t>Target dates for MP detailed requirements (e.g., SCADA changes, XML changes, Market Trials plans).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24</a:t>
            </a:fld>
            <a:endParaRPr lang="en-US"/>
          </a:p>
        </p:txBody>
      </p:sp>
      <p:pic>
        <p:nvPicPr>
          <p:cNvPr id="5" name="Picture 4"/>
          <p:cNvPicPr>
            <a:picLocks noChangeAspect="1"/>
          </p:cNvPicPr>
          <p:nvPr/>
        </p:nvPicPr>
        <p:blipFill>
          <a:blip r:embed="rId2"/>
          <a:stretch>
            <a:fillRect/>
          </a:stretch>
        </p:blipFill>
        <p:spPr>
          <a:xfrm>
            <a:off x="1519237" y="1371600"/>
            <a:ext cx="6105525" cy="1038225"/>
          </a:xfrm>
          <a:prstGeom prst="rect">
            <a:avLst/>
          </a:prstGeom>
        </p:spPr>
      </p:pic>
    </p:spTree>
    <p:extLst>
      <p:ext uri="{BB962C8B-B14F-4D97-AF65-F5344CB8AC3E}">
        <p14:creationId xmlns:p14="http://schemas.microsoft.com/office/powerpoint/2010/main" val="35196328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Updates to Telemetry From/To QSE in RTC		</a:t>
            </a:r>
            <a:r>
              <a:rPr lang="en-US" sz="800" i="1" dirty="0" smtClean="0"/>
              <a:t>(Updated 5/7/2020)</a:t>
            </a:r>
            <a:endParaRPr lang="en-US" sz="800" i="1"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FFFFFF"/>
                </a:solidFill>
              </a:rPr>
              <a:pPr/>
              <a:t>25</a:t>
            </a:fld>
            <a:endParaRPr lang="en-US" dirty="0">
              <a:solidFill>
                <a:srgbClr val="FFFFFF"/>
              </a:solidFill>
            </a:endParaRPr>
          </a:p>
        </p:txBody>
      </p:sp>
      <p:graphicFrame>
        <p:nvGraphicFramePr>
          <p:cNvPr id="7" name="Table 6"/>
          <p:cNvGraphicFramePr>
            <a:graphicFrameLocks noGrp="1"/>
          </p:cNvGraphicFramePr>
          <p:nvPr>
            <p:extLst/>
          </p:nvPr>
        </p:nvGraphicFramePr>
        <p:xfrm>
          <a:off x="304800" y="4333078"/>
          <a:ext cx="4617661" cy="1979951"/>
        </p:xfrm>
        <a:graphic>
          <a:graphicData uri="http://schemas.openxmlformats.org/drawingml/2006/table">
            <a:tbl>
              <a:tblPr>
                <a:tableStyleId>{3B4B98B0-60AC-42C2-AFA5-B58CD77FA1E5}</a:tableStyleId>
              </a:tblPr>
              <a:tblGrid>
                <a:gridCol w="1767139"/>
                <a:gridCol w="155448"/>
                <a:gridCol w="2695074"/>
              </a:tblGrid>
              <a:tr h="0">
                <a:tc gridSpan="3">
                  <a:txBody>
                    <a:bodyPr/>
                    <a:lstStyle/>
                    <a:p>
                      <a:pPr algn="ctr" fontAlgn="b"/>
                      <a:r>
                        <a:rPr lang="en-US" sz="1200" b="1" u="none" strike="noStrike" dirty="0" smtClean="0">
                          <a:effectLst/>
                        </a:rPr>
                        <a:t>Resource Specific To </a:t>
                      </a:r>
                      <a:r>
                        <a:rPr lang="en-US" sz="1200" b="1" u="none" strike="noStrike" dirty="0">
                          <a:effectLst/>
                        </a:rPr>
                        <a:t>QSE</a:t>
                      </a:r>
                      <a:endParaRPr lang="en-US" sz="12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hMerge="1">
                  <a:txBody>
                    <a:bodyPr/>
                    <a:lstStyle/>
                    <a:p>
                      <a:endParaRPr lang="en-US"/>
                    </a:p>
                  </a:txBody>
                  <a:tcPr/>
                </a:tc>
              </a:tr>
              <a:tr h="0">
                <a:tc>
                  <a:txBody>
                    <a:bodyPr/>
                    <a:lstStyle/>
                    <a:p>
                      <a:pPr algn="ctr" fontAlgn="b"/>
                      <a:r>
                        <a:rPr lang="en-US" sz="1000" b="1" u="none" strike="noStrike" dirty="0">
                          <a:effectLst/>
                        </a:rPr>
                        <a:t>Unit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endParaRPr lang="en-US" dirty="0"/>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fontAlgn="b"/>
                      <a:r>
                        <a:rPr lang="en-US" sz="1000" b="1" u="none" strike="noStrike" dirty="0">
                          <a:effectLst/>
                        </a:rPr>
                        <a:t>A/S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184976">
                <a:tc>
                  <a:txBody>
                    <a:bodyPr/>
                    <a:lstStyle/>
                    <a:p>
                      <a:pPr algn="ctr" fontAlgn="b"/>
                      <a:r>
                        <a:rPr lang="en-US" sz="900" b="0" i="0" u="none" strike="noStrike" dirty="0" smtClean="0">
                          <a:solidFill>
                            <a:schemeClr val="tx1"/>
                          </a:solidFill>
                          <a:effectLst/>
                          <a:latin typeface="+mn-lt"/>
                        </a:rPr>
                        <a:t>Base Point (BP)</a:t>
                      </a:r>
                      <a:endParaRPr lang="en-US" sz="9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900" b="0" i="0" u="none" strike="noStrike" dirty="0" smtClean="0">
                          <a:solidFill>
                            <a:srgbClr val="000000"/>
                          </a:solidFill>
                          <a:effectLst/>
                          <a:latin typeface="+mn-lt"/>
                        </a:rPr>
                        <a:t>Non-Spin Deployed (NDPL)</a:t>
                      </a:r>
                      <a:endParaRPr lang="en-US" sz="900" b="0" i="0" u="none" strike="noStrike" dirty="0">
                        <a:solidFill>
                          <a:srgbClr val="000000"/>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nb-NO" sz="900" b="0" i="0" u="none" strike="noStrike" dirty="0" smtClean="0">
                          <a:solidFill>
                            <a:schemeClr val="tx1"/>
                          </a:solidFill>
                          <a:effectLst/>
                          <a:latin typeface="+mn-lt"/>
                        </a:rPr>
                        <a:t>Locational Marginal Price (LMP)</a:t>
                      </a:r>
                      <a:endParaRPr lang="nb-NO"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b"/>
                      <a:r>
                        <a:rPr lang="en-US" sz="900" b="0" i="0" u="none" strike="noStrike" dirty="0" smtClean="0">
                          <a:solidFill>
                            <a:srgbClr val="000000"/>
                          </a:solidFill>
                          <a:effectLst/>
                          <a:latin typeface="+mn-lt"/>
                        </a:rPr>
                        <a:t>RRS</a:t>
                      </a:r>
                      <a:r>
                        <a:rPr lang="en-US" sz="900" b="0" i="0" u="none" strike="noStrike" baseline="0" dirty="0" smtClean="0">
                          <a:solidFill>
                            <a:srgbClr val="000000"/>
                          </a:solidFill>
                          <a:effectLst/>
                          <a:latin typeface="+mn-lt"/>
                        </a:rPr>
                        <a:t> Deployed (RDPL) [NCLR]</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en-US" sz="900" u="none" strike="noStrike" dirty="0" smtClean="0">
                          <a:effectLst/>
                          <a:latin typeface="+mn-lt"/>
                        </a:rPr>
                        <a:t>Curtailment</a:t>
                      </a:r>
                      <a:r>
                        <a:rPr lang="en-US" sz="900" u="none" strike="noStrike" baseline="0" dirty="0" smtClean="0">
                          <a:effectLst/>
                          <a:latin typeface="+mn-lt"/>
                        </a:rPr>
                        <a:t> (</a:t>
                      </a:r>
                      <a:r>
                        <a:rPr lang="en-US" sz="900" u="none" strike="noStrike" dirty="0" smtClean="0">
                          <a:effectLst/>
                          <a:latin typeface="+mn-lt"/>
                        </a:rPr>
                        <a:t>SBBH)</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a:r>
                        <a:rPr lang="en-US" sz="900" b="1" i="0" u="none" strike="noStrike" kern="1200" baseline="0" dirty="0" smtClean="0">
                          <a:solidFill>
                            <a:schemeClr val="tx1"/>
                          </a:solidFill>
                          <a:effectLst/>
                          <a:latin typeface="Arial" panose="020B0604020202020204" pitchFamily="34" charset="0"/>
                          <a:ea typeface="+mn-ea"/>
                          <a:cs typeface="+mn-cs"/>
                        </a:rPr>
                        <a:t>Regulation Up Award, Regulation Down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r>
                        <a:rPr lang="en-US" sz="900" b="0" i="0" u="none" strike="noStrike" dirty="0" smtClean="0">
                          <a:solidFill>
                            <a:srgbClr val="000000"/>
                          </a:solidFill>
                          <a:effectLst/>
                          <a:latin typeface="+mn-lt"/>
                        </a:rPr>
                        <a:t>SCCT Status (SCCT)</a:t>
                      </a:r>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fontAlgn="ctr"/>
                      <a:r>
                        <a:rPr lang="en-US" sz="900" b="1" i="0" u="none" strike="noStrike" kern="1200" baseline="0" dirty="0" smtClean="0">
                          <a:solidFill>
                            <a:schemeClr val="tx1"/>
                          </a:solidFill>
                          <a:effectLst/>
                          <a:latin typeface="Arial" panose="020B0604020202020204" pitchFamily="34" charset="0"/>
                          <a:ea typeface="+mn-ea"/>
                          <a:cs typeface="+mn-cs"/>
                        </a:rPr>
                        <a:t>Responsive Reserve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r>
                        <a:rPr lang="en-US" sz="900" u="none" strike="sngStrike" baseline="0" dirty="0" smtClean="0">
                          <a:solidFill>
                            <a:schemeClr val="accent6"/>
                          </a:solidFill>
                          <a:effectLst/>
                          <a:latin typeface="+mn-lt"/>
                        </a:rPr>
                        <a:t>Updated Desired BP (UDBP)</a:t>
                      </a:r>
                      <a:endParaRPr lang="en-US" sz="900" b="0" i="0" u="none" strike="sngStrike" baseline="0" dirty="0">
                        <a:solidFill>
                          <a:schemeClr val="accent6"/>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algn="ctr"/>
                      <a:r>
                        <a:rPr lang="en-US" sz="900" b="1" i="0" u="none" strike="noStrike" kern="1200" baseline="0" dirty="0" smtClean="0">
                          <a:solidFill>
                            <a:schemeClr val="tx1"/>
                          </a:solidFill>
                          <a:effectLst/>
                          <a:latin typeface="Arial" panose="020B0604020202020204" pitchFamily="34" charset="0"/>
                          <a:ea typeface="+mn-ea"/>
                          <a:cs typeface="+mn-cs"/>
                        </a:rPr>
                        <a:t>ECRS Award, Non-Spin Award</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1" i="0" u="none" strike="noStrike" kern="1200" dirty="0" smtClean="0">
                          <a:solidFill>
                            <a:schemeClr val="tx1"/>
                          </a:solidFill>
                          <a:effectLst/>
                          <a:latin typeface="Arial" panose="020B0604020202020204" pitchFamily="34" charset="0"/>
                          <a:ea typeface="+mn-ea"/>
                          <a:cs typeface="+mn-cs"/>
                        </a:rPr>
                        <a:t>Regulation Up Deployment, Regulation Down Deployment</a:t>
                      </a:r>
                      <a:endParaRPr lang="en-US" sz="900" b="1" i="0" u="none" strike="noStrike" kern="1200" baseline="0" dirty="0">
                        <a:solidFill>
                          <a:schemeClr val="tx1"/>
                        </a:solidFill>
                        <a:effectLst/>
                        <a:latin typeface="Arial" panose="020B0604020202020204" pitchFamily="34" charset="0"/>
                        <a:ea typeface="+mn-ea"/>
                        <a:cs typeface="+mn-cs"/>
                      </a:endParaRPr>
                    </a:p>
                  </a:txBody>
                  <a:tcPr marL="6371" marR="6371" marT="6371"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6">
                        <a:lumMod val="20000"/>
                        <a:lumOff val="80000"/>
                      </a:schemeClr>
                    </a:solidFill>
                  </a:tcPr>
                </a:tc>
              </a:tr>
              <a:tr h="164592">
                <a:tc>
                  <a:txBody>
                    <a:bodyPr/>
                    <a:lstStyle/>
                    <a:p>
                      <a:pPr algn="ctr" fontAlgn="b"/>
                      <a:endParaRPr lang="en-US" sz="900" b="0" i="0" u="none" strike="noStrike" dirty="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tcPr>
                </a:tc>
                <a:tc>
                  <a:txBody>
                    <a:bodyPr/>
                    <a:lstStyle/>
                    <a:p>
                      <a:endParaRPr lang="en-US" dirty="0"/>
                    </a:p>
                  </a:txBody>
                  <a:tcPr marL="9525" marR="9525" marT="9525" marB="0" anchor="ctr">
                    <a:lnT w="3175" cap="flat" cmpd="sng" algn="ctr">
                      <a:solidFill>
                        <a:schemeClr val="tx2"/>
                      </a:solidFill>
                      <a:prstDash val="sysDot"/>
                      <a:round/>
                      <a:headEnd type="none" w="med" len="med"/>
                      <a:tailEnd type="none" w="med" len="med"/>
                    </a:lnT>
                    <a:solidFill>
                      <a:schemeClr val="tx2"/>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1" u="none" strike="noStrike" dirty="0" smtClean="0">
                          <a:effectLst/>
                          <a:latin typeface="+mn-lt"/>
                        </a:rPr>
                        <a:t>Updated Desired SP (UDSP)</a:t>
                      </a:r>
                      <a:endParaRPr lang="en-US" sz="900" b="1" i="0" u="none" strike="noStrike" dirty="0" smtClean="0">
                        <a:solidFill>
                          <a:srgbClr val="000000"/>
                        </a:solidFill>
                        <a:effectLst/>
                        <a:latin typeface="+mn-lt"/>
                      </a:endParaRPr>
                    </a:p>
                  </a:txBody>
                  <a:tcPr marL="6371" marR="6371" marT="6371" marB="0" anchor="ctr">
                    <a:lnT w="3175" cap="flat" cmpd="sng" algn="ctr">
                      <a:solidFill>
                        <a:schemeClr val="tx2"/>
                      </a:solidFill>
                      <a:prstDash val="sysDot"/>
                      <a:round/>
                      <a:headEnd type="none" w="med" len="med"/>
                      <a:tailEnd type="none" w="med" len="med"/>
                    </a:lnT>
                    <a:solidFill>
                      <a:schemeClr val="accent6">
                        <a:lumMod val="20000"/>
                        <a:lumOff val="80000"/>
                      </a:schemeClr>
                    </a:solidFill>
                  </a:tcPr>
                </a:tc>
              </a:tr>
            </a:tbl>
          </a:graphicData>
        </a:graphic>
      </p:graphicFrame>
      <p:graphicFrame>
        <p:nvGraphicFramePr>
          <p:cNvPr id="6" name="Table 5"/>
          <p:cNvGraphicFramePr>
            <a:graphicFrameLocks noGrp="1"/>
          </p:cNvGraphicFramePr>
          <p:nvPr>
            <p:extLst/>
          </p:nvPr>
        </p:nvGraphicFramePr>
        <p:xfrm>
          <a:off x="304800" y="855406"/>
          <a:ext cx="8647515" cy="3395449"/>
        </p:xfrm>
        <a:graphic>
          <a:graphicData uri="http://schemas.openxmlformats.org/drawingml/2006/table">
            <a:tbl>
              <a:tblPr/>
              <a:tblGrid>
                <a:gridCol w="2943922"/>
                <a:gridCol w="2646556"/>
                <a:gridCol w="156117"/>
                <a:gridCol w="2900920"/>
              </a:tblGrid>
              <a:tr h="164592">
                <a:tc gridSpan="4">
                  <a:txBody>
                    <a:bodyPr/>
                    <a:lstStyle/>
                    <a:p>
                      <a:pPr algn="ctr" rtl="0" fontAlgn="b"/>
                      <a:r>
                        <a:rPr lang="en-US" sz="1200" b="1" i="0" u="none" strike="noStrike" dirty="0" smtClean="0">
                          <a:solidFill>
                            <a:schemeClr val="tx1"/>
                          </a:solidFill>
                          <a:effectLst/>
                          <a:latin typeface="Arial" panose="020B0604020202020204" pitchFamily="34" charset="0"/>
                        </a:rPr>
                        <a:t>Resource Specific</a:t>
                      </a:r>
                      <a:r>
                        <a:rPr lang="en-US" sz="1200" b="1" i="0" u="none" strike="noStrike" baseline="0" dirty="0" smtClean="0">
                          <a:solidFill>
                            <a:schemeClr val="tx1"/>
                          </a:solidFill>
                          <a:effectLst/>
                          <a:latin typeface="Arial" panose="020B0604020202020204" pitchFamily="34" charset="0"/>
                        </a:rPr>
                        <a:t> </a:t>
                      </a:r>
                      <a:r>
                        <a:rPr lang="en-US" sz="1200" b="1" i="0" u="none" strike="noStrike" dirty="0" smtClean="0">
                          <a:solidFill>
                            <a:schemeClr val="tx1"/>
                          </a:solidFill>
                          <a:effectLst/>
                          <a:latin typeface="Arial" panose="020B0604020202020204" pitchFamily="34" charset="0"/>
                        </a:rPr>
                        <a:t>From </a:t>
                      </a:r>
                      <a:r>
                        <a:rPr lang="en-US" sz="1200" b="1" i="0" u="none" strike="noStrike" dirty="0">
                          <a:solidFill>
                            <a:schemeClr val="tx1"/>
                          </a:solidFill>
                          <a:effectLst/>
                          <a:latin typeface="Arial" panose="020B0604020202020204" pitchFamily="34" charset="0"/>
                        </a:rPr>
                        <a:t>QSE</a:t>
                      </a:r>
                    </a:p>
                  </a:txBody>
                  <a:tcPr marL="6371" marR="6371" marT="6371" marB="0" anchor="b">
                    <a:lnL>
                      <a:noFill/>
                    </a:lnL>
                    <a:lnR>
                      <a:noFill/>
                    </a:lnR>
                    <a:lnT w="12700" cap="flat" cmpd="sng" algn="ctr">
                      <a:solidFill>
                        <a:srgbClr val="00ACC8"/>
                      </a:solidFill>
                      <a:prstDash val="solid"/>
                      <a:round/>
                      <a:headEnd type="none" w="med" len="med"/>
                      <a:tailEnd type="none" w="med" len="med"/>
                    </a:lnT>
                    <a:lnB w="12700" cap="flat" cmpd="sng" algn="ctr">
                      <a:solidFill>
                        <a:srgbClr val="00ACC8"/>
                      </a:solidFill>
                      <a:prstDash val="solid"/>
                      <a:round/>
                      <a:headEnd type="none" w="med" len="med"/>
                      <a:tailEnd type="none" w="med" len="med"/>
                    </a:lnB>
                    <a:solidFill>
                      <a:srgbClr val="C1F6FF"/>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44806">
                <a:tc gridSpan="2">
                  <a:txBody>
                    <a:bodyPr/>
                    <a:lstStyle/>
                    <a:p>
                      <a:pPr algn="ctr" rtl="0" fontAlgn="b"/>
                      <a:r>
                        <a:rPr lang="en-US" sz="1000" b="1" i="0" u="none" strike="noStrike" dirty="0">
                          <a:solidFill>
                            <a:schemeClr val="tx1"/>
                          </a:solidFill>
                          <a:effectLst/>
                          <a:latin typeface="Arial" panose="020B0604020202020204" pitchFamily="34" charset="0"/>
                        </a:rPr>
                        <a:t>Unit Related</a:t>
                      </a:r>
                    </a:p>
                  </a:txBody>
                  <a:tcPr marL="6371" marR="6371" marT="6371" marB="0" anchor="b">
                    <a:lnL>
                      <a:noFill/>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c hMerge="1">
                  <a:txBody>
                    <a:bodyPr/>
                    <a:lstStyle/>
                    <a:p>
                      <a:pPr algn="ctr" rtl="0" fontAlgn="b"/>
                      <a:endParaRPr lang="en-US" sz="1000" b="1" i="0" u="none" strike="noStrike" dirty="0">
                        <a:solidFill>
                          <a:schemeClr val="tx1"/>
                        </a:solidFill>
                        <a:effectLst/>
                        <a:latin typeface="Arial" panose="020B0604020202020204" pitchFamily="34" charset="0"/>
                      </a:endParaRPr>
                    </a:p>
                  </a:txBody>
                  <a:tcPr marL="6371" marR="6371" marT="6371" marB="0" anchor="b">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c>
                  <a:txBody>
                    <a:bodyPr/>
                    <a:lstStyle/>
                    <a:p>
                      <a:pPr algn="ctr" rtl="0" fontAlgn="b"/>
                      <a:endParaRPr lang="en-US" sz="1000" b="1" i="0" u="none" strike="noStrike" dirty="0">
                        <a:solidFill>
                          <a:schemeClr val="tx1"/>
                        </a:solidFill>
                        <a:effectLst/>
                        <a:latin typeface="Arial" panose="020B0604020202020204" pitchFamily="34" charset="0"/>
                      </a:endParaRPr>
                    </a:p>
                  </a:txBody>
                  <a:tcPr marL="6371" marR="6371" marT="6371" marB="0" anchor="b">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solidFill>
                  </a:tcPr>
                </a:tc>
                <a:tc>
                  <a:txBody>
                    <a:bodyPr/>
                    <a:lstStyle/>
                    <a:p>
                      <a:pPr algn="ctr" rtl="0" fontAlgn="b"/>
                      <a:r>
                        <a:rPr lang="en-US" sz="1000" b="1" i="0" u="none" strike="noStrike" dirty="0">
                          <a:solidFill>
                            <a:schemeClr val="tx1"/>
                          </a:solidFill>
                          <a:effectLst/>
                          <a:latin typeface="Arial" panose="020B0604020202020204" pitchFamily="34" charset="0"/>
                        </a:rPr>
                        <a:t>A/S Related</a:t>
                      </a:r>
                    </a:p>
                  </a:txBody>
                  <a:tcPr marL="6371" marR="6371" marT="6371" marB="0" anchor="b">
                    <a:lnL w="3175" cap="flat" cmpd="sng" algn="ctr">
                      <a:solidFill>
                        <a:schemeClr val="accent1"/>
                      </a:solidFill>
                      <a:prstDash val="sysDot"/>
                      <a:round/>
                      <a:headEnd type="none" w="med" len="med"/>
                      <a:tailEnd type="none" w="med" len="med"/>
                    </a:lnL>
                    <a:lnR>
                      <a:noFill/>
                    </a:lnR>
                    <a:lnT w="12700" cap="flat" cmpd="sng" algn="ctr">
                      <a:solidFill>
                        <a:srgbClr val="00ACC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C1F6FF"/>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High/Low Sustained Limits (HSL, LSL)</a:t>
                      </a:r>
                    </a:p>
                  </a:txBody>
                  <a:tcPr marL="6371" marR="6371" marT="6371" marB="0" anchor="ctr">
                    <a:lnL>
                      <a:noFill/>
                    </a:lnL>
                    <a:lnR w="12700"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AVR Status (AVR)</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sngStrike" baseline="0" dirty="0">
                          <a:solidFill>
                            <a:schemeClr val="accent6"/>
                          </a:solidFill>
                          <a:effectLst/>
                          <a:latin typeface="Arial" panose="020B0604020202020204" pitchFamily="34" charset="0"/>
                        </a:rPr>
                        <a:t>FRRS Up/Down Participation Factor (FUPF, FDPF)</a:t>
                      </a:r>
                    </a:p>
                  </a:txBody>
                  <a:tcPr marL="6371" marR="6371" marT="6371" marB="0" anchor="ctr">
                    <a:lnL w="3175" cap="flat" cmpd="sng" algn="ctr">
                      <a:solidFill>
                        <a:schemeClr val="accent1"/>
                      </a:solidFill>
                      <a:prstDash val="sysDot"/>
                      <a:round/>
                      <a:headEnd type="none" w="med" len="med"/>
                      <a:tailEnd type="none" w="med" len="med"/>
                    </a:lnL>
                    <a:lnR>
                      <a:noFill/>
                    </a:lnR>
                    <a:lnT w="12700" cap="flat" cmpd="sng" algn="ctr">
                      <a:solidFill>
                        <a:schemeClr val="accent1"/>
                      </a:solidFill>
                      <a:prstDash val="solid"/>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High/Low Emergency Limit (HEL, LEL)</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Dynamically Scheduled Resource Schedule (DSRS)[Gen]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sngStrike" baseline="0" dirty="0">
                          <a:solidFill>
                            <a:schemeClr val="accent6"/>
                          </a:solidFill>
                          <a:effectLst/>
                          <a:latin typeface="Arial" panose="020B0604020202020204" pitchFamily="34" charset="0"/>
                        </a:rPr>
                        <a:t>FRRS Up/Down Responsibility (FURS, FDRS)</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1" i="0" u="none" strike="noStrike" dirty="0" smtClean="0">
                          <a:solidFill>
                            <a:schemeClr val="accent6"/>
                          </a:solidFill>
                          <a:effectLst/>
                          <a:latin typeface="Arial" panose="020B0604020202020204" pitchFamily="34" charset="0"/>
                        </a:rPr>
                        <a:t>Energy</a:t>
                      </a:r>
                      <a:r>
                        <a:rPr lang="en-US" sz="900" b="1" i="0" u="none" strike="noStrike" dirty="0" smtClean="0">
                          <a:solidFill>
                            <a:schemeClr val="tx1"/>
                          </a:solidFill>
                          <a:effectLst/>
                          <a:latin typeface="Arial" panose="020B0604020202020204" pitchFamily="34" charset="0"/>
                        </a:rPr>
                        <a:t> </a:t>
                      </a:r>
                      <a:r>
                        <a:rPr lang="en-US" sz="900" b="0" i="0" u="none" strike="noStrike" dirty="0" smtClean="0">
                          <a:solidFill>
                            <a:schemeClr val="tx1"/>
                          </a:solidFill>
                          <a:effectLst/>
                          <a:latin typeface="Arial" panose="020B0604020202020204" pitchFamily="34" charset="0"/>
                        </a:rPr>
                        <a:t>(Normal) </a:t>
                      </a:r>
                      <a:r>
                        <a:rPr lang="en-US" sz="900" b="0" i="0" u="none" strike="noStrike" dirty="0">
                          <a:solidFill>
                            <a:schemeClr val="tx1"/>
                          </a:solidFill>
                          <a:effectLst/>
                          <a:latin typeface="Arial" panose="020B0604020202020204" pitchFamily="34" charset="0"/>
                        </a:rPr>
                        <a:t>Up/Down Ramp Rate (NURR, NDRR)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Lower/Raise Block Status (LBST, RBST) [Gen]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Regulation Up/Down Participation Factor (RUPF, RDPF)</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Emergency Up/Down Ramp Rates (EURR, EDRR)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PSS Status (PSS)</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Regulation Up/Down Responsibility (RURS, RDRS)</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Net MW/MVAR (MW (aka NPF for CCP), MVAR)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POI kV Measurement/Target (KVM, KVT)</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algn="ctr" defTabSz="685800" rtl="0" eaLnBrk="1" fontAlgn="b" latinLnBrk="0" hangingPunct="1"/>
                      <a:r>
                        <a:rPr lang="en-US" sz="900" b="0" i="0" u="none" strike="sngStrike" kern="1200" baseline="0" dirty="0">
                          <a:solidFill>
                            <a:schemeClr val="accent6"/>
                          </a:solidFill>
                          <a:effectLst/>
                          <a:latin typeface="Arial" panose="020B0604020202020204" pitchFamily="34" charset="0"/>
                          <a:ea typeface="+mn-ea"/>
                          <a:cs typeface="+mn-cs"/>
                        </a:rPr>
                        <a:t>Responsive </a:t>
                      </a:r>
                      <a:r>
                        <a:rPr lang="en-US" sz="900" b="0" i="0" u="none" strike="sngStrike" kern="1200" baseline="0" dirty="0" smtClean="0">
                          <a:solidFill>
                            <a:schemeClr val="accent6"/>
                          </a:solidFill>
                          <a:effectLst/>
                          <a:latin typeface="Arial" panose="020B0604020202020204" pitchFamily="34" charset="0"/>
                          <a:ea typeface="+mn-ea"/>
                          <a:cs typeface="+mn-cs"/>
                        </a:rPr>
                        <a:t>Reserve </a:t>
                      </a:r>
                      <a:r>
                        <a:rPr lang="en-US" sz="900" b="0" i="0" u="none" strike="sngStrike" kern="1200" baseline="0" dirty="0">
                          <a:solidFill>
                            <a:schemeClr val="accent6"/>
                          </a:solidFill>
                          <a:effectLst/>
                          <a:latin typeface="Arial" panose="020B0604020202020204" pitchFamily="34" charset="0"/>
                          <a:ea typeface="+mn-ea"/>
                          <a:cs typeface="+mn-cs"/>
                        </a:rPr>
                        <a:t>Responsibility/Schedule (RRRS, RRSC)</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Gross MW/MVAR (GMW, GMV)</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Scheduled Power Consumption (SPC, SPC2) [CLR]</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0" i="0" u="none" strike="noStrike" dirty="0">
                          <a:solidFill>
                            <a:srgbClr val="000000"/>
                          </a:solidFill>
                          <a:effectLst/>
                          <a:latin typeface="Arial" panose="020B0604020202020204" pitchFamily="34" charset="0"/>
                        </a:rPr>
                        <a:t>High Set Under Frequency Relay (HSUF) [NCLR]</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Resource Status (RST)</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Storage Resource Charge/Discharge Data (MXCP, MXDP, MXOD, SOC)</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Arial" panose="020B0604020202020204" pitchFamily="34" charset="0"/>
                        </a:rPr>
                        <a:t> </a:t>
                      </a:r>
                      <a:r>
                        <a:rPr lang="en-US" sz="900" b="0" i="0" u="none" strike="sngStrike" kern="1200" baseline="0" dirty="0" smtClean="0">
                          <a:solidFill>
                            <a:schemeClr val="accent6"/>
                          </a:solidFill>
                          <a:effectLst/>
                          <a:latin typeface="Arial" panose="020B0604020202020204" pitchFamily="34" charset="0"/>
                          <a:ea typeface="+mn-ea"/>
                          <a:cs typeface="+mn-cs"/>
                        </a:rPr>
                        <a:t>Non-Spin Responsibility/Schedule (NSRS, NSSC)</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r>
              <a:tr h="164592">
                <a:tc>
                  <a:txBody>
                    <a:bodyPr/>
                    <a:lstStyle/>
                    <a:p>
                      <a:pPr algn="ctr" rtl="0" fontAlgn="b"/>
                      <a:r>
                        <a:rPr lang="en-US" sz="900" b="0" i="0" u="none" strike="noStrike" dirty="0">
                          <a:solidFill>
                            <a:schemeClr val="tx1"/>
                          </a:solidFill>
                          <a:effectLst/>
                          <a:latin typeface="Arial" panose="020B0604020202020204" pitchFamily="34" charset="0"/>
                        </a:rPr>
                        <a:t>CCP </a:t>
                      </a:r>
                      <a:r>
                        <a:rPr lang="en-US" sz="900" b="0" i="0" u="none" strike="noStrike" dirty="0" err="1" smtClean="0">
                          <a:solidFill>
                            <a:schemeClr val="tx1"/>
                          </a:solidFill>
                          <a:effectLst/>
                          <a:latin typeface="Arial" panose="020B0604020202020204" pitchFamily="34" charset="0"/>
                        </a:rPr>
                        <a:t>Config</a:t>
                      </a:r>
                      <a:r>
                        <a:rPr lang="en-US" sz="900" b="0" i="0" u="none" strike="noStrike" dirty="0" smtClean="0">
                          <a:solidFill>
                            <a:schemeClr val="tx1"/>
                          </a:solidFill>
                          <a:effectLst/>
                          <a:latin typeface="Arial" panose="020B0604020202020204" pitchFamily="34" charset="0"/>
                        </a:rPr>
                        <a:t> </a:t>
                      </a:r>
                      <a:r>
                        <a:rPr lang="en-US" sz="900" b="0" i="0" u="none" strike="noStrike" dirty="0">
                          <a:solidFill>
                            <a:schemeClr val="tx1"/>
                          </a:solidFill>
                          <a:effectLst/>
                          <a:latin typeface="Arial" panose="020B0604020202020204" pitchFamily="34" charset="0"/>
                        </a:rPr>
                        <a:t>No (CCC</a:t>
                      </a:r>
                      <a:r>
                        <a:rPr lang="en-US" sz="900" b="0" i="0" u="none" strike="noStrike" dirty="0" smtClean="0">
                          <a:solidFill>
                            <a:schemeClr val="tx1"/>
                          </a:solidFill>
                          <a:effectLst/>
                          <a:latin typeface="Arial" panose="020B0604020202020204" pitchFamily="34" charset="0"/>
                        </a:rPr>
                        <a:t>)</a:t>
                      </a:r>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nb-NO" sz="900" b="0" i="0" u="none" strike="noStrike" dirty="0">
                          <a:solidFill>
                            <a:schemeClr val="tx1"/>
                          </a:solidFill>
                          <a:effectLst/>
                          <a:latin typeface="Arial" panose="020B0604020202020204" pitchFamily="34" charset="0"/>
                        </a:rPr>
                        <a:t>IRR MET Data (DEG, IRAD, MPH, PRES, PTMP, TEMP)</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1" i="0" u="none" strike="noStrike" dirty="0" smtClean="0">
                          <a:solidFill>
                            <a:schemeClr val="tx1"/>
                          </a:solidFill>
                          <a:effectLst/>
                          <a:latin typeface="Arial" panose="020B0604020202020204" pitchFamily="34" charset="0"/>
                        </a:rPr>
                        <a:t>Regulation Up/Down</a:t>
                      </a:r>
                      <a:r>
                        <a:rPr lang="en-US" sz="900" b="1" i="0" u="none" strike="noStrike" baseline="0" dirty="0" smtClean="0">
                          <a:solidFill>
                            <a:schemeClr val="tx1"/>
                          </a:solidFill>
                          <a:effectLst/>
                          <a:latin typeface="Arial" panose="020B0604020202020204" pitchFamily="34" charset="0"/>
                        </a:rPr>
                        <a:t> Ramp Rate </a:t>
                      </a:r>
                      <a:r>
                        <a:rPr lang="en-US" sz="600" b="1" i="0" u="none" strike="noStrike" baseline="0" dirty="0" smtClean="0">
                          <a:solidFill>
                            <a:schemeClr val="tx1"/>
                          </a:solidFill>
                          <a:effectLst/>
                          <a:latin typeface="Arial" panose="020B0604020202020204" pitchFamily="34" charset="0"/>
                        </a:rPr>
                        <a:t>(based on 5-min blended)</a:t>
                      </a:r>
                      <a:endParaRPr lang="en-US" sz="900" b="1" i="0" u="none" strike="noStrike" dirty="0">
                        <a:solidFill>
                          <a:schemeClr val="tx1"/>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249308">
                <a:tc>
                  <a:txBody>
                    <a:bodyPr/>
                    <a:lstStyle/>
                    <a:p>
                      <a:pPr algn="ctr" rtl="0" fontAlgn="b"/>
                      <a:r>
                        <a:rPr lang="en-US" sz="900" b="0" i="0" u="none" strike="sngStrike" dirty="0" smtClean="0">
                          <a:solidFill>
                            <a:schemeClr val="accent6"/>
                          </a:solidFill>
                          <a:effectLst/>
                          <a:latin typeface="Arial" panose="020B0604020202020204" pitchFamily="34" charset="0"/>
                        </a:rPr>
                        <a:t>Non</a:t>
                      </a:r>
                      <a:r>
                        <a:rPr lang="en-US" sz="900" b="0" i="0" u="none" strike="sngStrike" baseline="0" dirty="0" smtClean="0">
                          <a:solidFill>
                            <a:schemeClr val="accent6"/>
                          </a:solidFill>
                          <a:effectLst/>
                          <a:latin typeface="Arial" panose="020B0604020202020204" pitchFamily="34" charset="0"/>
                        </a:rPr>
                        <a:t> Frequency Responsive Capacity (NFRC)</a:t>
                      </a:r>
                      <a:endParaRPr lang="en-US" sz="900" b="0" i="0" u="none" strike="sngStrike" dirty="0">
                        <a:solidFill>
                          <a:schemeClr val="accent6"/>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0" i="0" u="none" strike="noStrike" dirty="0">
                          <a:solidFill>
                            <a:schemeClr val="tx1"/>
                          </a:solidFill>
                          <a:effectLst/>
                          <a:latin typeface="Arial" panose="020B0604020202020204" pitchFamily="34" charset="0"/>
                        </a:rPr>
                        <a:t>IRR Turbine/Panel Availability (NTOF, NTON, NTUN)</a:t>
                      </a: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fontAlgn="ctr"/>
                      <a:endParaRPr lang="en-US" sz="900" b="0" i="0" u="none" strike="noStrike" dirty="0">
                        <a:solidFill>
                          <a:srgbClr val="000000"/>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1" i="0" u="none" strike="noStrike" baseline="0" dirty="0" smtClean="0">
                          <a:solidFill>
                            <a:schemeClr val="tx1"/>
                          </a:solidFill>
                          <a:effectLst/>
                          <a:latin typeface="Arial" panose="020B0604020202020204" pitchFamily="34" charset="0"/>
                        </a:rPr>
                        <a:t>RRS PFR/FFR/UFR Capability</a:t>
                      </a: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Load Resource Breaker Status (LRCB) [NCLR]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r>
                        <a:rPr lang="en-US" sz="900" b="1" i="0" u="none" strike="noStrike" dirty="0" smtClean="0">
                          <a:solidFill>
                            <a:schemeClr val="tx1"/>
                          </a:solidFill>
                          <a:effectLst/>
                          <a:latin typeface="Arial" panose="020B0604020202020204" pitchFamily="34" charset="0"/>
                        </a:rPr>
                        <a:t>CCP Frequency</a:t>
                      </a:r>
                      <a:r>
                        <a:rPr lang="en-US" sz="900" b="1" i="0" u="none" strike="noStrike" baseline="0" dirty="0" smtClean="0">
                          <a:solidFill>
                            <a:schemeClr val="tx1"/>
                          </a:solidFill>
                          <a:effectLst/>
                          <a:latin typeface="Arial" panose="020B0604020202020204" pitchFamily="34" charset="0"/>
                        </a:rPr>
                        <a:t> Responsive Capacity High/Low Limit, Frequency Responsive MW</a:t>
                      </a:r>
                      <a:endParaRPr lang="en-US" sz="900" b="1"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rtl="0" fontAlgn="b"/>
                      <a:r>
                        <a:rPr lang="en-US" sz="900" b="1" i="0" u="none" strike="noStrike" baseline="0" dirty="0" smtClean="0">
                          <a:solidFill>
                            <a:schemeClr val="tx1"/>
                          </a:solidFill>
                          <a:effectLst/>
                          <a:latin typeface="Arial" panose="020B0604020202020204" pitchFamily="34" charset="0"/>
                        </a:rPr>
                        <a:t>Non-Spin Ramp Rate </a:t>
                      </a:r>
                      <a:r>
                        <a:rPr lang="en-US" sz="600" b="1" i="0" u="none" strike="noStrike" kern="1200" baseline="0" dirty="0" smtClean="0">
                          <a:solidFill>
                            <a:schemeClr val="tx1"/>
                          </a:solidFill>
                          <a:effectLst/>
                          <a:latin typeface="Arial" panose="020B0604020202020204" pitchFamily="34" charset="0"/>
                          <a:ea typeface="+mn-ea"/>
                          <a:cs typeface="+mn-cs"/>
                        </a:rPr>
                        <a:t>(</a:t>
                      </a:r>
                      <a:r>
                        <a:rPr lang="en-US" sz="600" b="1" i="0" u="none" strike="noStrike" baseline="0" dirty="0" smtClean="0">
                          <a:solidFill>
                            <a:schemeClr val="tx1"/>
                          </a:solidFill>
                          <a:effectLst/>
                          <a:latin typeface="Arial" panose="020B0604020202020204" pitchFamily="34" charset="0"/>
                        </a:rPr>
                        <a:t>based on </a:t>
                      </a:r>
                      <a:r>
                        <a:rPr lang="en-US" sz="600" b="1" i="0" u="none" strike="noStrike" kern="1200" baseline="0" dirty="0" smtClean="0">
                          <a:solidFill>
                            <a:schemeClr val="tx1"/>
                          </a:solidFill>
                          <a:effectLst/>
                          <a:latin typeface="Arial" panose="020B0604020202020204" pitchFamily="34" charset="0"/>
                          <a:ea typeface="+mn-ea"/>
                          <a:cs typeface="+mn-cs"/>
                        </a:rPr>
                        <a:t>30-min blended)</a:t>
                      </a:r>
                      <a:endParaRPr lang="en-US" sz="600" b="1" i="0" u="none" strike="noStrike" baseline="0" dirty="0" smtClean="0">
                        <a:solidFill>
                          <a:schemeClr val="tx1"/>
                        </a:solidFill>
                        <a:effectLst/>
                        <a:latin typeface="Arial" panose="020B0604020202020204" pitchFamily="34" charset="0"/>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r>
                        <a:rPr lang="en-US" sz="900" b="0" i="0" u="none" strike="noStrike" dirty="0">
                          <a:solidFill>
                            <a:schemeClr val="tx1"/>
                          </a:solidFill>
                          <a:effectLst/>
                          <a:latin typeface="Arial" panose="020B0604020202020204" pitchFamily="34" charset="0"/>
                        </a:rPr>
                        <a:t>Max/Low Power Consumption (MPC, LPC) [CLR, NCLR]</a:t>
                      </a: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ECRS</a:t>
                      </a:r>
                      <a:r>
                        <a:rPr lang="en-US" sz="900" b="1" i="0" u="none" strike="noStrike" kern="1200" baseline="0" dirty="0" smtClean="0">
                          <a:solidFill>
                            <a:schemeClr val="tx1"/>
                          </a:solidFill>
                          <a:effectLst/>
                          <a:latin typeface="Arial" panose="020B0604020202020204" pitchFamily="34" charset="0"/>
                          <a:ea typeface="+mn-ea"/>
                          <a:cs typeface="+mn-cs"/>
                        </a:rPr>
                        <a:t> Ramp Rate </a:t>
                      </a:r>
                      <a:r>
                        <a:rPr lang="en-US" sz="600" b="1" i="0" u="none" strike="noStrike" kern="1200" baseline="0" dirty="0" smtClean="0">
                          <a:solidFill>
                            <a:schemeClr val="tx1"/>
                          </a:solidFill>
                          <a:effectLst/>
                          <a:latin typeface="Arial" panose="020B0604020202020204" pitchFamily="34" charset="0"/>
                          <a:ea typeface="+mn-ea"/>
                          <a:cs typeface="+mn-cs"/>
                        </a:rPr>
                        <a:t>(</a:t>
                      </a:r>
                      <a:r>
                        <a:rPr lang="en-US" sz="600" b="1" i="0" u="none" strike="noStrike" baseline="0" dirty="0" smtClean="0">
                          <a:solidFill>
                            <a:schemeClr val="tx1"/>
                          </a:solidFill>
                          <a:effectLst/>
                          <a:latin typeface="Arial" panose="020B0604020202020204" pitchFamily="34" charset="0"/>
                        </a:rPr>
                        <a:t>based on </a:t>
                      </a:r>
                      <a:r>
                        <a:rPr lang="en-US" sz="600" b="1" i="0" u="none" strike="noStrike" kern="1200" baseline="0" dirty="0" smtClean="0">
                          <a:solidFill>
                            <a:schemeClr val="tx1"/>
                          </a:solidFill>
                          <a:effectLst/>
                          <a:latin typeface="Arial" panose="020B0604020202020204" pitchFamily="34" charset="0"/>
                          <a:ea typeface="+mn-ea"/>
                          <a:cs typeface="+mn-cs"/>
                        </a:rPr>
                        <a:t>10-min blended)</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RRS/ECRS Self</a:t>
                      </a:r>
                      <a:r>
                        <a:rPr lang="en-US" sz="900" b="1" i="0" u="none" strike="noStrike" kern="1200" baseline="0" dirty="0" smtClean="0">
                          <a:solidFill>
                            <a:schemeClr val="tx1"/>
                          </a:solidFill>
                          <a:effectLst/>
                          <a:latin typeface="Arial" panose="020B0604020202020204" pitchFamily="34" charset="0"/>
                          <a:ea typeface="+mn-ea"/>
                          <a:cs typeface="+mn-cs"/>
                        </a:rPr>
                        <a:t> Provision </a:t>
                      </a:r>
                      <a:r>
                        <a:rPr lang="en-US" sz="600" b="1" i="0" u="none" strike="noStrike" kern="1200" baseline="0" dirty="0" smtClean="0">
                          <a:solidFill>
                            <a:schemeClr val="tx1"/>
                          </a:solidFill>
                          <a:effectLst/>
                          <a:latin typeface="Arial" panose="020B0604020202020204" pitchFamily="34" charset="0"/>
                          <a:ea typeface="+mn-ea"/>
                          <a:cs typeface="+mn-cs"/>
                        </a:rPr>
                        <a:t>(based on DAM Award and AS trades) </a:t>
                      </a:r>
                      <a:r>
                        <a:rPr lang="en-US" sz="900" b="1" i="0" u="none" strike="noStrike" kern="1200" baseline="0" dirty="0" smtClean="0">
                          <a:solidFill>
                            <a:schemeClr val="tx1"/>
                          </a:solidFill>
                          <a:effectLst/>
                          <a:latin typeface="Arial" panose="020B0604020202020204" pitchFamily="34" charset="0"/>
                          <a:ea typeface="+mn-ea"/>
                          <a:cs typeface="+mn-cs"/>
                        </a:rPr>
                        <a:t>[NCLR]</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6">
                        <a:lumMod val="20000"/>
                        <a:lumOff val="80000"/>
                      </a:schemeClr>
                    </a:solidFill>
                  </a:tcPr>
                </a:tc>
              </a:tr>
              <a:tr h="164592">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a:noFill/>
                    </a:lnL>
                    <a:lnR w="12700"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pPr algn="ctr" rtl="0" fontAlgn="b"/>
                      <a:endParaRPr lang="en-US" sz="900" b="0" i="0" u="none" strike="noStrike" dirty="0">
                        <a:solidFill>
                          <a:schemeClr val="tx1"/>
                        </a:solidFill>
                        <a:effectLst/>
                        <a:latin typeface="Arial" panose="020B0604020202020204" pitchFamily="34" charset="0"/>
                      </a:endParaRPr>
                    </a:p>
                  </a:txBody>
                  <a:tcPr marL="6371" marR="6371" marT="6371" marB="0" anchor="ctr">
                    <a:lnL w="12700"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tcPr>
                </a:tc>
                <a:tc>
                  <a:txBody>
                    <a:bodyPr/>
                    <a:lstStyle/>
                    <a:p>
                      <a:endParaRPr lang="en-US" dirty="0"/>
                    </a:p>
                  </a:txBody>
                  <a:tcPr marL="6371" marR="6371" marT="6371" marB="0" anchor="ctr">
                    <a:lnL w="3175" cap="flat" cmpd="sng" algn="ctr">
                      <a:solidFill>
                        <a:schemeClr val="accent1"/>
                      </a:solidFill>
                      <a:prstDash val="sysDot"/>
                      <a:round/>
                      <a:headEnd type="none" w="med" len="med"/>
                      <a:tailEnd type="none" w="med" len="med"/>
                    </a:lnL>
                    <a:lnR w="3175" cap="flat" cmpd="sng" algn="ctr">
                      <a:solidFill>
                        <a:schemeClr val="accent1"/>
                      </a:solidFill>
                      <a:prstDash val="sysDot"/>
                      <a:round/>
                      <a:headEnd type="none" w="med" len="med"/>
                      <a:tailEnd type="none" w="med" len="med"/>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tx2"/>
                    </a:solidFill>
                  </a:tcPr>
                </a:tc>
                <a:tc>
                  <a:txBody>
                    <a:bodyPr/>
                    <a:lstStyle/>
                    <a:p>
                      <a:pPr algn="ctr"/>
                      <a:r>
                        <a:rPr lang="en-US" sz="900" b="1" i="0" u="none" strike="noStrike" kern="1200" dirty="0" smtClean="0">
                          <a:solidFill>
                            <a:schemeClr val="tx1"/>
                          </a:solidFill>
                          <a:effectLst/>
                          <a:latin typeface="Arial" panose="020B0604020202020204" pitchFamily="34" charset="0"/>
                          <a:ea typeface="+mn-ea"/>
                          <a:cs typeface="+mn-cs"/>
                        </a:rPr>
                        <a:t>ECRS Responsibility, Schedule</a:t>
                      </a:r>
                      <a:endParaRPr lang="en-US" sz="900" b="1" i="0" u="none" strike="noStrike" kern="1200" dirty="0">
                        <a:solidFill>
                          <a:schemeClr val="tx1"/>
                        </a:solidFill>
                        <a:effectLst/>
                        <a:latin typeface="Arial" panose="020B0604020202020204" pitchFamily="34" charset="0"/>
                        <a:ea typeface="+mn-ea"/>
                        <a:cs typeface="+mn-cs"/>
                      </a:endParaRPr>
                    </a:p>
                  </a:txBody>
                  <a:tcPr marL="6371" marR="6371" marT="6371" marB="0" anchor="ctr">
                    <a:lnL w="3175" cap="flat" cmpd="sng" algn="ctr">
                      <a:solidFill>
                        <a:schemeClr val="accent1"/>
                      </a:solidFill>
                      <a:prstDash val="sysDot"/>
                      <a:round/>
                      <a:headEnd type="none" w="med" len="med"/>
                      <a:tailEnd type="none" w="med" len="med"/>
                    </a:lnL>
                    <a:lnR>
                      <a:noFill/>
                    </a:lnR>
                    <a:lnT w="6350" cap="flat" cmpd="sng" algn="ctr">
                      <a:solidFill>
                        <a:srgbClr val="5B6770"/>
                      </a:solidFill>
                      <a:prstDash val="dot"/>
                      <a:round/>
                      <a:headEnd type="none" w="med" len="med"/>
                      <a:tailEnd type="none" w="med" len="med"/>
                    </a:lnT>
                    <a:lnB w="6350" cap="flat" cmpd="sng" algn="ctr">
                      <a:solidFill>
                        <a:srgbClr val="5B6770"/>
                      </a:solidFill>
                      <a:prstDash val="dot"/>
                      <a:round/>
                      <a:headEnd type="none" w="med" len="med"/>
                      <a:tailEnd type="none" w="med" len="med"/>
                    </a:lnB>
                    <a:solidFill>
                      <a:schemeClr val="accent3">
                        <a:lumMod val="20000"/>
                        <a:lumOff val="80000"/>
                      </a:schemeClr>
                    </a:solidFill>
                  </a:tcPr>
                </a:tc>
              </a:tr>
            </a:tbl>
          </a:graphicData>
        </a:graphic>
      </p:graphicFrame>
      <p:graphicFrame>
        <p:nvGraphicFramePr>
          <p:cNvPr id="10" name="Table 9"/>
          <p:cNvGraphicFramePr>
            <a:graphicFrameLocks noGrp="1"/>
          </p:cNvGraphicFramePr>
          <p:nvPr>
            <p:extLst/>
          </p:nvPr>
        </p:nvGraphicFramePr>
        <p:xfrm>
          <a:off x="5655098" y="4335310"/>
          <a:ext cx="2401603" cy="1975295"/>
        </p:xfrm>
        <a:graphic>
          <a:graphicData uri="http://schemas.openxmlformats.org/drawingml/2006/table">
            <a:tbl>
              <a:tblPr>
                <a:tableStyleId>{3B4B98B0-60AC-42C2-AFA5-B58CD77FA1E5}</a:tableStyleId>
              </a:tblPr>
              <a:tblGrid>
                <a:gridCol w="2401603"/>
              </a:tblGrid>
              <a:tr h="0">
                <a:tc>
                  <a:txBody>
                    <a:bodyPr/>
                    <a:lstStyle/>
                    <a:p>
                      <a:pPr algn="ctr" fontAlgn="b"/>
                      <a:r>
                        <a:rPr lang="en-US" sz="1200" b="1" u="none" strike="noStrike" dirty="0" smtClean="0">
                          <a:effectLst/>
                        </a:rPr>
                        <a:t>QSE Specific</a:t>
                      </a:r>
                      <a:r>
                        <a:rPr lang="en-US" sz="1200" b="1" u="none" strike="noStrike" baseline="0" dirty="0" smtClean="0">
                          <a:effectLst/>
                        </a:rPr>
                        <a:t> </a:t>
                      </a:r>
                      <a:r>
                        <a:rPr lang="en-US" sz="1200" b="1" u="none" strike="noStrike" dirty="0" smtClean="0">
                          <a:effectLst/>
                        </a:rPr>
                        <a:t>To </a:t>
                      </a:r>
                      <a:r>
                        <a:rPr lang="en-US" sz="1200" b="1" u="none" strike="noStrike" dirty="0">
                          <a:effectLst/>
                        </a:rPr>
                        <a:t>QSE</a:t>
                      </a:r>
                      <a:endParaRPr lang="en-US" sz="12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0">
                <a:tc>
                  <a:txBody>
                    <a:bodyPr/>
                    <a:lstStyle/>
                    <a:p>
                      <a:pPr algn="ctr" fontAlgn="b"/>
                      <a:r>
                        <a:rPr lang="en-US" sz="1000" b="1" u="none" strike="noStrike" dirty="0">
                          <a:effectLst/>
                        </a:rPr>
                        <a:t>A/S Related</a:t>
                      </a:r>
                      <a:endParaRPr lang="en-US" sz="1000" b="1" i="0" u="none" strike="noStrike" dirty="0">
                        <a:solidFill>
                          <a:srgbClr val="000000"/>
                        </a:solidFill>
                        <a:effectLst/>
                        <a:latin typeface="Calibri" panose="020F0502020204030204" pitchFamily="34" charset="0"/>
                      </a:endParaRPr>
                    </a:p>
                  </a:txBody>
                  <a:tcPr marL="9525" marR="9525" marT="9525"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184976">
                <a:tc>
                  <a:txBody>
                    <a:bodyPr/>
                    <a:lstStyle/>
                    <a:p>
                      <a:pPr algn="ctr" fontAlgn="b"/>
                      <a:r>
                        <a:rPr lang="en-US" sz="900" b="0" i="0" u="none" strike="sngStrike" dirty="0" smtClean="0">
                          <a:solidFill>
                            <a:schemeClr val="accent6"/>
                          </a:solidFill>
                          <a:effectLst/>
                          <a:latin typeface="+mn-lt"/>
                        </a:rPr>
                        <a:t>Regulation Up/Down MW (REGU, REDG)</a:t>
                      </a:r>
                      <a:endParaRPr lang="en-US" sz="900" b="0" i="0" u="none" strike="sngStrike" dirty="0">
                        <a:solidFill>
                          <a:schemeClr val="accent6"/>
                        </a:solidFill>
                        <a:effectLst/>
                        <a:latin typeface="+mn-lt"/>
                      </a:endParaRPr>
                    </a:p>
                  </a:txBody>
                  <a:tcPr marL="9525" marR="9525" marT="9525" marB="0" anchor="ctr">
                    <a:lnT w="12700" cap="flat" cmpd="sng" algn="ctr">
                      <a:solidFill>
                        <a:schemeClr val="accent1"/>
                      </a:solidFill>
                      <a:prstDash val="solid"/>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algn="ctr" fontAlgn="b"/>
                      <a:r>
                        <a:rPr lang="en-US" sz="900" b="0" i="0" u="none" strike="sngStrike" dirty="0" smtClean="0">
                          <a:solidFill>
                            <a:schemeClr val="accent6"/>
                          </a:solidFill>
                          <a:effectLst/>
                          <a:latin typeface="+mn-lt"/>
                        </a:rPr>
                        <a:t>FRRS</a:t>
                      </a:r>
                      <a:r>
                        <a:rPr lang="en-US" sz="900" b="0" i="0" u="none" strike="sngStrike" baseline="0" dirty="0" smtClean="0">
                          <a:solidFill>
                            <a:schemeClr val="accent6"/>
                          </a:solidFill>
                          <a:effectLst/>
                          <a:latin typeface="+mn-lt"/>
                        </a:rPr>
                        <a:t> </a:t>
                      </a:r>
                      <a:r>
                        <a:rPr lang="en-US" sz="900" b="0" i="0" u="none" strike="sngStrike" dirty="0" smtClean="0">
                          <a:solidFill>
                            <a:schemeClr val="accent6"/>
                          </a:solidFill>
                          <a:effectLst/>
                          <a:latin typeface="+mn-lt"/>
                        </a:rPr>
                        <a:t>Up/Down MW (FURQ,</a:t>
                      </a:r>
                      <a:r>
                        <a:rPr lang="en-US" sz="900" b="0" i="0" u="none" strike="sngStrike" baseline="0" dirty="0" smtClean="0">
                          <a:solidFill>
                            <a:schemeClr val="accent6"/>
                          </a:solidFill>
                          <a:effectLst/>
                          <a:latin typeface="+mn-lt"/>
                        </a:rPr>
                        <a:t> FDRQ)</a:t>
                      </a:r>
                      <a:endParaRPr lang="en-US" sz="900" b="0" i="0" u="none" strike="sngStrike" dirty="0">
                        <a:solidFill>
                          <a:schemeClr val="accent6"/>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baseline="0" dirty="0" smtClean="0">
                          <a:solidFill>
                            <a:srgbClr val="000000"/>
                          </a:solidFill>
                          <a:effectLst/>
                          <a:latin typeface="+mn-lt"/>
                        </a:rPr>
                        <a:t>Responsive Reserve </a:t>
                      </a:r>
                      <a:r>
                        <a:rPr lang="en-US" sz="900" b="0" i="0" u="none" strike="sngStrike" baseline="0" dirty="0" smtClean="0">
                          <a:solidFill>
                            <a:schemeClr val="accent6"/>
                          </a:solidFill>
                          <a:effectLst/>
                          <a:latin typeface="+mn-lt"/>
                        </a:rPr>
                        <a:t>Gen</a:t>
                      </a:r>
                      <a:r>
                        <a:rPr lang="en-US" sz="900" b="0" i="0" u="none" strike="noStrike" baseline="0" dirty="0" smtClean="0">
                          <a:solidFill>
                            <a:srgbClr val="000000"/>
                          </a:solidFill>
                          <a:effectLst/>
                          <a:latin typeface="+mn-lt"/>
                        </a:rPr>
                        <a:t>/ONRR/FFR Deployment (</a:t>
                      </a:r>
                      <a:r>
                        <a:rPr lang="en-US" sz="900" b="0" i="0" u="none" strike="sngStrike" baseline="0" dirty="0" smtClean="0">
                          <a:solidFill>
                            <a:schemeClr val="accent6"/>
                          </a:solidFill>
                          <a:effectLst/>
                          <a:latin typeface="+mn-lt"/>
                        </a:rPr>
                        <a:t>RR</a:t>
                      </a:r>
                      <a:r>
                        <a:rPr lang="en-US" sz="900" b="0" i="0" u="none" strike="noStrike" baseline="0" dirty="0" smtClean="0">
                          <a:solidFill>
                            <a:srgbClr val="000000"/>
                          </a:solidFill>
                          <a:effectLst/>
                          <a:latin typeface="+mn-lt"/>
                        </a:rPr>
                        <a:t>, ONRR, FFR)</a:t>
                      </a: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en-US" sz="900" b="0" i="0" u="none" strike="noStrike" dirty="0" smtClean="0">
                          <a:solidFill>
                            <a:srgbClr val="000000"/>
                          </a:solidFill>
                          <a:effectLst/>
                          <a:latin typeface="+mn-lt"/>
                        </a:rPr>
                        <a:t>ECRS Deployment (Gen,</a:t>
                      </a:r>
                      <a:r>
                        <a:rPr lang="en-US" sz="900" b="0" i="0" u="none" strike="noStrike" baseline="0" dirty="0" smtClean="0">
                          <a:solidFill>
                            <a:srgbClr val="000000"/>
                          </a:solidFill>
                          <a:effectLst/>
                          <a:latin typeface="+mn-lt"/>
                        </a:rPr>
                        <a:t> ONRR)</a:t>
                      </a: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solidFill>
                      <a:schemeClr val="accent3">
                        <a:lumMod val="20000"/>
                        <a:lumOff val="80000"/>
                      </a:schemeClr>
                    </a:solidFill>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3175" cap="flat" cmpd="sng" algn="ctr">
                      <a:solidFill>
                        <a:schemeClr val="tx2"/>
                      </a:solidFill>
                      <a:prstDash val="sysDot"/>
                      <a:round/>
                      <a:headEnd type="none" w="med" len="med"/>
                      <a:tailEnd type="none" w="med" len="med"/>
                    </a:lnB>
                  </a:tcPr>
                </a:tc>
              </a:tr>
              <a:tr h="164592">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endParaRPr lang="en-US" sz="900" b="0" i="0" u="none" strike="noStrike" dirty="0" smtClean="0">
                        <a:solidFill>
                          <a:srgbClr val="000000"/>
                        </a:solidFill>
                        <a:effectLst/>
                        <a:latin typeface="+mn-lt"/>
                      </a:endParaRPr>
                    </a:p>
                  </a:txBody>
                  <a:tcPr marL="9525" marR="9525" marT="9525" marB="0" anchor="ctr">
                    <a:lnT w="3175" cap="flat" cmpd="sng" algn="ctr">
                      <a:solidFill>
                        <a:schemeClr val="tx2"/>
                      </a:solidFill>
                      <a:prstDash val="sysDot"/>
                      <a:round/>
                      <a:headEnd type="none" w="med" len="med"/>
                      <a:tailEnd type="none" w="med" len="med"/>
                    </a:lnT>
                    <a:lnB w="12700" cap="flat" cmpd="sng" algn="ctr">
                      <a:solidFill>
                        <a:schemeClr val="accent1"/>
                      </a:solidFill>
                      <a:prstDash val="solid"/>
                      <a:round/>
                      <a:headEnd type="none" w="med" len="med"/>
                      <a:tailEnd type="none" w="med" len="med"/>
                    </a:lnB>
                  </a:tcPr>
                </a:tc>
              </a:tr>
            </a:tbl>
          </a:graphicData>
        </a:graphic>
      </p:graphicFrame>
      <p:sp>
        <p:nvSpPr>
          <p:cNvPr id="11" name="TextBox 10"/>
          <p:cNvSpPr txBox="1"/>
          <p:nvPr/>
        </p:nvSpPr>
        <p:spPr>
          <a:xfrm>
            <a:off x="1896177" y="6428729"/>
            <a:ext cx="7103445" cy="461665"/>
          </a:xfrm>
          <a:prstGeom prst="rect">
            <a:avLst/>
          </a:prstGeom>
          <a:noFill/>
        </p:spPr>
        <p:txBody>
          <a:bodyPr wrap="square" rtlCol="0">
            <a:spAutoFit/>
          </a:bodyPr>
          <a:lstStyle/>
          <a:p>
            <a:r>
              <a:rPr lang="en-US" sz="800" dirty="0" smtClean="0">
                <a:solidFill>
                  <a:prstClr val="black"/>
                </a:solidFill>
              </a:rPr>
              <a:t>*Base telemetry list in this table has been created using </a:t>
            </a:r>
            <a:r>
              <a:rPr lang="en-US" sz="800" dirty="0" smtClean="0">
                <a:solidFill>
                  <a:prstClr val="black"/>
                </a:solidFill>
                <a:hlinkClick r:id="rId2"/>
              </a:rPr>
              <a:t>ERCOT </a:t>
            </a:r>
            <a:r>
              <a:rPr lang="en-US" sz="800" dirty="0">
                <a:solidFill>
                  <a:prstClr val="black"/>
                </a:solidFill>
                <a:hlinkClick r:id="rId2"/>
              </a:rPr>
              <a:t>Nodal ICCP Communications </a:t>
            </a:r>
            <a:r>
              <a:rPr lang="en-US" sz="800" dirty="0" smtClean="0">
                <a:solidFill>
                  <a:prstClr val="black"/>
                </a:solidFill>
                <a:hlinkClick r:id="rId2"/>
              </a:rPr>
              <a:t>Handbook</a:t>
            </a:r>
            <a:r>
              <a:rPr lang="en-US" sz="800" dirty="0">
                <a:solidFill>
                  <a:prstClr val="black"/>
                </a:solidFill>
              </a:rPr>
              <a:t> </a:t>
            </a:r>
            <a:r>
              <a:rPr lang="en-US" sz="800" dirty="0" smtClean="0">
                <a:solidFill>
                  <a:prstClr val="black"/>
                </a:solidFill>
              </a:rPr>
              <a:t>(note also included are some potential changes related to NPRR </a:t>
            </a:r>
            <a:r>
              <a:rPr lang="en-US" sz="800" dirty="0">
                <a:solidFill>
                  <a:prstClr val="black"/>
                </a:solidFill>
              </a:rPr>
              <a:t>863 </a:t>
            </a:r>
            <a:r>
              <a:rPr lang="en-US" sz="800" dirty="0" smtClean="0">
                <a:solidFill>
                  <a:prstClr val="black"/>
                </a:solidFill>
              </a:rPr>
              <a:t>Ph2 (reflected in </a:t>
            </a:r>
            <a:r>
              <a:rPr lang="en-US" sz="800" dirty="0">
                <a:solidFill>
                  <a:prstClr val="black"/>
                </a:solidFill>
              </a:rPr>
              <a:t>green </a:t>
            </a:r>
            <a:r>
              <a:rPr lang="en-US" sz="800" dirty="0" smtClean="0">
                <a:solidFill>
                  <a:prstClr val="black"/>
                </a:solidFill>
              </a:rPr>
              <a:t>color).</a:t>
            </a:r>
          </a:p>
          <a:p>
            <a:r>
              <a:rPr lang="en-US" sz="800" dirty="0" smtClean="0">
                <a:solidFill>
                  <a:prstClr val="black"/>
                </a:solidFill>
              </a:rPr>
              <a:t>**RTC related changes that are identified in this list </a:t>
            </a:r>
            <a:r>
              <a:rPr lang="en-US" sz="800" dirty="0">
                <a:solidFill>
                  <a:prstClr val="black"/>
                </a:solidFill>
              </a:rPr>
              <a:t>(reflected in </a:t>
            </a:r>
            <a:r>
              <a:rPr lang="en-US" sz="800" dirty="0">
                <a:solidFill>
                  <a:srgbClr val="910258"/>
                </a:solidFill>
              </a:rPr>
              <a:t>red</a:t>
            </a:r>
            <a:r>
              <a:rPr lang="en-US" sz="800" dirty="0">
                <a:solidFill>
                  <a:prstClr val="black"/>
                </a:solidFill>
              </a:rPr>
              <a:t> color) </a:t>
            </a:r>
            <a:r>
              <a:rPr lang="en-US" sz="800" dirty="0" smtClean="0">
                <a:solidFill>
                  <a:prstClr val="black"/>
                </a:solidFill>
              </a:rPr>
              <a:t>are based on KP1.3, 1.4, 1.5. </a:t>
            </a:r>
            <a:endParaRPr lang="en-US" sz="800" dirty="0">
              <a:solidFill>
                <a:prstClr val="black"/>
              </a:solidFill>
            </a:endParaRPr>
          </a:p>
        </p:txBody>
      </p:sp>
    </p:spTree>
    <p:extLst>
      <p:ext uri="{BB962C8B-B14F-4D97-AF65-F5344CB8AC3E}">
        <p14:creationId xmlns:p14="http://schemas.microsoft.com/office/powerpoint/2010/main" val="2846272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RTCRR Review </a:t>
            </a:r>
            <a:r>
              <a:rPr lang="en-US" sz="2400" dirty="0" smtClean="0"/>
              <a:t>Schedule</a:t>
            </a:r>
            <a:endParaRPr lang="en-US" sz="2400" dirty="0"/>
          </a:p>
        </p:txBody>
      </p:sp>
      <p:sp>
        <p:nvSpPr>
          <p:cNvPr id="3" name="Content Placeholder 2"/>
          <p:cNvSpPr>
            <a:spLocks noGrp="1"/>
          </p:cNvSpPr>
          <p:nvPr>
            <p:ph idx="1"/>
          </p:nvPr>
        </p:nvSpPr>
        <p:spPr>
          <a:xfrm>
            <a:off x="304800" y="762000"/>
            <a:ext cx="8534400" cy="5565039"/>
          </a:xfrm>
        </p:spPr>
        <p:txBody>
          <a:bodyPr/>
          <a:lstStyle/>
          <a:p>
            <a:r>
              <a:rPr lang="en-US" sz="2000" dirty="0"/>
              <a:t>S</a:t>
            </a:r>
            <a:r>
              <a:rPr lang="en-US" sz="2000" dirty="0" smtClean="0"/>
              <a:t>chedule of 2020 meetings for RTCRRs:</a:t>
            </a:r>
            <a:endParaRPr lang="en-US" dirty="0" smtClean="0"/>
          </a:p>
          <a:p>
            <a:pPr marL="682625">
              <a:buFont typeface="Courier New" panose="02070309020205020404" pitchFamily="49" charset="0"/>
              <a:buChar char="o"/>
            </a:pPr>
            <a:r>
              <a:rPr lang="en-US" sz="1400" dirty="0">
                <a:solidFill>
                  <a:schemeClr val="accent3">
                    <a:lumMod val="60000"/>
                    <a:lumOff val="40000"/>
                  </a:schemeClr>
                </a:solidFill>
              </a:rPr>
              <a:t>Mar. 11 – RTCTF (Plan and logistics for RR review)  </a:t>
            </a:r>
          </a:p>
          <a:p>
            <a:pPr marL="682625">
              <a:buFont typeface="Courier New" panose="02070309020205020404" pitchFamily="49" charset="0"/>
              <a:buChar char="o"/>
            </a:pPr>
            <a:r>
              <a:rPr lang="en-US" sz="1400" dirty="0">
                <a:solidFill>
                  <a:schemeClr val="accent3">
                    <a:lumMod val="60000"/>
                    <a:lumOff val="40000"/>
                  </a:schemeClr>
                </a:solidFill>
              </a:rPr>
              <a:t>Apr</a:t>
            </a:r>
            <a:r>
              <a:rPr lang="en-US" sz="1400" dirty="0" smtClean="0">
                <a:solidFill>
                  <a:schemeClr val="accent3">
                    <a:lumMod val="60000"/>
                    <a:lumOff val="40000"/>
                  </a:schemeClr>
                </a:solidFill>
              </a:rPr>
              <a:t>.   </a:t>
            </a:r>
            <a:r>
              <a:rPr lang="en-US" sz="1400" dirty="0">
                <a:solidFill>
                  <a:schemeClr val="accent3">
                    <a:lumMod val="60000"/>
                    <a:lumOff val="40000"/>
                  </a:schemeClr>
                </a:solidFill>
              </a:rPr>
              <a:t>8 – RTCTF (Review detailed plan, and begin review </a:t>
            </a:r>
            <a:r>
              <a:rPr lang="en-US" sz="1400" dirty="0" smtClean="0">
                <a:solidFill>
                  <a:schemeClr val="accent3">
                    <a:lumMod val="60000"/>
                    <a:lumOff val="40000"/>
                  </a:schemeClr>
                </a:solidFill>
              </a:rPr>
              <a:t>process)</a:t>
            </a:r>
            <a:endParaRPr lang="en-US" sz="1400" dirty="0">
              <a:solidFill>
                <a:schemeClr val="accent3">
                  <a:lumMod val="60000"/>
                  <a:lumOff val="40000"/>
                </a:schemeClr>
              </a:solidFill>
            </a:endParaRPr>
          </a:p>
          <a:p>
            <a:pPr marL="682625">
              <a:buFont typeface="Courier New" panose="02070309020205020404" pitchFamily="49" charset="0"/>
              <a:buChar char="o"/>
            </a:pPr>
            <a:r>
              <a:rPr lang="en-US" sz="1400" dirty="0">
                <a:solidFill>
                  <a:schemeClr val="accent3">
                    <a:lumMod val="60000"/>
                    <a:lumOff val="40000"/>
                  </a:schemeClr>
                </a:solidFill>
              </a:rPr>
              <a:t>Apr. 30 – RTCTF </a:t>
            </a:r>
          </a:p>
          <a:p>
            <a:pPr marL="682625">
              <a:buFont typeface="Courier New" panose="02070309020205020404" pitchFamily="49" charset="0"/>
              <a:buChar char="o"/>
            </a:pPr>
            <a:r>
              <a:rPr lang="en-US" sz="1400" i="1" dirty="0">
                <a:solidFill>
                  <a:schemeClr val="accent3">
                    <a:lumMod val="60000"/>
                    <a:lumOff val="40000"/>
                  </a:schemeClr>
                </a:solidFill>
              </a:rPr>
              <a:t>May 11 – Special RTCTF for Potential Design Flaw- AS Price Cap discussion </a:t>
            </a:r>
          </a:p>
          <a:p>
            <a:pPr marL="682625">
              <a:buFont typeface="Courier New" panose="02070309020205020404" pitchFamily="49" charset="0"/>
              <a:buChar char="o"/>
            </a:pPr>
            <a:r>
              <a:rPr lang="en-US" sz="1400" dirty="0">
                <a:solidFill>
                  <a:schemeClr val="accent3">
                    <a:lumMod val="60000"/>
                    <a:lumOff val="40000"/>
                  </a:schemeClr>
                </a:solidFill>
              </a:rPr>
              <a:t>May 20 – RTCTF </a:t>
            </a:r>
          </a:p>
          <a:p>
            <a:pPr marL="682625">
              <a:buFont typeface="Courier New" panose="02070309020205020404" pitchFamily="49" charset="0"/>
              <a:buChar char="o"/>
            </a:pPr>
            <a:r>
              <a:rPr lang="en-US" sz="1400" dirty="0">
                <a:solidFill>
                  <a:schemeClr val="accent3">
                    <a:lumMod val="60000"/>
                    <a:lumOff val="40000"/>
                  </a:schemeClr>
                </a:solidFill>
              </a:rPr>
              <a:t>Jun. 10 – RTCTF </a:t>
            </a:r>
          </a:p>
          <a:p>
            <a:pPr marL="682625">
              <a:buFont typeface="Courier New" panose="02070309020205020404" pitchFamily="49" charset="0"/>
              <a:buChar char="o"/>
            </a:pPr>
            <a:r>
              <a:rPr lang="en-US" sz="1400" i="1" dirty="0">
                <a:solidFill>
                  <a:schemeClr val="accent3">
                    <a:lumMod val="60000"/>
                    <a:lumOff val="40000"/>
                  </a:schemeClr>
                </a:solidFill>
              </a:rPr>
              <a:t>Jun. 22 – Special RTCTF for Ancillary Service Deployments</a:t>
            </a:r>
          </a:p>
          <a:p>
            <a:pPr marL="682625">
              <a:buFont typeface="Courier New" panose="02070309020205020404" pitchFamily="49" charset="0"/>
              <a:buChar char="o"/>
            </a:pPr>
            <a:r>
              <a:rPr lang="en-US" sz="1400" dirty="0">
                <a:solidFill>
                  <a:schemeClr val="accent3">
                    <a:lumMod val="60000"/>
                    <a:lumOff val="40000"/>
                  </a:schemeClr>
                </a:solidFill>
              </a:rPr>
              <a:t>Jun. 29 – RTCTF </a:t>
            </a:r>
            <a:endParaRPr lang="en-US" sz="1400" dirty="0" smtClean="0">
              <a:solidFill>
                <a:schemeClr val="accent3">
                  <a:lumMod val="60000"/>
                  <a:lumOff val="40000"/>
                </a:schemeClr>
              </a:solidFill>
            </a:endParaRPr>
          </a:p>
          <a:p>
            <a:pPr marL="682625">
              <a:buFont typeface="Courier New" panose="02070309020205020404" pitchFamily="49" charset="0"/>
              <a:buChar char="o"/>
            </a:pPr>
            <a:r>
              <a:rPr lang="en-US" sz="1400" i="1" dirty="0" smtClean="0">
                <a:solidFill>
                  <a:schemeClr val="accent3">
                    <a:lumMod val="60000"/>
                    <a:lumOff val="40000"/>
                  </a:schemeClr>
                </a:solidFill>
              </a:rPr>
              <a:t>Jul. 15 </a:t>
            </a:r>
            <a:r>
              <a:rPr lang="en-US" sz="1400" i="1" dirty="0">
                <a:solidFill>
                  <a:schemeClr val="accent3">
                    <a:lumMod val="60000"/>
                    <a:lumOff val="40000"/>
                  </a:schemeClr>
                </a:solidFill>
              </a:rPr>
              <a:t>– Special RTCTF for </a:t>
            </a:r>
            <a:r>
              <a:rPr lang="en-US" sz="1400" i="1" dirty="0" smtClean="0">
                <a:solidFill>
                  <a:schemeClr val="accent3">
                    <a:lumMod val="60000"/>
                    <a:lumOff val="40000"/>
                  </a:schemeClr>
                </a:solidFill>
              </a:rPr>
              <a:t>AS Deployment Expectations &amp; Durations</a:t>
            </a:r>
            <a:endParaRPr lang="en-US" sz="1400" dirty="0">
              <a:solidFill>
                <a:schemeClr val="accent3">
                  <a:lumMod val="60000"/>
                  <a:lumOff val="40000"/>
                </a:schemeClr>
              </a:solidFill>
            </a:endParaRPr>
          </a:p>
          <a:p>
            <a:pPr marL="682625">
              <a:buFont typeface="Courier New" panose="02070309020205020404" pitchFamily="49" charset="0"/>
              <a:buChar char="o"/>
            </a:pPr>
            <a:r>
              <a:rPr lang="en-US" sz="1400" dirty="0">
                <a:solidFill>
                  <a:schemeClr val="accent3">
                    <a:lumMod val="60000"/>
                    <a:lumOff val="40000"/>
                  </a:schemeClr>
                </a:solidFill>
              </a:rPr>
              <a:t>Jul. 22  – RTCTF </a:t>
            </a:r>
          </a:p>
          <a:p>
            <a:pPr marL="682625">
              <a:buFont typeface="Courier New" panose="02070309020205020404" pitchFamily="49" charset="0"/>
              <a:buChar char="o"/>
            </a:pPr>
            <a:r>
              <a:rPr lang="en-US" sz="1400" dirty="0">
                <a:solidFill>
                  <a:schemeClr val="accent3">
                    <a:lumMod val="60000"/>
                    <a:lumOff val="40000"/>
                  </a:schemeClr>
                </a:solidFill>
              </a:rPr>
              <a:t>Aug. 12 – RTCTF </a:t>
            </a:r>
          </a:p>
          <a:p>
            <a:pPr marL="682625">
              <a:buFont typeface="Courier New" panose="02070309020205020404" pitchFamily="49" charset="0"/>
              <a:buChar char="o"/>
            </a:pPr>
            <a:r>
              <a:rPr lang="en-US" sz="1400" dirty="0">
                <a:solidFill>
                  <a:schemeClr val="accent3">
                    <a:lumMod val="60000"/>
                    <a:lumOff val="40000"/>
                  </a:schemeClr>
                </a:solidFill>
              </a:rPr>
              <a:t>Sep. 9   – RTCTF </a:t>
            </a:r>
          </a:p>
          <a:p>
            <a:pPr marL="682625">
              <a:buFont typeface="Courier New" panose="02070309020205020404" pitchFamily="49" charset="0"/>
              <a:buChar char="o"/>
            </a:pPr>
            <a:r>
              <a:rPr lang="en-US" sz="1400" dirty="0">
                <a:solidFill>
                  <a:schemeClr val="accent3">
                    <a:lumMod val="60000"/>
                    <a:lumOff val="40000"/>
                  </a:schemeClr>
                </a:solidFill>
              </a:rPr>
              <a:t>Sep. 28 – RTCTF </a:t>
            </a:r>
          </a:p>
          <a:p>
            <a:pPr marL="682625">
              <a:buFont typeface="Courier New" panose="02070309020205020404" pitchFamily="49" charset="0"/>
              <a:buChar char="o"/>
            </a:pPr>
            <a:r>
              <a:rPr lang="en-US" sz="1400" dirty="0">
                <a:solidFill>
                  <a:schemeClr val="accent3">
                    <a:lumMod val="60000"/>
                    <a:lumOff val="40000"/>
                  </a:schemeClr>
                </a:solidFill>
              </a:rPr>
              <a:t>Oct. 21 – RTCTF </a:t>
            </a:r>
            <a:r>
              <a:rPr lang="en-US" sz="1400" dirty="0" smtClean="0">
                <a:solidFill>
                  <a:schemeClr val="accent3">
                    <a:lumMod val="60000"/>
                    <a:lumOff val="40000"/>
                  </a:schemeClr>
                </a:solidFill>
              </a:rPr>
              <a:t>(last meeting)</a:t>
            </a:r>
            <a:endParaRPr lang="en-US" sz="1400" dirty="0">
              <a:solidFill>
                <a:schemeClr val="accent3">
                  <a:lumMod val="60000"/>
                  <a:lumOff val="40000"/>
                </a:schemeClr>
              </a:solidFill>
            </a:endParaRPr>
          </a:p>
          <a:p>
            <a:pPr marL="682625">
              <a:buFont typeface="Courier New" panose="02070309020205020404" pitchFamily="49" charset="0"/>
              <a:buChar char="o"/>
            </a:pPr>
            <a:r>
              <a:rPr lang="en-US" sz="1400" dirty="0">
                <a:solidFill>
                  <a:schemeClr val="accent3">
                    <a:lumMod val="60000"/>
                    <a:lumOff val="40000"/>
                  </a:schemeClr>
                </a:solidFill>
              </a:rPr>
              <a:t>Nov. 5 –  ROS – Approved NOGRR211</a:t>
            </a:r>
          </a:p>
          <a:p>
            <a:pPr marL="682625">
              <a:buFont typeface="Courier New" panose="02070309020205020404" pitchFamily="49" charset="0"/>
              <a:buChar char="o"/>
            </a:pPr>
            <a:r>
              <a:rPr lang="en-US" sz="1400" dirty="0">
                <a:solidFill>
                  <a:schemeClr val="accent3">
                    <a:lumMod val="60000"/>
                    <a:lumOff val="40000"/>
                  </a:schemeClr>
                </a:solidFill>
              </a:rPr>
              <a:t>Nov. 11 – PRS –Approved NPRR1007-1013</a:t>
            </a:r>
          </a:p>
          <a:p>
            <a:pPr marL="682625">
              <a:buFont typeface="Courier New" panose="02070309020205020404" pitchFamily="49" charset="0"/>
              <a:buChar char="o"/>
            </a:pPr>
            <a:r>
              <a:rPr lang="en-US" sz="1400" dirty="0">
                <a:solidFill>
                  <a:schemeClr val="accent3">
                    <a:lumMod val="60000"/>
                    <a:lumOff val="40000"/>
                  </a:schemeClr>
                </a:solidFill>
              </a:rPr>
              <a:t>Nov. </a:t>
            </a:r>
            <a:r>
              <a:rPr lang="en-US" sz="1400" dirty="0">
                <a:solidFill>
                  <a:schemeClr val="accent3">
                    <a:lumMod val="60000"/>
                    <a:lumOff val="40000"/>
                  </a:schemeClr>
                </a:solidFill>
              </a:rPr>
              <a:t>17 – </a:t>
            </a:r>
            <a:r>
              <a:rPr lang="en-US" sz="1400" dirty="0" smtClean="0">
                <a:solidFill>
                  <a:schemeClr val="accent3">
                    <a:lumMod val="60000"/>
                    <a:lumOff val="40000"/>
                  </a:schemeClr>
                </a:solidFill>
              </a:rPr>
              <a:t>CWG/CMWG Review and Comments</a:t>
            </a:r>
            <a:endParaRPr lang="en-US" sz="1400" dirty="0">
              <a:solidFill>
                <a:schemeClr val="accent3">
                  <a:lumMod val="60000"/>
                  <a:lumOff val="40000"/>
                </a:schemeClr>
              </a:solidFill>
            </a:endParaRPr>
          </a:p>
          <a:p>
            <a:pPr marL="682625">
              <a:buFont typeface="Courier New" panose="02070309020205020404" pitchFamily="49" charset="0"/>
              <a:buChar char="o"/>
            </a:pPr>
            <a:r>
              <a:rPr lang="en-US" sz="1400" dirty="0" smtClean="0">
                <a:solidFill>
                  <a:srgbClr val="C00000"/>
                </a:solidFill>
              </a:rPr>
              <a:t>Nov</a:t>
            </a:r>
            <a:r>
              <a:rPr lang="en-US" sz="1400" dirty="0">
                <a:solidFill>
                  <a:srgbClr val="C00000"/>
                </a:solidFill>
              </a:rPr>
              <a:t>. 18 – TAC</a:t>
            </a:r>
          </a:p>
          <a:p>
            <a:pPr marL="682625">
              <a:buFont typeface="Courier New" panose="02070309020205020404" pitchFamily="49" charset="0"/>
              <a:buChar char="o"/>
            </a:pPr>
            <a:r>
              <a:rPr lang="en-US" sz="1400" dirty="0">
                <a:solidFill>
                  <a:srgbClr val="C00000"/>
                </a:solidFill>
              </a:rPr>
              <a:t>Dec. 8 – ERCOT </a:t>
            </a:r>
            <a:r>
              <a:rPr lang="en-US" sz="1400" dirty="0" smtClean="0">
                <a:solidFill>
                  <a:srgbClr val="C00000"/>
                </a:solidFill>
              </a:rPr>
              <a:t>Board</a:t>
            </a:r>
            <a:endParaRPr lang="en-US" sz="1400" dirty="0">
              <a:solidFill>
                <a:srgbClr val="C0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1916231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RTC Revision </a:t>
            </a:r>
            <a:r>
              <a:rPr lang="en-US" sz="2400" dirty="0" smtClean="0"/>
              <a:t>Requests</a:t>
            </a:r>
            <a:endParaRPr lang="en-US" sz="2400" dirty="0"/>
          </a:p>
        </p:txBody>
      </p:sp>
      <p:sp>
        <p:nvSpPr>
          <p:cNvPr id="4" name="Slide Number Placeholder 3"/>
          <p:cNvSpPr>
            <a:spLocks noGrp="1"/>
          </p:cNvSpPr>
          <p:nvPr>
            <p:ph type="sldNum" sz="quarter" idx="4"/>
          </p:nvPr>
        </p:nvSpPr>
        <p:spPr>
          <a:xfrm>
            <a:off x="8534400" y="5799138"/>
            <a:ext cx="533400" cy="220662"/>
          </a:xfrm>
        </p:spPr>
        <p:txBody>
          <a:bodyPr/>
          <a:lstStyle/>
          <a:p>
            <a:fld id="{1D93BD3E-1E9A-4970-A6F7-E7AC52762E0C}" type="slidenum">
              <a:rPr lang="en-US" smtClean="0"/>
              <a:pPr/>
              <a:t>4</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613779566"/>
              </p:ext>
            </p:extLst>
          </p:nvPr>
        </p:nvGraphicFramePr>
        <p:xfrm>
          <a:off x="381000" y="914400"/>
          <a:ext cx="7966364" cy="4389120"/>
        </p:xfrm>
        <a:graphic>
          <a:graphicData uri="http://schemas.openxmlformats.org/drawingml/2006/table">
            <a:tbl>
              <a:tblPr firstRow="1" bandRow="1">
                <a:tableStyleId>{5C22544A-7EE6-4342-B048-85BDC9FD1C3A}</a:tableStyleId>
              </a:tblPr>
              <a:tblGrid>
                <a:gridCol w="7204364"/>
                <a:gridCol w="762000"/>
              </a:tblGrid>
              <a:tr h="480060">
                <a:tc>
                  <a:txBody>
                    <a:bodyPr/>
                    <a:lstStyle/>
                    <a:p>
                      <a:r>
                        <a:rPr lang="en-US" dirty="0" smtClean="0"/>
                        <a:t>RTCRRs</a:t>
                      </a:r>
                    </a:p>
                  </a:txBody>
                  <a:tcPr/>
                </a:tc>
                <a:tc>
                  <a:txBody>
                    <a:bodyPr/>
                    <a:lstStyle/>
                    <a:p>
                      <a:r>
                        <a:rPr lang="en-US" sz="1100" dirty="0" smtClean="0"/>
                        <a:t>Pages</a:t>
                      </a:r>
                    </a:p>
                    <a:p>
                      <a:r>
                        <a:rPr lang="en-US" sz="1100" dirty="0" smtClean="0"/>
                        <a:t>549 total</a:t>
                      </a:r>
                      <a:endParaRPr lang="en-US" sz="1100" dirty="0"/>
                    </a:p>
                  </a:txBody>
                  <a:tcPr/>
                </a:tc>
              </a:tr>
              <a:tr h="434340">
                <a:tc>
                  <a:txBody>
                    <a:bodyPr/>
                    <a:lstStyle/>
                    <a:p>
                      <a:r>
                        <a:rPr lang="en-US" sz="1400" dirty="0" smtClean="0"/>
                        <a:t>NPRR1007- RTC NP3- Management Activities for the ERCOT System</a:t>
                      </a:r>
                    </a:p>
                  </a:txBody>
                  <a:tcPr/>
                </a:tc>
                <a:tc>
                  <a:txBody>
                    <a:bodyPr/>
                    <a:lstStyle/>
                    <a:p>
                      <a:pPr algn="ctr"/>
                      <a:r>
                        <a:rPr lang="en-US" sz="1400" dirty="0" smtClean="0"/>
                        <a:t>62</a:t>
                      </a:r>
                      <a:endParaRPr lang="en-US" sz="1400" dirty="0"/>
                    </a:p>
                  </a:txBody>
                  <a:tcPr/>
                </a:tc>
              </a:tr>
              <a:tr h="381000">
                <a:tc>
                  <a:txBody>
                    <a:bodyPr/>
                    <a:lstStyle/>
                    <a:p>
                      <a:r>
                        <a:rPr lang="en-US" sz="1400" dirty="0" smtClean="0"/>
                        <a:t>NPRR1008- RTC NP4- Day-Ahead Operations</a:t>
                      </a:r>
                      <a:endParaRPr lang="en-US" sz="1400" dirty="0"/>
                    </a:p>
                  </a:txBody>
                  <a:tcPr/>
                </a:tc>
                <a:tc>
                  <a:txBody>
                    <a:bodyPr/>
                    <a:lstStyle/>
                    <a:p>
                      <a:pPr algn="ctr"/>
                      <a:r>
                        <a:rPr lang="en-US" sz="1400" dirty="0" smtClean="0"/>
                        <a:t>65</a:t>
                      </a:r>
                    </a:p>
                  </a:txBody>
                  <a:tcPr/>
                </a:tc>
              </a:tr>
              <a:tr h="381000">
                <a:tc>
                  <a:txBody>
                    <a:bodyPr/>
                    <a:lstStyle/>
                    <a:p>
                      <a:r>
                        <a:rPr lang="en-US" sz="1400" dirty="0" smtClean="0"/>
                        <a:t>NPRR1009- RTC NP5- Transmission Security Analysis and Reliability Unit Commitment</a:t>
                      </a:r>
                      <a:endParaRPr lang="en-US" sz="1400" dirty="0"/>
                    </a:p>
                  </a:txBody>
                  <a:tcPr/>
                </a:tc>
                <a:tc>
                  <a:txBody>
                    <a:bodyPr/>
                    <a:lstStyle/>
                    <a:p>
                      <a:pPr algn="ctr"/>
                      <a:r>
                        <a:rPr lang="en-US" sz="1400" dirty="0" smtClean="0"/>
                        <a:t>39</a:t>
                      </a:r>
                    </a:p>
                  </a:txBody>
                  <a:tcPr/>
                </a:tc>
              </a:tr>
              <a:tr h="381000">
                <a:tc>
                  <a:txBody>
                    <a:bodyPr/>
                    <a:lstStyle/>
                    <a:p>
                      <a:r>
                        <a:rPr lang="en-US" sz="1400" dirty="0" smtClean="0"/>
                        <a:t>NPRR1010- RTC NP6- Adjustment Period and Real-Time Operations</a:t>
                      </a:r>
                      <a:endParaRPr lang="en-US" sz="1400" dirty="0"/>
                    </a:p>
                  </a:txBody>
                  <a:tcPr/>
                </a:tc>
                <a:tc>
                  <a:txBody>
                    <a:bodyPr/>
                    <a:lstStyle/>
                    <a:p>
                      <a:pPr algn="ctr"/>
                      <a:r>
                        <a:rPr lang="en-US" sz="1400" dirty="0" smtClean="0"/>
                        <a:t>248</a:t>
                      </a:r>
                      <a:endParaRPr lang="en-US" sz="1400" dirty="0"/>
                    </a:p>
                  </a:txBody>
                  <a:tcPr/>
                </a:tc>
              </a:tr>
              <a:tr h="381000">
                <a:tc>
                  <a:txBody>
                    <a:bodyPr/>
                    <a:lstStyle/>
                    <a:p>
                      <a:r>
                        <a:rPr lang="it-IT" sz="1400" dirty="0" smtClean="0"/>
                        <a:t>NPRR1011- RTC NP8- Performance Monitoring</a:t>
                      </a:r>
                    </a:p>
                  </a:txBody>
                  <a:tcPr/>
                </a:tc>
                <a:tc>
                  <a:txBody>
                    <a:bodyPr/>
                    <a:lstStyle/>
                    <a:p>
                      <a:pPr algn="ctr"/>
                      <a:r>
                        <a:rPr lang="en-US" sz="1400" dirty="0" smtClean="0"/>
                        <a:t>49</a:t>
                      </a:r>
                      <a:endParaRPr lang="en-US" sz="1400" dirty="0"/>
                    </a:p>
                  </a:txBody>
                  <a:tcPr/>
                </a:tc>
              </a:tr>
              <a:tr h="381000">
                <a:tc>
                  <a:txBody>
                    <a:bodyPr/>
                    <a:lstStyle/>
                    <a:p>
                      <a:r>
                        <a:rPr lang="en-US" sz="1400" dirty="0" smtClean="0"/>
                        <a:t>NPRR1012- RTC NP9-  Settlement and Billing</a:t>
                      </a:r>
                      <a:endParaRPr lang="en-US" sz="1400" dirty="0"/>
                    </a:p>
                  </a:txBody>
                  <a:tcPr/>
                </a:tc>
                <a:tc>
                  <a:txBody>
                    <a:bodyPr/>
                    <a:lstStyle/>
                    <a:p>
                      <a:pPr algn="ctr"/>
                      <a:r>
                        <a:rPr lang="en-US" sz="1400" dirty="0" smtClean="0"/>
                        <a:t>15</a:t>
                      </a:r>
                      <a:endParaRPr lang="en-US" sz="1400" dirty="0"/>
                    </a:p>
                  </a:txBody>
                  <a:tcPr/>
                </a:tc>
              </a:tr>
              <a:tr h="533400">
                <a:tc>
                  <a:txBody>
                    <a:bodyPr/>
                    <a:lstStyle/>
                    <a:p>
                      <a:r>
                        <a:rPr lang="en-US" sz="1400" dirty="0" smtClean="0"/>
                        <a:t>NPRR1013- RTC NP 1, 2, 16, 25- Overview, Definitions/Acronyms, Registration and Qualification of MPs, and Market Suspension and Restart</a:t>
                      </a:r>
                      <a:endParaRPr lang="en-US" sz="1400" dirty="0"/>
                    </a:p>
                  </a:txBody>
                  <a:tcPr/>
                </a:tc>
                <a:tc>
                  <a:txBody>
                    <a:bodyPr/>
                    <a:lstStyle/>
                    <a:p>
                      <a:pPr algn="ctr"/>
                      <a:r>
                        <a:rPr lang="en-US" sz="1400" dirty="0" smtClean="0"/>
                        <a:t>24</a:t>
                      </a:r>
                      <a:endParaRPr lang="en-US" sz="1400" dirty="0"/>
                    </a:p>
                  </a:txBody>
                  <a:tcPr/>
                </a:tc>
              </a:tr>
              <a:tr h="480060">
                <a:tc>
                  <a:txBody>
                    <a:bodyPr/>
                    <a:lstStyle/>
                    <a:p>
                      <a:r>
                        <a:rPr lang="en-US" sz="1400" dirty="0" smtClean="0"/>
                        <a:t>NOGRR211- RTC Nodal Operating Guides 2 and 9-  System Operations and Control Requirements and Monitoring Programs</a:t>
                      </a:r>
                      <a:endParaRPr lang="en-US" sz="1400" dirty="0"/>
                    </a:p>
                  </a:txBody>
                  <a:tcPr/>
                </a:tc>
                <a:tc>
                  <a:txBody>
                    <a:bodyPr/>
                    <a:lstStyle/>
                    <a:p>
                      <a:pPr algn="ctr"/>
                      <a:r>
                        <a:rPr lang="en-US" sz="1400" dirty="0" smtClean="0"/>
                        <a:t>21</a:t>
                      </a:r>
                      <a:endParaRPr lang="en-US" sz="1400" dirty="0"/>
                    </a:p>
                  </a:txBody>
                  <a:tcPr/>
                </a:tc>
              </a:tr>
              <a:tr h="480060">
                <a:tc>
                  <a:txBody>
                    <a:bodyPr/>
                    <a:lstStyle/>
                    <a:p>
                      <a:r>
                        <a:rPr lang="en-US" sz="1400" dirty="0" smtClean="0"/>
                        <a:t>OBDRR020- RTC - Methodology for Setting Maximum Shadow Prices for Network and Power Balance Constraints</a:t>
                      </a:r>
                    </a:p>
                  </a:txBody>
                  <a:tcPr/>
                </a:tc>
                <a:tc>
                  <a:txBody>
                    <a:bodyPr/>
                    <a:lstStyle/>
                    <a:p>
                      <a:pPr algn="ctr"/>
                      <a:r>
                        <a:rPr lang="en-US" sz="1400" dirty="0" smtClean="0"/>
                        <a:t>26</a:t>
                      </a:r>
                      <a:endParaRPr lang="en-US" sz="1400" dirty="0"/>
                    </a:p>
                  </a:txBody>
                  <a:tcPr/>
                </a:tc>
              </a:tr>
            </a:tbl>
          </a:graphicData>
        </a:graphic>
      </p:graphicFrame>
      <p:sp>
        <p:nvSpPr>
          <p:cNvPr id="7" name="Rectangle 6"/>
          <p:cNvSpPr/>
          <p:nvPr/>
        </p:nvSpPr>
        <p:spPr>
          <a:xfrm>
            <a:off x="228600" y="1371600"/>
            <a:ext cx="8229600" cy="2895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sp>
        <p:nvSpPr>
          <p:cNvPr id="8" name="Rectangle 7"/>
          <p:cNvSpPr/>
          <p:nvPr/>
        </p:nvSpPr>
        <p:spPr>
          <a:xfrm>
            <a:off x="228600" y="4267200"/>
            <a:ext cx="8229600" cy="5334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sp>
        <p:nvSpPr>
          <p:cNvPr id="5" name="Rectangle 4"/>
          <p:cNvSpPr/>
          <p:nvPr/>
        </p:nvSpPr>
        <p:spPr>
          <a:xfrm>
            <a:off x="228600" y="4800600"/>
            <a:ext cx="8229600" cy="50292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8534400" y="2971800"/>
            <a:ext cx="533400" cy="276999"/>
          </a:xfrm>
          <a:prstGeom prst="rect">
            <a:avLst/>
          </a:prstGeom>
          <a:noFill/>
        </p:spPr>
        <p:txBody>
          <a:bodyPr wrap="square" rtlCol="0">
            <a:spAutoFit/>
          </a:bodyPr>
          <a:lstStyle/>
          <a:p>
            <a:r>
              <a:rPr lang="en-US" sz="1200" dirty="0" smtClean="0">
                <a:solidFill>
                  <a:srgbClr val="C00000"/>
                </a:solidFill>
              </a:rPr>
              <a:t>PRS</a:t>
            </a:r>
            <a:endParaRPr lang="en-US" sz="1200" dirty="0">
              <a:solidFill>
                <a:srgbClr val="C00000"/>
              </a:solidFill>
            </a:endParaRPr>
          </a:p>
        </p:txBody>
      </p:sp>
      <p:sp>
        <p:nvSpPr>
          <p:cNvPr id="11" name="TextBox 10"/>
          <p:cNvSpPr txBox="1"/>
          <p:nvPr/>
        </p:nvSpPr>
        <p:spPr>
          <a:xfrm>
            <a:off x="8499764" y="4385469"/>
            <a:ext cx="533400" cy="276999"/>
          </a:xfrm>
          <a:prstGeom prst="rect">
            <a:avLst/>
          </a:prstGeom>
          <a:noFill/>
        </p:spPr>
        <p:txBody>
          <a:bodyPr wrap="square" rtlCol="0">
            <a:spAutoFit/>
          </a:bodyPr>
          <a:lstStyle/>
          <a:p>
            <a:r>
              <a:rPr lang="en-US" sz="1200" dirty="0" smtClean="0">
                <a:solidFill>
                  <a:srgbClr val="C00000"/>
                </a:solidFill>
              </a:rPr>
              <a:t>ROS</a:t>
            </a:r>
            <a:endParaRPr lang="en-US" sz="1200" dirty="0">
              <a:solidFill>
                <a:srgbClr val="C00000"/>
              </a:solidFill>
            </a:endParaRPr>
          </a:p>
        </p:txBody>
      </p:sp>
      <p:sp>
        <p:nvSpPr>
          <p:cNvPr id="12" name="TextBox 11"/>
          <p:cNvSpPr txBox="1"/>
          <p:nvPr/>
        </p:nvSpPr>
        <p:spPr>
          <a:xfrm>
            <a:off x="8534400" y="4913560"/>
            <a:ext cx="533400" cy="276999"/>
          </a:xfrm>
          <a:prstGeom prst="rect">
            <a:avLst/>
          </a:prstGeom>
          <a:noFill/>
        </p:spPr>
        <p:txBody>
          <a:bodyPr wrap="square" rtlCol="0">
            <a:spAutoFit/>
          </a:bodyPr>
          <a:lstStyle/>
          <a:p>
            <a:r>
              <a:rPr lang="en-US" sz="1200" dirty="0" smtClean="0">
                <a:solidFill>
                  <a:srgbClr val="C00000"/>
                </a:solidFill>
              </a:rPr>
              <a:t>TAC</a:t>
            </a:r>
            <a:endParaRPr lang="en-US" sz="1200" dirty="0">
              <a:solidFill>
                <a:srgbClr val="C00000"/>
              </a:solidFill>
            </a:endParaRPr>
          </a:p>
        </p:txBody>
      </p:sp>
    </p:spTree>
    <p:extLst>
      <p:ext uri="{BB962C8B-B14F-4D97-AF65-F5344CB8AC3E}">
        <p14:creationId xmlns:p14="http://schemas.microsoft.com/office/powerpoint/2010/main" val="15462031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TAC Consideration today (Passport Items)</a:t>
            </a:r>
            <a:endParaRPr lang="en-US" sz="2400" dirty="0"/>
          </a:p>
        </p:txBody>
      </p:sp>
      <p:sp>
        <p:nvSpPr>
          <p:cNvPr id="3" name="Content Placeholder 2"/>
          <p:cNvSpPr>
            <a:spLocks noGrp="1"/>
          </p:cNvSpPr>
          <p:nvPr>
            <p:ph idx="1"/>
          </p:nvPr>
        </p:nvSpPr>
        <p:spPr>
          <a:xfrm>
            <a:off x="304800" y="685800"/>
            <a:ext cx="8763000" cy="5562600"/>
          </a:xfrm>
        </p:spPr>
        <p:txBody>
          <a:bodyPr/>
          <a:lstStyle/>
          <a:p>
            <a:r>
              <a:rPr lang="en-US" sz="1800" dirty="0" smtClean="0"/>
              <a:t>Requesting Urgency and Approval of the listed Revision Requests today:</a:t>
            </a:r>
          </a:p>
          <a:p>
            <a:pPr lvl="1"/>
            <a:r>
              <a:rPr lang="en-US" sz="1600" dirty="0"/>
              <a:t>ERCOT is prepared to develop and deliver as part of its 2024 delivery of the Passport </a:t>
            </a:r>
            <a:r>
              <a:rPr lang="en-US" sz="1600" dirty="0" smtClean="0"/>
              <a:t>Program the RTCRRs and BES NPRRs 1014 &amp; 1029</a:t>
            </a:r>
            <a:endParaRPr lang="en-US" sz="1600" dirty="0"/>
          </a:p>
          <a:p>
            <a:pPr lvl="1"/>
            <a:r>
              <a:rPr lang="en-US" sz="1600" dirty="0" smtClean="0"/>
              <a:t>The RTCTF and BESTF work is complete on these 2024-related items</a:t>
            </a:r>
          </a:p>
          <a:p>
            <a:r>
              <a:rPr lang="en-US" sz="1800" dirty="0" smtClean="0">
                <a:solidFill>
                  <a:srgbClr val="C00000"/>
                </a:solidFill>
              </a:rPr>
              <a:t>TAC Approval consideration:</a:t>
            </a:r>
          </a:p>
          <a:p>
            <a:pPr lvl="1"/>
            <a:r>
              <a:rPr lang="en-US" sz="1600" dirty="0" smtClean="0">
                <a:solidFill>
                  <a:srgbClr val="C00000"/>
                </a:solidFill>
              </a:rPr>
              <a:t>NPRR1007: </a:t>
            </a:r>
            <a:r>
              <a:rPr lang="en-US" sz="1600" dirty="0">
                <a:solidFill>
                  <a:srgbClr val="C00000"/>
                </a:solidFill>
              </a:rPr>
              <a:t>RTC NP3- Management Activities for the ERCOT System</a:t>
            </a:r>
          </a:p>
          <a:p>
            <a:pPr lvl="1"/>
            <a:r>
              <a:rPr lang="en-US" sz="1600" dirty="0" smtClean="0">
                <a:solidFill>
                  <a:srgbClr val="C00000"/>
                </a:solidFill>
              </a:rPr>
              <a:t>NPRR1008: </a:t>
            </a:r>
            <a:r>
              <a:rPr lang="da-DK" sz="1600" dirty="0">
                <a:solidFill>
                  <a:srgbClr val="C00000"/>
                </a:solidFill>
              </a:rPr>
              <a:t>RTC NP4- Day-Ahead Operations</a:t>
            </a:r>
          </a:p>
          <a:p>
            <a:pPr lvl="1"/>
            <a:r>
              <a:rPr lang="en-US" sz="1600" dirty="0" smtClean="0">
                <a:solidFill>
                  <a:srgbClr val="C00000"/>
                </a:solidFill>
              </a:rPr>
              <a:t>NPRR1009</a:t>
            </a:r>
            <a:r>
              <a:rPr lang="en-US" sz="1600" dirty="0">
                <a:solidFill>
                  <a:srgbClr val="C00000"/>
                </a:solidFill>
              </a:rPr>
              <a:t>: RTC NP5- Transmission Security Analysis </a:t>
            </a:r>
            <a:r>
              <a:rPr lang="en-US" sz="1600" dirty="0" smtClean="0">
                <a:solidFill>
                  <a:srgbClr val="C00000"/>
                </a:solidFill>
              </a:rPr>
              <a:t>and RUC</a:t>
            </a:r>
            <a:endParaRPr lang="da-DK" sz="1600" dirty="0">
              <a:solidFill>
                <a:srgbClr val="C00000"/>
              </a:solidFill>
            </a:endParaRPr>
          </a:p>
          <a:p>
            <a:pPr lvl="1"/>
            <a:r>
              <a:rPr lang="en-US" sz="1600" dirty="0" smtClean="0">
                <a:solidFill>
                  <a:srgbClr val="C00000"/>
                </a:solidFill>
              </a:rPr>
              <a:t>NPRR1010</a:t>
            </a:r>
            <a:r>
              <a:rPr lang="en-US" sz="1600" dirty="0">
                <a:solidFill>
                  <a:srgbClr val="C00000"/>
                </a:solidFill>
              </a:rPr>
              <a:t>: RTC NP6- Adjustment Period and Real-Time Operations</a:t>
            </a:r>
            <a:endParaRPr lang="da-DK" sz="1600" dirty="0">
              <a:solidFill>
                <a:srgbClr val="C00000"/>
              </a:solidFill>
            </a:endParaRPr>
          </a:p>
          <a:p>
            <a:pPr lvl="1"/>
            <a:r>
              <a:rPr lang="en-US" sz="1600" dirty="0" smtClean="0">
                <a:solidFill>
                  <a:srgbClr val="C00000"/>
                </a:solidFill>
              </a:rPr>
              <a:t>NPRR1011: </a:t>
            </a:r>
            <a:r>
              <a:rPr lang="da-DK" sz="1600" dirty="0">
                <a:solidFill>
                  <a:srgbClr val="C00000"/>
                </a:solidFill>
              </a:rPr>
              <a:t>RTC NP8- Performance Monitoring</a:t>
            </a:r>
          </a:p>
          <a:p>
            <a:pPr lvl="1"/>
            <a:r>
              <a:rPr lang="en-US" sz="1600" dirty="0" smtClean="0">
                <a:solidFill>
                  <a:srgbClr val="C00000"/>
                </a:solidFill>
              </a:rPr>
              <a:t>NPRR1012</a:t>
            </a:r>
            <a:r>
              <a:rPr lang="en-US" sz="1600" dirty="0">
                <a:solidFill>
                  <a:srgbClr val="C00000"/>
                </a:solidFill>
              </a:rPr>
              <a:t>: RTC NP9-  Settlement and </a:t>
            </a:r>
            <a:r>
              <a:rPr lang="en-US" sz="1600" dirty="0" smtClean="0">
                <a:solidFill>
                  <a:srgbClr val="C00000"/>
                </a:solidFill>
              </a:rPr>
              <a:t>Billing</a:t>
            </a:r>
            <a:endParaRPr lang="da-DK" sz="1600" dirty="0">
              <a:solidFill>
                <a:srgbClr val="C00000"/>
              </a:solidFill>
            </a:endParaRPr>
          </a:p>
          <a:p>
            <a:pPr lvl="1"/>
            <a:r>
              <a:rPr lang="en-US" sz="1600" dirty="0" smtClean="0">
                <a:solidFill>
                  <a:srgbClr val="C00000"/>
                </a:solidFill>
              </a:rPr>
              <a:t>NPRR1013</a:t>
            </a:r>
            <a:r>
              <a:rPr lang="en-US" sz="1600" dirty="0">
                <a:solidFill>
                  <a:srgbClr val="C00000"/>
                </a:solidFill>
              </a:rPr>
              <a:t>: RTC NP 1, 2, 16, 25- Overview, Definitions/Acronyms, Registration and Qualification of MPs, and Market Suspension and Restart</a:t>
            </a:r>
          </a:p>
          <a:p>
            <a:pPr lvl="1"/>
            <a:r>
              <a:rPr lang="en-US" sz="1600" dirty="0">
                <a:solidFill>
                  <a:srgbClr val="C00000"/>
                </a:solidFill>
              </a:rPr>
              <a:t>NOGRR211: </a:t>
            </a:r>
            <a:r>
              <a:rPr lang="en-US" sz="1600" dirty="0" smtClean="0">
                <a:solidFill>
                  <a:srgbClr val="C00000"/>
                </a:solidFill>
              </a:rPr>
              <a:t>RTC </a:t>
            </a:r>
            <a:r>
              <a:rPr lang="en-US" sz="1600" dirty="0">
                <a:solidFill>
                  <a:srgbClr val="C00000"/>
                </a:solidFill>
              </a:rPr>
              <a:t>Nodal Operating Guides 2 and 9-  System Operations and Control Requirements and Monitoring Programs</a:t>
            </a:r>
          </a:p>
          <a:p>
            <a:pPr lvl="1"/>
            <a:r>
              <a:rPr lang="en-US" sz="1600" dirty="0" smtClean="0">
                <a:solidFill>
                  <a:srgbClr val="C00000"/>
                </a:solidFill>
              </a:rPr>
              <a:t>OBDRR020: RTC - Methodology for Setting Maximum Shadow Prices for Network and Power Balance Constraints</a:t>
            </a:r>
          </a:p>
          <a:p>
            <a:pPr marL="457200" lvl="1" indent="0">
              <a:buNone/>
            </a:pPr>
            <a:r>
              <a:rPr lang="en-US" sz="400" dirty="0" smtClean="0">
                <a:solidFill>
                  <a:srgbClr val="C00000"/>
                </a:solidFil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US" sz="400" dirty="0" smtClean="0">
              <a:solidFill>
                <a:srgbClr val="C00000"/>
              </a:solidFill>
            </a:endParaRPr>
          </a:p>
          <a:p>
            <a:pPr lvl="1"/>
            <a:r>
              <a:rPr lang="en-US" sz="1600" dirty="0" smtClean="0">
                <a:solidFill>
                  <a:srgbClr val="C00000"/>
                </a:solidFill>
              </a:rPr>
              <a:t>NPRR1014</a:t>
            </a:r>
            <a:r>
              <a:rPr lang="en-US" sz="1600" dirty="0" smtClean="0">
                <a:solidFill>
                  <a:srgbClr val="C00000"/>
                </a:solidFill>
              </a:rPr>
              <a:t>: </a:t>
            </a:r>
            <a:r>
              <a:rPr lang="da-DK" sz="1600" dirty="0">
                <a:solidFill>
                  <a:srgbClr val="C00000"/>
                </a:solidFill>
              </a:rPr>
              <a:t>BESTF-4 Energy Storage Resource Single </a:t>
            </a:r>
            <a:r>
              <a:rPr lang="da-DK" sz="1600" dirty="0" smtClean="0">
                <a:solidFill>
                  <a:srgbClr val="C00000"/>
                </a:solidFill>
              </a:rPr>
              <a:t>Model</a:t>
            </a:r>
          </a:p>
          <a:p>
            <a:pPr lvl="1"/>
            <a:r>
              <a:rPr lang="da-DK" sz="1600" dirty="0" smtClean="0">
                <a:solidFill>
                  <a:srgbClr val="C00000"/>
                </a:solidFill>
              </a:rPr>
              <a:t>NPRR1029: </a:t>
            </a:r>
            <a:r>
              <a:rPr lang="en-US" sz="1600" dirty="0">
                <a:solidFill>
                  <a:srgbClr val="C00000"/>
                </a:solidFill>
              </a:rPr>
              <a:t>BESTF-6 DC-Coupled </a:t>
            </a:r>
            <a:r>
              <a:rPr lang="en-US" sz="1600" dirty="0" smtClean="0">
                <a:solidFill>
                  <a:srgbClr val="C00000"/>
                </a:solidFill>
              </a:rPr>
              <a:t>Resources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3761373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RTCTF Next Steps</a:t>
            </a:r>
            <a:endParaRPr lang="en-US" sz="2400" dirty="0"/>
          </a:p>
        </p:txBody>
      </p:sp>
      <p:sp>
        <p:nvSpPr>
          <p:cNvPr id="3" name="Content Placeholder 2"/>
          <p:cNvSpPr>
            <a:spLocks noGrp="1"/>
          </p:cNvSpPr>
          <p:nvPr>
            <p:ph idx="1"/>
          </p:nvPr>
        </p:nvSpPr>
        <p:spPr>
          <a:xfrm>
            <a:off x="304800" y="914400"/>
            <a:ext cx="8763000" cy="5105400"/>
          </a:xfrm>
        </p:spPr>
        <p:txBody>
          <a:bodyPr/>
          <a:lstStyle/>
          <a:p>
            <a:r>
              <a:rPr lang="en-US" sz="2000" dirty="0" smtClean="0"/>
              <a:t>In </a:t>
            </a:r>
            <a:r>
              <a:rPr lang="en-US" sz="2000" dirty="0"/>
              <a:t>2021 ERCOT will pro-actively support the next phase of RTC/Passport </a:t>
            </a:r>
            <a:r>
              <a:rPr lang="en-US" sz="2000" dirty="0" smtClean="0"/>
              <a:t>engagement with TAC</a:t>
            </a:r>
            <a:endParaRPr lang="en-US" sz="2000" dirty="0"/>
          </a:p>
          <a:p>
            <a:r>
              <a:rPr lang="en-US" sz="2000" dirty="0" smtClean="0"/>
              <a:t>Recognition </a:t>
            </a:r>
            <a:r>
              <a:rPr lang="en-US" sz="2000" dirty="0"/>
              <a:t>of RTCTF-identified items </a:t>
            </a:r>
            <a:r>
              <a:rPr lang="en-US" sz="2000" dirty="0" smtClean="0"/>
              <a:t>that will require stakeholder </a:t>
            </a:r>
            <a:r>
              <a:rPr lang="en-US" sz="2000" dirty="0"/>
              <a:t>engagement prior to 2024 Passport </a:t>
            </a:r>
            <a:r>
              <a:rPr lang="en-US" sz="2000" dirty="0" smtClean="0"/>
              <a:t>implementation (details in Appendix)</a:t>
            </a:r>
            <a:endParaRPr lang="en-US" sz="2000" dirty="0"/>
          </a:p>
          <a:p>
            <a:pPr lvl="1"/>
            <a:r>
              <a:rPr lang="en-US" sz="1800" dirty="0" smtClean="0"/>
              <a:t>Policy </a:t>
            </a:r>
            <a:r>
              <a:rPr lang="en-US" sz="1800" dirty="0"/>
              <a:t>items (</a:t>
            </a:r>
            <a:r>
              <a:rPr lang="en-US" sz="1800" dirty="0" err="1"/>
              <a:t>eg</a:t>
            </a:r>
            <a:r>
              <a:rPr lang="en-US" sz="1800" dirty="0"/>
              <a:t>, Ancillary Service proxy offers)</a:t>
            </a:r>
          </a:p>
          <a:p>
            <a:pPr lvl="1"/>
            <a:r>
              <a:rPr lang="en-US" sz="1800" dirty="0" smtClean="0"/>
              <a:t>Analysis </a:t>
            </a:r>
            <a:r>
              <a:rPr lang="en-US" sz="1800" dirty="0"/>
              <a:t>items (</a:t>
            </a:r>
            <a:r>
              <a:rPr lang="en-US" sz="1800" dirty="0" err="1"/>
              <a:t>eg</a:t>
            </a:r>
            <a:r>
              <a:rPr lang="en-US" sz="1800" dirty="0"/>
              <a:t>, Comparison of ORDC vs RTC design outcomes)</a:t>
            </a:r>
          </a:p>
          <a:p>
            <a:pPr lvl="1"/>
            <a:r>
              <a:rPr lang="en-US" sz="1800" dirty="0" smtClean="0"/>
              <a:t>Supporting </a:t>
            </a:r>
            <a:r>
              <a:rPr lang="en-US" sz="1800" dirty="0"/>
              <a:t>details (</a:t>
            </a:r>
            <a:r>
              <a:rPr lang="en-US" sz="1800" dirty="0" err="1"/>
              <a:t>eg</a:t>
            </a:r>
            <a:r>
              <a:rPr lang="en-US" sz="1800" dirty="0"/>
              <a:t>, various Business Practice manuals to align with protocols)</a:t>
            </a:r>
          </a:p>
          <a:p>
            <a:pPr lvl="1"/>
            <a:r>
              <a:rPr lang="en-US" sz="1800" dirty="0" smtClean="0"/>
              <a:t>Market Participant </a:t>
            </a:r>
            <a:r>
              <a:rPr lang="en-US" sz="1800" dirty="0"/>
              <a:t>needs (</a:t>
            </a:r>
            <a:r>
              <a:rPr lang="en-US" sz="1800" dirty="0" err="1"/>
              <a:t>eg</a:t>
            </a:r>
            <a:r>
              <a:rPr lang="en-US" sz="1800" dirty="0"/>
              <a:t>, </a:t>
            </a:r>
            <a:r>
              <a:rPr lang="en-US" sz="1800" dirty="0" smtClean="0"/>
              <a:t>Market Interface </a:t>
            </a:r>
            <a:r>
              <a:rPr lang="en-US" sz="1800" dirty="0"/>
              <a:t>design </a:t>
            </a:r>
            <a:r>
              <a:rPr lang="en-US" sz="1800" dirty="0" smtClean="0"/>
              <a:t>changes ICCP, XML)</a:t>
            </a:r>
            <a:endParaRPr lang="en-US" sz="1800" dirty="0"/>
          </a:p>
          <a:p>
            <a:r>
              <a:rPr lang="en-US" sz="2000" dirty="0" smtClean="0"/>
              <a:t>ERCOT </a:t>
            </a:r>
            <a:r>
              <a:rPr lang="en-US" sz="2000" dirty="0"/>
              <a:t>will provide program updates and milestones to TAC leading into every BOD </a:t>
            </a:r>
            <a:r>
              <a:rPr lang="en-US" sz="2000" dirty="0" smtClean="0"/>
              <a:t>meeting</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3061393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Content Placeholder 2"/>
          <p:cNvSpPr>
            <a:spLocks noGrp="1"/>
          </p:cNvSpPr>
          <p:nvPr>
            <p:ph idx="1"/>
          </p:nvPr>
        </p:nvSpPr>
        <p:spPr/>
        <p:txBody>
          <a:bodyPr/>
          <a:lstStyle/>
          <a:p>
            <a:r>
              <a:rPr lang="en-US" sz="2400" dirty="0" smtClean="0"/>
              <a:t>RTCTF Charter and </a:t>
            </a:r>
            <a:r>
              <a:rPr lang="en-US" sz="2400" dirty="0"/>
              <a:t>Next Steps </a:t>
            </a:r>
          </a:p>
          <a:p>
            <a:r>
              <a:rPr lang="en-US" sz="2400" dirty="0"/>
              <a:t>RTCTF Items for Future Consideration</a:t>
            </a:r>
          </a:p>
          <a:p>
            <a:r>
              <a:rPr lang="en-US" sz="2400" dirty="0" smtClean="0"/>
              <a:t>Reminder of RTC Scope </a:t>
            </a:r>
          </a:p>
          <a:p>
            <a:r>
              <a:rPr lang="en-US" sz="2400" dirty="0" smtClean="0"/>
              <a:t>RTCRR </a:t>
            </a:r>
            <a:r>
              <a:rPr lang="en-US" sz="2400" dirty="0"/>
              <a:t>Review </a:t>
            </a:r>
            <a:r>
              <a:rPr lang="en-US" sz="2400" dirty="0" smtClean="0"/>
              <a:t>Process</a:t>
            </a:r>
          </a:p>
          <a:p>
            <a:r>
              <a:rPr lang="en-US" sz="2400" dirty="0" smtClean="0"/>
              <a:t>Dates of Consensus </a:t>
            </a:r>
            <a:r>
              <a:rPr lang="en-US" sz="2400" dirty="0"/>
              <a:t>Items</a:t>
            </a:r>
            <a:endParaRPr lang="en-US" sz="2400" dirty="0" smtClean="0"/>
          </a:p>
          <a:p>
            <a:r>
              <a:rPr lang="en-US" sz="2400" dirty="0"/>
              <a:t>Overall </a:t>
            </a:r>
            <a:r>
              <a:rPr lang="en-US" sz="2400" dirty="0" smtClean="0"/>
              <a:t>RTC/Passport </a:t>
            </a:r>
            <a:r>
              <a:rPr lang="en-US" sz="2400" dirty="0"/>
              <a:t>Delivery </a:t>
            </a:r>
            <a:r>
              <a:rPr lang="en-US" sz="2400" dirty="0" smtClean="0"/>
              <a:t>Schedule</a:t>
            </a:r>
          </a:p>
          <a:p>
            <a:r>
              <a:rPr lang="en-US" sz="2400" dirty="0" smtClean="0"/>
              <a:t>Updates </a:t>
            </a:r>
            <a:r>
              <a:rPr lang="en-US" sz="2400" dirty="0"/>
              <a:t>to Telemetry From/To QSE in RTC	</a:t>
            </a:r>
          </a:p>
          <a:p>
            <a:endParaRPr lang="en-US" dirty="0"/>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3714721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RTCTF </a:t>
            </a:r>
            <a:r>
              <a:rPr lang="en-US" sz="2400" dirty="0" smtClean="0"/>
              <a:t>Charter and </a:t>
            </a:r>
            <a:r>
              <a:rPr lang="en-US" sz="2400" dirty="0" smtClean="0"/>
              <a:t>Next Steps</a:t>
            </a:r>
            <a:endParaRPr lang="en-US" sz="2400" dirty="0"/>
          </a:p>
        </p:txBody>
      </p:sp>
      <p:sp>
        <p:nvSpPr>
          <p:cNvPr id="3" name="Content Placeholder 2"/>
          <p:cNvSpPr>
            <a:spLocks noGrp="1"/>
          </p:cNvSpPr>
          <p:nvPr>
            <p:ph idx="1"/>
          </p:nvPr>
        </p:nvSpPr>
        <p:spPr>
          <a:xfrm>
            <a:off x="304800" y="990600"/>
            <a:ext cx="8534400" cy="4747421"/>
          </a:xfrm>
        </p:spPr>
        <p:txBody>
          <a:bodyPr/>
          <a:lstStyle/>
          <a:p>
            <a:r>
              <a:rPr lang="en-US" sz="2000" dirty="0"/>
              <a:t>RTCTF </a:t>
            </a:r>
            <a:r>
              <a:rPr lang="en-US" sz="2000" dirty="0" smtClean="0"/>
              <a:t>Charter approved by TAC in 2019:</a:t>
            </a:r>
            <a:endParaRPr lang="en-US" sz="2000" dirty="0"/>
          </a:p>
          <a:p>
            <a:pPr lvl="1"/>
            <a:r>
              <a:rPr lang="en-US" sz="1800" dirty="0"/>
              <a:t>Phase 1: Develop RTC </a:t>
            </a:r>
            <a:r>
              <a:rPr lang="en-US" sz="1800" dirty="0" smtClean="0"/>
              <a:t>Principles (2019)</a:t>
            </a:r>
            <a:endParaRPr lang="en-US" sz="1800" dirty="0"/>
          </a:p>
          <a:p>
            <a:pPr lvl="1"/>
            <a:r>
              <a:rPr lang="en-US" sz="1800" dirty="0"/>
              <a:t>Phase 2: Develop RTC Revision </a:t>
            </a:r>
            <a:r>
              <a:rPr lang="en-US" sz="1800" dirty="0" smtClean="0"/>
              <a:t>Requests (2020)</a:t>
            </a:r>
            <a:endParaRPr lang="en-US" sz="1800" dirty="0"/>
          </a:p>
          <a:p>
            <a:endParaRPr lang="en-US" sz="2000" dirty="0" smtClean="0"/>
          </a:p>
          <a:p>
            <a:r>
              <a:rPr lang="en-US" sz="2000" dirty="0" smtClean="0"/>
              <a:t>With the task force wrapping up its Phase 2 efforts, there is recognition that additional engagement is needed with stakeholders in terms of policy details and implementation/readiness work related to Real-Time Co-optimization (RTC).</a:t>
            </a:r>
          </a:p>
          <a:p>
            <a:pPr lvl="1"/>
            <a:endParaRPr lang="en-US" sz="2000" dirty="0"/>
          </a:p>
          <a:p>
            <a:r>
              <a:rPr lang="en-US" sz="2000" dirty="0" smtClean="0"/>
              <a:t>After discussion with RTCTF stakeholders at its last meeting, there was consensus that the next two slides reflect a list of issues for future TAC consideration after the RTC Revision Requests are approved.</a:t>
            </a:r>
          </a:p>
          <a:p>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3745762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RTCTF Items for Future Consideration</a:t>
            </a:r>
            <a:endParaRPr lang="en-US" sz="2400" dirty="0"/>
          </a:p>
        </p:txBody>
      </p:sp>
      <p:sp>
        <p:nvSpPr>
          <p:cNvPr id="3" name="Content Placeholder 2"/>
          <p:cNvSpPr>
            <a:spLocks noGrp="1"/>
          </p:cNvSpPr>
          <p:nvPr>
            <p:ph idx="1"/>
          </p:nvPr>
        </p:nvSpPr>
        <p:spPr>
          <a:xfrm>
            <a:off x="304800" y="990600"/>
            <a:ext cx="8534400" cy="4671221"/>
          </a:xfrm>
        </p:spPr>
        <p:txBody>
          <a:bodyPr/>
          <a:lstStyle/>
          <a:p>
            <a:r>
              <a:rPr lang="en-US" sz="2000" dirty="0" smtClean="0"/>
              <a:t>POLICY - Open policy discussion items:</a:t>
            </a:r>
          </a:p>
          <a:p>
            <a:pPr lvl="1"/>
            <a:r>
              <a:rPr lang="en-US" sz="1800" dirty="0" smtClean="0"/>
              <a:t>Parameters for Ancillary Service proxy offers</a:t>
            </a:r>
          </a:p>
          <a:p>
            <a:pPr lvl="1"/>
            <a:r>
              <a:rPr lang="en-US" sz="1800" dirty="0" smtClean="0"/>
              <a:t>Ancillary Service Demand Curves (ASDCs) for use in Reliability Unit Commitment (RUC) studies</a:t>
            </a:r>
          </a:p>
          <a:p>
            <a:pPr lvl="1"/>
            <a:r>
              <a:rPr lang="en-US" sz="1800" dirty="0" smtClean="0"/>
              <a:t>Any needed discussion on triggers for initiating off-cycle Security-Constrained Economic Dispatch (SCED) executions</a:t>
            </a:r>
          </a:p>
          <a:p>
            <a:pPr lvl="2"/>
            <a:r>
              <a:rPr lang="en-US" sz="1600" dirty="0" smtClean="0"/>
              <a:t>Largely driven by ERCOT Operator desk procedures and discretion today</a:t>
            </a:r>
          </a:p>
          <a:p>
            <a:pPr lvl="1"/>
            <a:r>
              <a:rPr lang="en-US" sz="1800" dirty="0" smtClean="0"/>
              <a:t>Consideration of NPRR for allowing real-time updates to offers in current Real-Time Market and future with RTC.</a:t>
            </a:r>
          </a:p>
          <a:p>
            <a:pPr lvl="1"/>
            <a:endParaRPr lang="en-US" sz="1800" dirty="0"/>
          </a:p>
          <a:p>
            <a:r>
              <a:rPr lang="en-US" sz="2000" dirty="0" smtClean="0"/>
              <a:t>ANALYSIS -  Requested analysis going forward:</a:t>
            </a:r>
          </a:p>
          <a:p>
            <a:pPr lvl="1"/>
            <a:r>
              <a:rPr lang="en-US" sz="1800" dirty="0" smtClean="0"/>
              <a:t>Framework for periodic analysis comparing RTC and the current Operating Reserve Demand Curve (ORDC) design – Key Principle 1.1(8)</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425473876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documentManagement/types"/>
    <ds:schemaRef ds:uri="http://schemas.microsoft.com/office/infopath/2007/PartnerControl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8070</TotalTime>
  <Words>3252</Words>
  <Application>Microsoft Office PowerPoint</Application>
  <PresentationFormat>On-screen Show (4:3)</PresentationFormat>
  <Paragraphs>402</Paragraphs>
  <Slides>25</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25</vt:i4>
      </vt:variant>
    </vt:vector>
  </HeadingPairs>
  <TitlesOfParts>
    <vt:vector size="32" baseType="lpstr">
      <vt:lpstr>Arial</vt:lpstr>
      <vt:lpstr>Calibri</vt:lpstr>
      <vt:lpstr>Courier New</vt:lpstr>
      <vt:lpstr>Wingdings</vt:lpstr>
      <vt:lpstr>1_Custom Design</vt:lpstr>
      <vt:lpstr>Office Theme</vt:lpstr>
      <vt:lpstr>1_Office Theme</vt:lpstr>
      <vt:lpstr>PowerPoint Presentation</vt:lpstr>
      <vt:lpstr>Outline of RTCTF Update </vt:lpstr>
      <vt:lpstr>RTCRR Review Schedule</vt:lpstr>
      <vt:lpstr>RTC Revision Requests</vt:lpstr>
      <vt:lpstr>TAC Consideration today (Passport Items)</vt:lpstr>
      <vt:lpstr>RTCTF Next Steps</vt:lpstr>
      <vt:lpstr>Appendix</vt:lpstr>
      <vt:lpstr>RTCTF Charter and Next Steps</vt:lpstr>
      <vt:lpstr>RTCTF Items for Future Consideration</vt:lpstr>
      <vt:lpstr>RTCTF Items for Future Consideration (continued)</vt:lpstr>
      <vt:lpstr>Reminder of RTC Scope</vt:lpstr>
      <vt:lpstr>RTCRR Review Process</vt:lpstr>
      <vt:lpstr>RTC Review Process (continued)</vt:lpstr>
      <vt:lpstr>RTC Review Process (continued)</vt:lpstr>
      <vt:lpstr>Dates of Consensus Items</vt:lpstr>
      <vt:lpstr>Dates of Consensus Items (continued)</vt:lpstr>
      <vt:lpstr>Dates of Consensus Items (continued)</vt:lpstr>
      <vt:lpstr>Dates of Consensus Items (continued)</vt:lpstr>
      <vt:lpstr>Dates of Consensus Items (continued)</vt:lpstr>
      <vt:lpstr>Dates of Consensus Items (continued)</vt:lpstr>
      <vt:lpstr>Dates of Consensus Items (continued)</vt:lpstr>
      <vt:lpstr>Dates of Consensus Items (continued)</vt:lpstr>
      <vt:lpstr>Reminder of RTC Scope  (used at October PRS)</vt:lpstr>
      <vt:lpstr>Overall RTC/Passport Delivery Schedule</vt:lpstr>
      <vt:lpstr>Updates to Telemetry From/To QSE in RTC  (Updated 5/7/2020)</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360</cp:revision>
  <cp:lastPrinted>2016-01-21T20:53:15Z</cp:lastPrinted>
  <dcterms:created xsi:type="dcterms:W3CDTF">2016-01-21T15:20:31Z</dcterms:created>
  <dcterms:modified xsi:type="dcterms:W3CDTF">2020-11-13T16:54:34Z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