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8"/>
  </p:notesMasterIdLst>
  <p:handoutMasterIdLst>
    <p:handoutMasterId r:id="rId19"/>
  </p:handoutMasterIdLst>
  <p:sldIdLst>
    <p:sldId id="260" r:id="rId6"/>
    <p:sldId id="281" r:id="rId7"/>
    <p:sldId id="279" r:id="rId8"/>
    <p:sldId id="291" r:id="rId9"/>
    <p:sldId id="284" r:id="rId10"/>
    <p:sldId id="307" r:id="rId11"/>
    <p:sldId id="301" r:id="rId12"/>
    <p:sldId id="308" r:id="rId13"/>
    <p:sldId id="288" r:id="rId14"/>
    <p:sldId id="300" r:id="rId15"/>
    <p:sldId id="295" r:id="rId16"/>
    <p:sldId id="285"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36" d="100"/>
          <a:sy n="136" d="100"/>
        </p:scale>
        <p:origin x="894" y="1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11/11/2020</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11/11/2020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781547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dirty="0"/>
          </a:p>
        </p:txBody>
      </p:sp>
    </p:spTree>
    <p:extLst>
      <p:ext uri="{BB962C8B-B14F-4D97-AF65-F5344CB8AC3E}">
        <p14:creationId xmlns:p14="http://schemas.microsoft.com/office/powerpoint/2010/main" val="30039760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dirty="0"/>
          </a:p>
        </p:txBody>
      </p:sp>
    </p:spTree>
    <p:extLst>
      <p:ext uri="{BB962C8B-B14F-4D97-AF65-F5344CB8AC3E}">
        <p14:creationId xmlns:p14="http://schemas.microsoft.com/office/powerpoint/2010/main" val="971983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dirty="0"/>
          </a:p>
        </p:txBody>
      </p:sp>
    </p:spTree>
    <p:extLst>
      <p:ext uri="{BB962C8B-B14F-4D97-AF65-F5344CB8AC3E}">
        <p14:creationId xmlns:p14="http://schemas.microsoft.com/office/powerpoint/2010/main" val="28924743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dirty="0"/>
          </a:p>
        </p:txBody>
      </p:sp>
    </p:spTree>
    <p:extLst>
      <p:ext uri="{BB962C8B-B14F-4D97-AF65-F5344CB8AC3E}">
        <p14:creationId xmlns:p14="http://schemas.microsoft.com/office/powerpoint/2010/main" val="31060249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dirty="0"/>
          </a:p>
        </p:txBody>
      </p:sp>
    </p:spTree>
    <p:extLst>
      <p:ext uri="{BB962C8B-B14F-4D97-AF65-F5344CB8AC3E}">
        <p14:creationId xmlns:p14="http://schemas.microsoft.com/office/powerpoint/2010/main" val="1090323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dirty="0"/>
          </a:p>
        </p:txBody>
      </p:sp>
    </p:spTree>
    <p:extLst>
      <p:ext uri="{BB962C8B-B14F-4D97-AF65-F5344CB8AC3E}">
        <p14:creationId xmlns:p14="http://schemas.microsoft.com/office/powerpoint/2010/main" val="3552719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30001700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2248038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774125" cy="246221"/>
          </a:xfrm>
          <a:prstGeom prst="rect">
            <a:avLst/>
          </a:prstGeom>
          <a:noFill/>
        </p:spPr>
        <p:txBody>
          <a:bodyPr wrap="square" rtlCol="0">
            <a:spAutoFit/>
          </a:bodyPr>
          <a:lstStyle/>
          <a:p>
            <a:pPr algn="l"/>
            <a:r>
              <a:rPr lang="en-US" sz="1000" b="1" baseline="0" dirty="0" smtClean="0">
                <a:solidFill>
                  <a:schemeClr val="tx2"/>
                </a:solidFill>
              </a:rPr>
              <a:t>PUBLIC – 11/18/20 MWG</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ercot.com/calendar/2020/11/18/215456-MWG"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www.ercot.com/about/governance/index.html"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819400"/>
            <a:ext cx="5257800" cy="1231106"/>
          </a:xfrm>
          <a:prstGeom prst="rect">
            <a:avLst/>
          </a:prstGeom>
          <a:noFill/>
        </p:spPr>
        <p:txBody>
          <a:bodyPr wrap="square" rtlCol="0">
            <a:spAutoFit/>
          </a:bodyPr>
          <a:lstStyle/>
          <a:p>
            <a:r>
              <a:rPr lang="en-US" sz="2000" b="1" dirty="0" smtClean="0">
                <a:solidFill>
                  <a:schemeClr val="tx2"/>
                </a:solidFill>
                <a:latin typeface="TradeGothic LT" panose="020B0506030503020504" pitchFamily="34" charset="0"/>
                <a:ea typeface="TradeGothic LT" panose="020B0506030503020504" pitchFamily="34" charset="0"/>
              </a:rPr>
              <a:t>Meter Working Group</a:t>
            </a:r>
          </a:p>
          <a:p>
            <a:endParaRPr lang="en-US" dirty="0">
              <a:solidFill>
                <a:schemeClr val="tx2"/>
              </a:solidFill>
            </a:endParaRPr>
          </a:p>
          <a:p>
            <a:endParaRPr lang="en-US" dirty="0">
              <a:solidFill>
                <a:schemeClr val="tx2"/>
              </a:solidFill>
            </a:endParaRPr>
          </a:p>
          <a:p>
            <a:r>
              <a:rPr lang="en-US" dirty="0" smtClean="0">
                <a:solidFill>
                  <a:schemeClr val="tx2"/>
                </a:solidFill>
                <a:latin typeface="TradeGothic LT" panose="020B0506030503020504" pitchFamily="34" charset="0"/>
                <a:ea typeface="TradeGothic LT" panose="020B0506030503020504" pitchFamily="34" charset="0"/>
              </a:rPr>
              <a:t>November 18, 2020</a:t>
            </a:r>
            <a:endParaRPr lang="en-US" dirty="0">
              <a:solidFill>
                <a:schemeClr val="tx2"/>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adeGothic LT" panose="020B0506030503020504" pitchFamily="34" charset="0"/>
                <a:ea typeface="TradeGothic LT" panose="020B0506030503020504" pitchFamily="34" charset="0"/>
              </a:rPr>
              <a:t>SMOG Updates Required to Supplement NPRR 1020</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dirty="0"/>
          </a:p>
        </p:txBody>
      </p:sp>
      <p:sp>
        <p:nvSpPr>
          <p:cNvPr id="5" name="Content Placeholder 4"/>
          <p:cNvSpPr>
            <a:spLocks noGrp="1"/>
          </p:cNvSpPr>
          <p:nvPr>
            <p:ph idx="1"/>
          </p:nvPr>
        </p:nvSpPr>
        <p:spPr>
          <a:xfrm>
            <a:off x="381000" y="1295400"/>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Draft of potential SMOG updates to facilitate MWG discussion</a:t>
            </a:r>
          </a:p>
          <a:p>
            <a:pPr lvl="1"/>
            <a:r>
              <a:rPr lang="en-US" sz="2000" dirty="0" smtClean="0">
                <a:solidFill>
                  <a:schemeClr val="tx1"/>
                </a:solidFill>
                <a:latin typeface="TradeGothic LT" panose="020B0506030503020504" pitchFamily="34" charset="0"/>
                <a:ea typeface="TradeGothic LT" panose="020B0506030503020504" pitchFamily="34" charset="0"/>
              </a:rPr>
              <a:t>See key document “10. SMOG Update 11_18_20”</a:t>
            </a:r>
          </a:p>
          <a:p>
            <a:pPr lvl="2"/>
            <a:endParaRPr lang="en-US" sz="2000" dirty="0" smtClean="0">
              <a:solidFill>
                <a:schemeClr val="tx1"/>
              </a:solidFill>
              <a:latin typeface="TradeGothic LT" panose="020B0506030503020504" pitchFamily="34" charset="0"/>
              <a:ea typeface="TradeGothic LT" panose="020B0506030503020504" pitchFamily="34" charset="0"/>
            </a:endParaRPr>
          </a:p>
          <a:p>
            <a:r>
              <a:rPr lang="en-US" sz="2000" dirty="0" smtClean="0">
                <a:solidFill>
                  <a:schemeClr val="tx1"/>
                </a:solidFill>
                <a:latin typeface="TradeGothic LT" panose="020B0506030503020504" pitchFamily="34" charset="0"/>
                <a:ea typeface="TradeGothic LT" panose="020B0506030503020504" pitchFamily="34" charset="0"/>
              </a:rPr>
              <a:t>Items still requiring finalization:</a:t>
            </a:r>
          </a:p>
          <a:p>
            <a:pPr lvl="1"/>
            <a:r>
              <a:rPr lang="en-US" sz="2000" dirty="0" smtClean="0">
                <a:solidFill>
                  <a:schemeClr val="tx1"/>
                </a:solidFill>
                <a:latin typeface="TradeGothic LT" panose="020B0506030503020504" pitchFamily="34" charset="0"/>
                <a:ea typeface="TradeGothic LT" panose="020B0506030503020504" pitchFamily="34" charset="0"/>
              </a:rPr>
              <a:t>Events of 6.5.4(1)(l)&amp;(m): Loss and Restoration of Telemetry.</a:t>
            </a:r>
          </a:p>
          <a:p>
            <a:pPr lvl="1"/>
            <a:r>
              <a:rPr lang="en-US" sz="2000" dirty="0">
                <a:solidFill>
                  <a:schemeClr val="tx1"/>
                </a:solidFill>
                <a:latin typeface="TradeGothic LT" panose="020B0506030503020504" pitchFamily="34" charset="0"/>
                <a:ea typeface="TradeGothic LT" panose="020B0506030503020504" pitchFamily="34" charset="0"/>
              </a:rPr>
              <a:t>CenterPoint update on investigation into SMOG changes needed to support using a stand alone meter to report auxiliary load calculation data</a:t>
            </a:r>
            <a:r>
              <a:rPr lang="en-US" sz="2000" dirty="0" smtClean="0">
                <a:solidFill>
                  <a:schemeClr val="tx1"/>
                </a:solidFill>
                <a:latin typeface="TradeGothic LT" panose="020B0506030503020504" pitchFamily="34" charset="0"/>
                <a:ea typeface="TradeGothic LT" panose="020B0506030503020504" pitchFamily="34" charset="0"/>
              </a:rPr>
              <a:t>. Note in SMOG draft Section 4.1(1</a:t>
            </a:r>
            <a:r>
              <a:rPr lang="en-US" sz="2000" dirty="0" smtClean="0">
                <a:solidFill>
                  <a:schemeClr val="tx1"/>
                </a:solidFill>
                <a:latin typeface="TradeGothic LT" panose="020B0506030503020504" pitchFamily="34" charset="0"/>
                <a:ea typeface="TradeGothic LT" panose="020B0506030503020504" pitchFamily="34" charset="0"/>
              </a:rPr>
              <a:t>)</a:t>
            </a:r>
          </a:p>
          <a:p>
            <a:pPr lvl="1"/>
            <a:endParaRPr lang="en-US" sz="2000" dirty="0">
              <a:solidFill>
                <a:schemeClr val="tx1"/>
              </a:solidFill>
              <a:latin typeface="TradeGothic LT" panose="020B0506030503020504" pitchFamily="34" charset="0"/>
              <a:ea typeface="TradeGothic LT" panose="020B0506030503020504" pitchFamily="34" charset="0"/>
            </a:endParaRPr>
          </a:p>
          <a:p>
            <a:r>
              <a:rPr lang="en-US" sz="2200" dirty="0" smtClean="0">
                <a:solidFill>
                  <a:schemeClr val="tx1"/>
                </a:solidFill>
                <a:latin typeface="TradeGothic LT" panose="020B0506030503020504" pitchFamily="34" charset="0"/>
                <a:ea typeface="TradeGothic LT" panose="020B0506030503020504" pitchFamily="34" charset="0"/>
              </a:rPr>
              <a:t>Is the MWG ready to endorse for submittal?</a:t>
            </a:r>
            <a:endParaRPr lang="en-US" sz="2200" dirty="0">
              <a:solidFill>
                <a:schemeClr val="tx1"/>
              </a:solidFill>
              <a:latin typeface="TradeGothic LT" panose="020B0506030503020504" pitchFamily="34" charset="0"/>
              <a:ea typeface="TradeGothic LT" panose="020B0506030503020504" pitchFamily="34" charset="0"/>
            </a:endParaRPr>
          </a:p>
          <a:p>
            <a:pPr lvl="3"/>
            <a:endParaRPr lang="en-US" sz="1700" dirty="0" smtClean="0">
              <a:solidFill>
                <a:schemeClr val="tx1"/>
              </a:solidFill>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807883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New or Other Business Items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3" name="Rectangle 2"/>
          <p:cNvSpPr/>
          <p:nvPr/>
        </p:nvSpPr>
        <p:spPr>
          <a:xfrm>
            <a:off x="381000" y="914400"/>
            <a:ext cx="8305800" cy="3477875"/>
          </a:xfrm>
          <a:prstGeom prst="rect">
            <a:avLst/>
          </a:prstGeom>
        </p:spPr>
        <p:txBody>
          <a:bodyPr wrap="square">
            <a:spAutoFit/>
          </a:bodyPr>
          <a:lstStyle/>
          <a:p>
            <a:pPr marL="285750" lvl="1" indent="-285750">
              <a:buFont typeface="Arial" panose="020B0604020202020204" pitchFamily="34" charset="0"/>
              <a:buChar char="•"/>
            </a:pPr>
            <a:r>
              <a:rPr lang="en-US" sz="2000" dirty="0">
                <a:latin typeface="TradeGothic LT" panose="020B0506030503020504" pitchFamily="34" charset="0"/>
                <a:ea typeface="TradeGothic LT" panose="020B0506030503020504" pitchFamily="34" charset="0"/>
              </a:rPr>
              <a:t>SMOGRR023 Update to MWG:</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Approved by TAC 10/28/20</a:t>
            </a:r>
            <a:r>
              <a:rPr lang="en-US" sz="2000" dirty="0">
                <a:latin typeface="TradeGothic LT" panose="020B0506030503020504" pitchFamily="34" charset="0"/>
                <a:ea typeface="TradeGothic LT" panose="020B0506030503020504" pitchFamily="34" charset="0"/>
              </a:rPr>
              <a:t>. </a:t>
            </a:r>
          </a:p>
          <a:p>
            <a:pPr marL="742950" lvl="2"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SMOG Updated Effective 11/1/2020 SMOGRR023.</a:t>
            </a: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alt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Request for any new or other business items</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kern="0" dirty="0" smtClean="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2088812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Meeting Summary and Closing Remarks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sp>
        <p:nvSpPr>
          <p:cNvPr id="3" name="Rectangle 2"/>
          <p:cNvSpPr/>
          <p:nvPr/>
        </p:nvSpPr>
        <p:spPr>
          <a:xfrm>
            <a:off x="381000" y="914400"/>
            <a:ext cx="8001000" cy="1631216"/>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Thank you for your attendance and participation.</a:t>
            </a:r>
          </a:p>
          <a:p>
            <a:pPr marL="285750" lvl="1" indent="-285750">
              <a:buFont typeface="Arial" panose="020B0604020202020204" pitchFamily="34" charset="0"/>
              <a:buChar char="•"/>
            </a:pPr>
            <a:endParaRPr lang="en-US" sz="2000" kern="0" dirty="0">
              <a:solidFill>
                <a:srgbClr val="000000"/>
              </a:solidFill>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sz="2000" kern="0" dirty="0" smtClean="0">
                <a:solidFill>
                  <a:srgbClr val="000000"/>
                </a:solidFill>
                <a:latin typeface="TradeGothic LT" panose="020B0506030503020504" pitchFamily="34" charset="0"/>
                <a:ea typeface="TradeGothic LT" panose="020B0506030503020504" pitchFamily="34" charset="0"/>
              </a:rPr>
              <a:t>Notes from this meeting will be posted on the ERCOT website under the key documents for this meeting.</a:t>
            </a:r>
          </a:p>
          <a:p>
            <a:pPr marL="742950" lvl="2" indent="-285750">
              <a:buFont typeface="Arial" panose="020B0604020202020204" pitchFamily="34" charset="0"/>
              <a:buChar char="•"/>
            </a:pPr>
            <a:r>
              <a:rPr lang="en-US" sz="2000" dirty="0">
                <a:hlinkClick r:id="rId3"/>
              </a:rPr>
              <a:t>http://</a:t>
            </a:r>
            <a:r>
              <a:rPr lang="en-US" sz="2000" dirty="0" smtClean="0">
                <a:hlinkClick r:id="rId3"/>
              </a:rPr>
              <a:t>www.ercot.com/calendar/2020/11/18/215456-MWG</a:t>
            </a:r>
            <a:endParaRPr lang="en-US" sz="2000" dirty="0" smtClean="0"/>
          </a:p>
        </p:txBody>
      </p:sp>
    </p:spTree>
    <p:extLst>
      <p:ext uri="{BB962C8B-B14F-4D97-AF65-F5344CB8AC3E}">
        <p14:creationId xmlns:p14="http://schemas.microsoft.com/office/powerpoint/2010/main" val="2036713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Anti-Trust Admonition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
        <p:nvSpPr>
          <p:cNvPr id="3" name="TextBox 2"/>
          <p:cNvSpPr txBox="1"/>
          <p:nvPr/>
        </p:nvSpPr>
        <p:spPr>
          <a:xfrm>
            <a:off x="381000" y="990600"/>
            <a:ext cx="8458200" cy="5078313"/>
          </a:xfrm>
          <a:prstGeom prst="rect">
            <a:avLst/>
          </a:prstGeom>
          <a:noFill/>
        </p:spPr>
        <p:txBody>
          <a:bodyPr wrap="square" rtlCol="0">
            <a:spAutoFit/>
          </a:bodyPr>
          <a:lstStyle/>
          <a:p>
            <a:pPr marL="0" lvl="1"/>
            <a:r>
              <a:rPr lang="en-US" altLang="en-US" sz="2000" b="1" u="sng" kern="0" dirty="0">
                <a:solidFill>
                  <a:srgbClr val="000000"/>
                </a:solidFill>
                <a:latin typeface="TradeGothic LT" panose="020B0506030503020504" pitchFamily="34" charset="0"/>
                <a:ea typeface="TradeGothic LT" panose="020B0506030503020504" pitchFamily="34" charset="0"/>
              </a:rPr>
              <a:t>Antitrust Admonition</a:t>
            </a:r>
            <a:endParaRPr lang="en-US" sz="2000" kern="0" dirty="0">
              <a:solidFill>
                <a:srgbClr val="000000"/>
              </a:solidFill>
              <a:latin typeface="TradeGothic LT" panose="020B0506030503020504" pitchFamily="34" charset="0"/>
              <a:ea typeface="TradeGothic LT" panose="020B0506030503020504" pitchFamily="34" charset="0"/>
            </a:endParaRPr>
          </a:p>
          <a:p>
            <a:pPr marL="0" lvl="1"/>
            <a:r>
              <a:rPr lang="en-US" sz="2000" kern="0" dirty="0" smtClean="0">
                <a:solidFill>
                  <a:srgbClr val="000000"/>
                </a:solidFill>
                <a:latin typeface="TradeGothic LT" panose="020B0506030503020504" pitchFamily="34" charset="0"/>
                <a:ea typeface="TradeGothic LT" panose="020B0506030503020504" pitchFamily="34" charset="0"/>
              </a:rPr>
              <a:t>To </a:t>
            </a:r>
            <a:r>
              <a:rPr lang="en-US" sz="2000" kern="0" dirty="0">
                <a:solidFill>
                  <a:srgbClr val="000000"/>
                </a:solidFill>
                <a:latin typeface="TradeGothic LT" panose="020B0506030503020504" pitchFamily="34" charset="0"/>
                <a:ea typeface="TradeGothic LT" panose="020B0506030503020504" pitchFamily="34" charset="0"/>
              </a:rPr>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2000" i="1" kern="0" dirty="0">
                <a:solidFill>
                  <a:srgbClr val="000000"/>
                </a:solidFill>
                <a:latin typeface="TradeGothic LT" panose="020B0506030503020504" pitchFamily="34" charset="0"/>
                <a:ea typeface="TradeGothic LT" panose="020B0506030503020504" pitchFamily="34" charset="0"/>
              </a:rPr>
              <a:t>Statement of Position on Antitrust Issues for Members of ERCOT Committees, Subcommittees, and Working Groups</a:t>
            </a:r>
            <a:r>
              <a:rPr lang="en-US" sz="2000" kern="0" dirty="0">
                <a:solidFill>
                  <a:srgbClr val="000000"/>
                </a:solidFill>
                <a:latin typeface="TradeGothic LT" panose="020B0506030503020504" pitchFamily="34" charset="0"/>
                <a:ea typeface="TradeGothic LT" panose="020B0506030503020504" pitchFamily="34" charset="0"/>
              </a:rPr>
              <a:t>, which is posted on the ERCOT website. </a:t>
            </a:r>
            <a:br>
              <a:rPr lang="en-US" sz="2000" kern="0" dirty="0">
                <a:solidFill>
                  <a:srgbClr val="000000"/>
                </a:solidFill>
                <a:latin typeface="TradeGothic LT" panose="020B0506030503020504" pitchFamily="34" charset="0"/>
                <a:ea typeface="TradeGothic LT" panose="020B0506030503020504" pitchFamily="34" charset="0"/>
              </a:rPr>
            </a:br>
            <a:r>
              <a:rPr lang="en-US" sz="2000" kern="0" dirty="0">
                <a:solidFill>
                  <a:srgbClr val="000000"/>
                </a:solidFill>
                <a:latin typeface="TradeGothic LT" panose="020B0506030503020504" pitchFamily="34" charset="0"/>
                <a:ea typeface="TradeGothic LT" panose="020B0506030503020504" pitchFamily="34" charset="0"/>
                <a:hlinkClick r:id="rId3"/>
              </a:rPr>
              <a:t>http://</a:t>
            </a:r>
            <a:r>
              <a:rPr lang="en-US" sz="2000" kern="0" dirty="0" smtClean="0">
                <a:solidFill>
                  <a:srgbClr val="000000"/>
                </a:solidFill>
                <a:latin typeface="TradeGothic LT" panose="020B0506030503020504" pitchFamily="34" charset="0"/>
                <a:ea typeface="TradeGothic LT" panose="020B0506030503020504" pitchFamily="34" charset="0"/>
                <a:hlinkClick r:id="rId3"/>
              </a:rPr>
              <a:t>www.ercot.com/about/governance/index.html</a:t>
            </a:r>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marL="0" lvl="1"/>
            <a:endParaRPr lang="en-US" sz="2000" kern="0" dirty="0" smtClean="0">
              <a:solidFill>
                <a:srgbClr val="000000"/>
              </a:solidFill>
              <a:latin typeface="TradeGothic LT" panose="020B0506030503020504" pitchFamily="34" charset="0"/>
              <a:ea typeface="TradeGothic LT" panose="020B0506030503020504" pitchFamily="34" charset="0"/>
            </a:endParaRPr>
          </a:p>
          <a:p>
            <a:pPr marL="0" lvl="1"/>
            <a:endParaRPr lang="en-US" sz="2000" kern="0" dirty="0">
              <a:solidFill>
                <a:srgbClr val="000000"/>
              </a:solidFill>
              <a:latin typeface="TradeGothic LT" panose="020B0506030503020504" pitchFamily="34" charset="0"/>
              <a:ea typeface="TradeGothic LT" panose="020B0506030503020504" pitchFamily="34" charset="0"/>
            </a:endParaRPr>
          </a:p>
          <a:p>
            <a:pPr lvl="0">
              <a:defRPr/>
            </a:pPr>
            <a:r>
              <a:rPr lang="en-US" altLang="en-US" sz="2400" b="1" u="sng" kern="0" dirty="0" smtClean="0">
                <a:solidFill>
                  <a:srgbClr val="000000"/>
                </a:solidFill>
                <a:latin typeface="TradeGothic LT" panose="020B0506030503020504" pitchFamily="34" charset="0"/>
                <a:ea typeface="TradeGothic LT" panose="020B0506030503020504" pitchFamily="34" charset="0"/>
              </a:rPr>
              <a:t>Disclaimer</a:t>
            </a:r>
            <a:endParaRPr lang="en-US" altLang="en-US" sz="2400" b="1" u="sng" kern="0" dirty="0">
              <a:solidFill>
                <a:srgbClr val="000000"/>
              </a:solidFill>
              <a:latin typeface="TradeGothic LT" panose="020B0506030503020504" pitchFamily="34" charset="0"/>
              <a:ea typeface="TradeGothic LT" panose="020B0506030503020504" pitchFamily="34" charset="0"/>
            </a:endParaRP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All presentations and materials submitted by Market Participants or any other Entity to ERCOT staff for this meeting are received and posted with </a:t>
            </a:r>
            <a:r>
              <a:rPr lang="en-US" altLang="en-US" sz="2000" kern="0" dirty="0" smtClean="0">
                <a:solidFill>
                  <a:srgbClr val="000000"/>
                </a:solidFill>
                <a:latin typeface="TradeGothic LT" panose="020B0506030503020504" pitchFamily="34" charset="0"/>
                <a:ea typeface="TradeGothic LT" panose="020B0506030503020504" pitchFamily="34" charset="0"/>
              </a:rPr>
              <a:t>the acknowledgement </a:t>
            </a:r>
            <a:r>
              <a:rPr lang="en-US" altLang="en-US" sz="2000" kern="0" dirty="0">
                <a:solidFill>
                  <a:srgbClr val="000000"/>
                </a:solidFill>
                <a:latin typeface="TradeGothic LT" panose="020B0506030503020504" pitchFamily="34" charset="0"/>
                <a:ea typeface="TradeGothic LT" panose="020B0506030503020504" pitchFamily="34" charset="0"/>
              </a:rPr>
              <a:t>that the information will</a:t>
            </a:r>
          </a:p>
          <a:p>
            <a:pPr lvl="0">
              <a:lnSpc>
                <a:spcPct val="80000"/>
              </a:lnSpc>
              <a:defRPr/>
            </a:pPr>
            <a:r>
              <a:rPr lang="en-US" altLang="en-US" sz="2000" kern="0" dirty="0">
                <a:solidFill>
                  <a:srgbClr val="000000"/>
                </a:solidFill>
                <a:latin typeface="TradeGothic LT" panose="020B0506030503020504" pitchFamily="34" charset="0"/>
                <a:ea typeface="TradeGothic LT" panose="020B0506030503020504" pitchFamily="34" charset="0"/>
              </a:rPr>
              <a:t>be considered public in accordance with the ERCOT Websites Content Management Operating Procedure.</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5972540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Attendance Roll-call and Introductions</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
        <p:nvSpPr>
          <p:cNvPr id="12" name="TextBox 11"/>
          <p:cNvSpPr txBox="1"/>
          <p:nvPr/>
        </p:nvSpPr>
        <p:spPr>
          <a:xfrm>
            <a:off x="304800" y="838200"/>
            <a:ext cx="8153400" cy="400110"/>
          </a:xfrm>
          <a:prstGeom prst="rect">
            <a:avLst/>
          </a:prstGeom>
          <a:noFill/>
        </p:spPr>
        <p:txBody>
          <a:bodyPr wrap="square" rtlCol="0">
            <a:spAutoFit/>
          </a:bodyPr>
          <a:lstStyle/>
          <a:p>
            <a:pPr marL="285750" lvl="1" indent="-285750">
              <a:buFont typeface="Arial" panose="020B0604020202020204" pitchFamily="34" charset="0"/>
              <a:buChar char="•"/>
            </a:pPr>
            <a:r>
              <a:rPr lang="en-US" altLang="en-US" sz="2000" kern="0" dirty="0" smtClean="0">
                <a:solidFill>
                  <a:srgbClr val="000000"/>
                </a:solidFill>
                <a:latin typeface="TradeGothic LT" panose="020B0506030503020504" pitchFamily="34" charset="0"/>
                <a:ea typeface="TradeGothic LT" panose="020B0506030503020504" pitchFamily="34" charset="0"/>
              </a:rPr>
              <a:t>Brief review of WebEx attendees and meeting format</a:t>
            </a:r>
            <a:endParaRPr lang="en-US" sz="20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10150559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Previous Action Item Update</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
        <p:nvSpPr>
          <p:cNvPr id="3" name="Rectangle 2"/>
          <p:cNvSpPr/>
          <p:nvPr/>
        </p:nvSpPr>
        <p:spPr>
          <a:xfrm>
            <a:off x="381000" y="840224"/>
            <a:ext cx="8458200" cy="3785652"/>
          </a:xfrm>
          <a:prstGeom prst="rect">
            <a:avLst/>
          </a:prstGeom>
        </p:spPr>
        <p:txBody>
          <a:bodyPr wrap="square">
            <a:spAutoFit/>
          </a:bodyPr>
          <a:lstStyle/>
          <a:p>
            <a:pPr marL="285750" lvl="1" indent="-285750">
              <a:buFont typeface="Arial" panose="020B0604020202020204" pitchFamily="34" charset="0"/>
              <a:buChar char="•"/>
            </a:pPr>
            <a:r>
              <a:rPr lang="en-US" sz="2000" dirty="0" smtClean="0">
                <a:latin typeface="TradeGothic LT" panose="020B0506030503020504" pitchFamily="34" charset="0"/>
                <a:ea typeface="TradeGothic LT" panose="020B0506030503020504" pitchFamily="34" charset="0"/>
              </a:rPr>
              <a:t>Action Items from previous MWG that are deferred to a future meeting.</a:t>
            </a: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Voltage Throw over schemes: ERCOT is following up with TDSPs as needed.</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Design Proposal Updates to remove RARF reference: updates will be made and presented to the MWG once RIOO transition is complete.</a:t>
            </a:r>
          </a:p>
          <a:p>
            <a:pPr marL="742950" lvl="2" indent="-285750">
              <a:buFont typeface="TradeGothic LT" panose="020B0506030503020504" pitchFamily="34" charset="0"/>
              <a:buChar char="–"/>
            </a:pPr>
            <a:endParaRPr lang="en-US" sz="2000" dirty="0" smtClean="0">
              <a:latin typeface="TradeGothic LT" panose="020B0506030503020504" pitchFamily="34" charset="0"/>
              <a:ea typeface="TradeGothic LT" panose="020B0506030503020504" pitchFamily="34" charset="0"/>
            </a:endParaRPr>
          </a:p>
          <a:p>
            <a:pPr marL="742950" lvl="2"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TDSP read metering and nodal pricing for settlement only energy storage: </a:t>
            </a:r>
          </a:p>
          <a:p>
            <a:pPr marL="1200150" lvl="3" indent="-285750">
              <a:buFont typeface="TradeGothic LT" panose="020B0506030503020504" pitchFamily="34" charset="0"/>
              <a:buChar char="–"/>
            </a:pPr>
            <a:r>
              <a:rPr lang="en-US" sz="2000" dirty="0" smtClean="0">
                <a:latin typeface="TradeGothic LT" panose="020B0506030503020504" pitchFamily="34" charset="0"/>
                <a:ea typeface="TradeGothic LT" panose="020B0506030503020504" pitchFamily="34" charset="0"/>
              </a:rPr>
              <a:t>NPRR 995: </a:t>
            </a:r>
            <a:r>
              <a:rPr lang="en-US" sz="2000" dirty="0" smtClean="0">
                <a:latin typeface="TradeGothic LT" panose="020B0506030503020504" pitchFamily="34" charset="0"/>
                <a:ea typeface="TradeGothic LT" panose="020B0506030503020504" pitchFamily="34" charset="0"/>
              </a:rPr>
              <a:t>PRS </a:t>
            </a:r>
            <a:r>
              <a:rPr lang="en-US" sz="2000" dirty="0">
                <a:latin typeface="TradeGothic LT" panose="020B0506030503020504" pitchFamily="34" charset="0"/>
                <a:ea typeface="TradeGothic LT" panose="020B0506030503020504" pitchFamily="34" charset="0"/>
              </a:rPr>
              <a:t>recommended approval of NPRR995 as amended by the 10/28/20 ERCOT </a:t>
            </a:r>
            <a:r>
              <a:rPr lang="en-US" sz="2000" dirty="0" smtClean="0">
                <a:latin typeface="TradeGothic LT" panose="020B0506030503020504" pitchFamily="34" charset="0"/>
                <a:ea typeface="TradeGothic LT" panose="020B0506030503020504" pitchFamily="34" charset="0"/>
              </a:rPr>
              <a:t>comments</a:t>
            </a:r>
            <a:r>
              <a:rPr lang="en-US" sz="2000" dirty="0">
                <a:latin typeface="TradeGothic LT" panose="020B0506030503020504" pitchFamily="34" charset="0"/>
                <a:ea typeface="TradeGothic LT" panose="020B0506030503020504" pitchFamily="34" charset="0"/>
              </a:rPr>
              <a:t> </a:t>
            </a:r>
            <a:r>
              <a:rPr lang="en-US" sz="2000" dirty="0" smtClean="0">
                <a:latin typeface="TradeGothic LT" panose="020B0506030503020504" pitchFamily="34" charset="0"/>
                <a:ea typeface="TradeGothic LT" panose="020B0506030503020504" pitchFamily="34" charset="0"/>
              </a:rPr>
              <a:t>on November 11</a:t>
            </a:r>
            <a:endParaRPr lang="en-US" sz="2000" dirty="0" smtClean="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8703054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latin typeface="TradeGothic LT" panose="020B0506030503020504" pitchFamily="34" charset="0"/>
                <a:ea typeface="TradeGothic LT" panose="020B0506030503020504" pitchFamily="34" charset="0"/>
              </a:rPr>
              <a:t>Standing Reminder on NPRR949 Implementation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
        <p:nvSpPr>
          <p:cNvPr id="3" name="Rectangle 2"/>
          <p:cNvSpPr/>
          <p:nvPr/>
        </p:nvSpPr>
        <p:spPr>
          <a:xfrm>
            <a:off x="374072" y="914400"/>
            <a:ext cx="8160327" cy="1015663"/>
          </a:xfrm>
          <a:prstGeom prst="rect">
            <a:avLst/>
          </a:prstGeom>
        </p:spPr>
        <p:txBody>
          <a:bodyPr wrap="square">
            <a:spAutoFit/>
          </a:bodyPr>
          <a:lstStyle/>
          <a:p>
            <a:pPr marL="285750" lvl="1" indent="-285750">
              <a:buFont typeface="Arial" panose="020B0604020202020204" pitchFamily="34" charset="0"/>
              <a:buChar char="•"/>
            </a:pPr>
            <a:r>
              <a:rPr lang="en-US" altLang="en-US" sz="2000" kern="0" dirty="0">
                <a:solidFill>
                  <a:srgbClr val="000000"/>
                </a:solidFill>
                <a:latin typeface="TradeGothic LT" panose="020B0506030503020504" pitchFamily="34" charset="0"/>
                <a:ea typeface="TradeGothic LT" panose="020B0506030503020504" pitchFamily="34" charset="0"/>
              </a:rPr>
              <a:t>As a reminder, NPRR949 was approved 8/13/2019. Protocol 10.12.1 will be updated effective </a:t>
            </a:r>
            <a:r>
              <a:rPr lang="en-US" altLang="en-US" sz="2000" kern="0" dirty="0" smtClean="0">
                <a:solidFill>
                  <a:srgbClr val="000000"/>
                </a:solidFill>
                <a:latin typeface="TradeGothic LT" panose="020B0506030503020504" pitchFamily="34" charset="0"/>
                <a:ea typeface="TradeGothic LT" panose="020B0506030503020504" pitchFamily="34" charset="0"/>
              </a:rPr>
              <a:t>1/1/2023. See updated language below.</a:t>
            </a:r>
            <a:endParaRPr lang="en-US" altLang="en-US" sz="2000" kern="0" dirty="0">
              <a:solidFill>
                <a:srgbClr val="000000"/>
              </a:solidFill>
              <a:latin typeface="TradeGothic LT" panose="020B0506030503020504" pitchFamily="34" charset="0"/>
              <a:ea typeface="TradeGothic LT" panose="020B05060305030205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277799995"/>
              </p:ext>
            </p:extLst>
          </p:nvPr>
        </p:nvGraphicFramePr>
        <p:xfrm>
          <a:off x="1353530" y="3886200"/>
          <a:ext cx="6201410" cy="2225040"/>
        </p:xfrm>
        <a:graphic>
          <a:graphicData uri="http://schemas.openxmlformats.org/drawingml/2006/table">
            <a:tbl>
              <a:tblPr firstRow="1" firstCol="1" lastRow="1" lastCol="1" bandRow="1" bandCol="1"/>
              <a:tblGrid>
                <a:gridCol w="6201410"/>
              </a:tblGrid>
              <a:tr h="0">
                <a:tc>
                  <a:txBody>
                    <a:bodyPr/>
                    <a:lstStyle/>
                    <a:p>
                      <a:pPr marL="0" marR="0">
                        <a:spcBef>
                          <a:spcPts val="600"/>
                        </a:spcBef>
                        <a:spcAft>
                          <a:spcPts val="1200"/>
                        </a:spcAft>
                      </a:pPr>
                      <a:r>
                        <a:rPr lang="en-US" sz="1200" b="1" i="1" dirty="0">
                          <a:effectLst/>
                          <a:latin typeface="Times New Roman" panose="02020603050405020304" pitchFamily="18" charset="0"/>
                          <a:ea typeface="Times New Roman" panose="02020603050405020304" pitchFamily="18" charset="0"/>
                        </a:rPr>
                        <a:t>[NPRR949:  Replace Section 10.12.1 above with the following on January 1, 2023:]</a:t>
                      </a:r>
                      <a:endParaRPr lang="en-US" sz="1200" dirty="0">
                        <a:effectLst/>
                        <a:latin typeface="Times New Roman" panose="02020603050405020304" pitchFamily="18" charset="0"/>
                        <a:ea typeface="Times New Roman" panose="02020603050405020304" pitchFamily="18" charset="0"/>
                      </a:endParaRPr>
                    </a:p>
                    <a:p>
                      <a:pPr marL="0" marR="0" indent="0">
                        <a:spcBef>
                          <a:spcPts val="1200"/>
                        </a:spcBef>
                        <a:spcAft>
                          <a:spcPts val="1200"/>
                        </a:spcAft>
                        <a:tabLst>
                          <a:tab pos="685800" algn="l"/>
                        </a:tabLst>
                      </a:pPr>
                      <a:r>
                        <a:rPr lang="en-US" sz="1200" b="1" i="1" dirty="0">
                          <a:effectLst/>
                          <a:latin typeface="Times New Roman" panose="02020603050405020304" pitchFamily="18" charset="0"/>
                          <a:ea typeface="Times New Roman" panose="02020603050405020304" pitchFamily="18" charset="0"/>
                        </a:rPr>
                        <a:t>10.12.1	ERCOT Acquisition of ERCOT-Polled Settlement (EPS) Meter Data </a:t>
                      </a:r>
                    </a:p>
                    <a:p>
                      <a:pPr marL="4572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(1)	ERCOT shall acquire ERCOT-Polled Settlement (EPS) Meter data via the following communication links:</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(a)	ERCOT private communication network established by ERCOT for ERCOT Real-Time metered Entities; or</a:t>
                      </a:r>
                    </a:p>
                    <a:p>
                      <a:pPr marL="914400" marR="0" indent="-457200">
                        <a:spcBef>
                          <a:spcPts val="0"/>
                        </a:spcBef>
                        <a:spcAft>
                          <a:spcPts val="1200"/>
                        </a:spcAft>
                      </a:pPr>
                      <a:r>
                        <a:rPr lang="en-US" sz="1200" dirty="0">
                          <a:effectLst/>
                          <a:latin typeface="Times New Roman" panose="02020603050405020304" pitchFamily="18" charset="0"/>
                          <a:ea typeface="Times New Roman" panose="02020603050405020304" pitchFamily="18" charset="0"/>
                        </a:rPr>
                        <a:t>(b)	Other ERCOT-approved communication technology provided by the Transmission Service Provider (TSP) or Distribution Service Provider (DSP).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sp>
        <p:nvSpPr>
          <p:cNvPr id="8" name="Rectangle 7"/>
          <p:cNvSpPr/>
          <p:nvPr/>
        </p:nvSpPr>
        <p:spPr>
          <a:xfrm>
            <a:off x="1353530" y="1905000"/>
            <a:ext cx="6201410" cy="1892826"/>
          </a:xfrm>
          <a:prstGeom prst="rect">
            <a:avLst/>
          </a:prstGeom>
        </p:spPr>
        <p:txBody>
          <a:bodyPr wrap="square">
            <a:spAutoFit/>
          </a:bodyPr>
          <a:lstStyle/>
          <a:p>
            <a:pPr marL="685800" marR="0" indent="-685800">
              <a:spcBef>
                <a:spcPts val="1200"/>
              </a:spcBef>
              <a:spcAft>
                <a:spcPts val="1200"/>
              </a:spcAft>
              <a:tabLst>
                <a:tab pos="685800" algn="l"/>
              </a:tabLst>
            </a:pPr>
            <a:r>
              <a:rPr lang="en-US" sz="1200" b="1" i="1" dirty="0">
                <a:latin typeface="Times New Roman" panose="02020603050405020304" pitchFamily="18" charset="0"/>
                <a:ea typeface="Times New Roman" panose="02020603050405020304" pitchFamily="18" charset="0"/>
              </a:rPr>
              <a:t>10.12.1	ERCOT Acquisition of Meter Data </a:t>
            </a:r>
          </a:p>
          <a:p>
            <a:pPr>
              <a:spcAft>
                <a:spcPts val="1200"/>
              </a:spcAft>
            </a:pPr>
            <a:r>
              <a:rPr lang="en-US" sz="1200" dirty="0">
                <a:latin typeface="Times New Roman" panose="02020603050405020304" pitchFamily="18" charset="0"/>
                <a:ea typeface="Times New Roman" panose="02020603050405020304" pitchFamily="18" charset="0"/>
              </a:rPr>
              <a:t>(</a:t>
            </a:r>
            <a:r>
              <a:rPr lang="en-US" sz="1200" dirty="0" smtClean="0">
                <a:latin typeface="Times New Roman" panose="02020603050405020304" pitchFamily="18" charset="0"/>
                <a:ea typeface="Times New Roman" panose="02020603050405020304" pitchFamily="18" charset="0"/>
              </a:rPr>
              <a:t>1)        ERCOT </a:t>
            </a:r>
            <a:r>
              <a:rPr lang="en-US" sz="1200" dirty="0">
                <a:latin typeface="Times New Roman" panose="02020603050405020304" pitchFamily="18" charset="0"/>
                <a:ea typeface="Times New Roman" panose="02020603050405020304" pitchFamily="18" charset="0"/>
              </a:rPr>
              <a:t>shall acquire meter data via the following communication links:</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(a)	ERCOT private communication network established by ERCOT for ERCOT Real-Time metered Entities; and</a:t>
            </a:r>
          </a:p>
          <a:p>
            <a:pPr marL="914400" marR="0" indent="-457200">
              <a:spcBef>
                <a:spcPts val="0"/>
              </a:spcBef>
              <a:spcAft>
                <a:spcPts val="1200"/>
              </a:spcAft>
            </a:pPr>
            <a:r>
              <a:rPr lang="en-US" sz="1200" dirty="0">
                <a:latin typeface="Times New Roman" panose="02020603050405020304" pitchFamily="18" charset="0"/>
                <a:ea typeface="Times New Roman" panose="02020603050405020304" pitchFamily="18" charset="0"/>
              </a:rPr>
              <a:t>(b)	Standard voice telephone circuit or other ERCOT-approved communication technology provided by the Transmission Service Provider (TSP) or Distribution Service Provider (DSP) for ERCOT-Polled Settlement (EPS) Meters.</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000494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518318"/>
          </a:xfrm>
        </p:spPr>
        <p:txBody>
          <a:bodyPr/>
          <a:lstStyle/>
          <a:p>
            <a:r>
              <a:rPr lang="en-US" dirty="0" smtClean="0">
                <a:latin typeface="TradeGothic LT" panose="020B0506030503020504" pitchFamily="34" charset="0"/>
                <a:ea typeface="TradeGothic LT" panose="020B0506030503020504" pitchFamily="34" charset="0"/>
              </a:rPr>
              <a:t>Percentage of EPS Meters using IP Communication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869763808"/>
              </p:ext>
            </p:extLst>
          </p:nvPr>
        </p:nvGraphicFramePr>
        <p:xfrm>
          <a:off x="958483" y="1219200"/>
          <a:ext cx="6934200" cy="3817944"/>
        </p:xfrm>
        <a:graphic>
          <a:graphicData uri="http://schemas.openxmlformats.org/drawingml/2006/table">
            <a:tbl>
              <a:tblPr/>
              <a:tblGrid>
                <a:gridCol w="914400"/>
                <a:gridCol w="1905000"/>
                <a:gridCol w="1905000"/>
                <a:gridCol w="2209800"/>
              </a:tblGrid>
              <a:tr h="369708">
                <a:tc>
                  <a:txBody>
                    <a:bodyPr/>
                    <a:lstStyle/>
                    <a:p>
                      <a:pPr algn="ctr" rtl="0" fontAlgn="b"/>
                      <a:r>
                        <a:rPr lang="en-US" sz="800" b="1" i="0" u="none" strike="noStrike" dirty="0">
                          <a:solidFill>
                            <a:srgbClr val="000000"/>
                          </a:solidFill>
                          <a:effectLst/>
                          <a:latin typeface="TradeGothic LT" panose="020B0506030503020504" pitchFamily="34" charset="0"/>
                        </a:rPr>
                        <a:t>TDSP</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radeGothic LT" panose="020B0506030503020504" pitchFamily="34" charset="0"/>
                        </a:rPr>
                        <a:t>% OF METERS ON TCP/IP as of </a:t>
                      </a:r>
                      <a:r>
                        <a:rPr lang="en-US" sz="800" b="1" i="0" u="none" strike="noStrike" dirty="0" smtClean="0">
                          <a:solidFill>
                            <a:srgbClr val="000000"/>
                          </a:solidFill>
                          <a:effectLst/>
                          <a:latin typeface="TradeGothic LT" panose="020B0506030503020504" pitchFamily="34" charset="0"/>
                        </a:rPr>
                        <a:t>JANUARY 2020</a:t>
                      </a:r>
                      <a:endParaRPr lang="en-US" sz="800" b="1" i="0" u="none" strike="noStrike" dirty="0">
                        <a:solidFill>
                          <a:srgbClr val="000000"/>
                        </a:solidFill>
                        <a:effectLst/>
                        <a:latin typeface="TradeGothic LT" panose="020B0506030503020504" pitchFamily="34" charset="0"/>
                      </a:endParaRP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radeGothic LT" panose="020B0506030503020504" pitchFamily="34" charset="0"/>
                        </a:rPr>
                        <a:t>% OF METERS ON TCP/IP as of </a:t>
                      </a:r>
                      <a:r>
                        <a:rPr lang="en-US" sz="800" b="1" i="0" u="none" strike="noStrike" dirty="0" smtClean="0">
                          <a:solidFill>
                            <a:srgbClr val="000000"/>
                          </a:solidFill>
                          <a:effectLst/>
                          <a:latin typeface="TradeGothic LT" panose="020B0506030503020504" pitchFamily="34" charset="0"/>
                        </a:rPr>
                        <a:t>OCTOBER</a:t>
                      </a:r>
                      <a:r>
                        <a:rPr lang="en-US" sz="800" b="1" i="0" u="none" strike="noStrike" baseline="0" dirty="0" smtClean="0">
                          <a:solidFill>
                            <a:srgbClr val="000000"/>
                          </a:solidFill>
                          <a:effectLst/>
                          <a:latin typeface="TradeGothic LT" panose="020B0506030503020504" pitchFamily="34" charset="0"/>
                        </a:rPr>
                        <a:t> </a:t>
                      </a:r>
                      <a:r>
                        <a:rPr lang="en-US" sz="800" b="1" i="0" u="none" strike="noStrike" dirty="0" smtClean="0">
                          <a:solidFill>
                            <a:srgbClr val="000000"/>
                          </a:solidFill>
                          <a:effectLst/>
                          <a:latin typeface="TradeGothic LT" panose="020B0506030503020504" pitchFamily="34" charset="0"/>
                        </a:rPr>
                        <a:t>2020</a:t>
                      </a:r>
                      <a:endParaRPr lang="en-US" sz="800" b="1" i="0" u="none" strike="noStrike" dirty="0">
                        <a:solidFill>
                          <a:srgbClr val="000000"/>
                        </a:solidFill>
                        <a:effectLst/>
                        <a:latin typeface="TradeGothic LT" panose="020B0506030503020504" pitchFamily="34" charset="0"/>
                      </a:endParaRP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1" i="0" u="none" strike="noStrike" dirty="0">
                          <a:solidFill>
                            <a:srgbClr val="000000"/>
                          </a:solidFill>
                          <a:effectLst/>
                          <a:latin typeface="TradeGothic LT" panose="020B0506030503020504" pitchFamily="34" charset="0"/>
                        </a:rPr>
                        <a:t>% </a:t>
                      </a:r>
                      <a:r>
                        <a:rPr lang="en-US" sz="800" b="1" i="0" u="none" strike="noStrike" dirty="0" smtClean="0">
                          <a:solidFill>
                            <a:srgbClr val="000000"/>
                          </a:solidFill>
                          <a:effectLst/>
                          <a:latin typeface="TradeGothic LT" panose="020B0506030503020504" pitchFamily="34" charset="0"/>
                        </a:rPr>
                        <a:t>OF METERS STILL </a:t>
                      </a:r>
                      <a:r>
                        <a:rPr lang="en-US" sz="800" b="1" i="0" u="none" strike="noStrike" dirty="0">
                          <a:solidFill>
                            <a:srgbClr val="000000"/>
                          </a:solidFill>
                          <a:effectLst/>
                          <a:latin typeface="TradeGothic LT" panose="020B0506030503020504" pitchFamily="34" charset="0"/>
                        </a:rPr>
                        <a:t>ON PHONE </a:t>
                      </a:r>
                      <a:r>
                        <a:rPr lang="en-US" sz="800" b="1" i="0" u="none" strike="noStrike" dirty="0" smtClean="0">
                          <a:solidFill>
                            <a:srgbClr val="000000"/>
                          </a:solidFill>
                          <a:effectLst/>
                          <a:latin typeface="TradeGothic LT" panose="020B0506030503020504" pitchFamily="34" charset="0"/>
                        </a:rPr>
                        <a:t>LINE AS OF OCTOBER</a:t>
                      </a:r>
                      <a:r>
                        <a:rPr lang="en-US" sz="800" b="1" i="0" u="none" strike="noStrike" baseline="0" dirty="0" smtClean="0">
                          <a:solidFill>
                            <a:srgbClr val="000000"/>
                          </a:solidFill>
                          <a:effectLst/>
                          <a:latin typeface="TradeGothic LT" panose="020B0506030503020504" pitchFamily="34" charset="0"/>
                        </a:rPr>
                        <a:t> </a:t>
                      </a:r>
                      <a:r>
                        <a:rPr lang="en-US" sz="800" b="1" i="0" u="none" strike="noStrike" dirty="0" smtClean="0">
                          <a:solidFill>
                            <a:srgbClr val="000000"/>
                          </a:solidFill>
                          <a:effectLst/>
                          <a:latin typeface="TradeGothic LT" panose="020B0506030503020504" pitchFamily="34" charset="0"/>
                        </a:rPr>
                        <a:t>2020*</a:t>
                      </a:r>
                      <a:endParaRPr lang="en-US" sz="800" b="1" i="0" u="none" strike="noStrike" dirty="0">
                        <a:solidFill>
                          <a:srgbClr val="000000"/>
                        </a:solidFill>
                        <a:effectLst/>
                        <a:latin typeface="TradeGothic LT" panose="020B0506030503020504" pitchFamily="34" charset="0"/>
                      </a:endParaRP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O</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A</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V</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U</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T</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C</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F</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B</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Q</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83.33%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16.67%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K</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61.54%</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38.46%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D</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58%</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58.33%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41.67%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I</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54.05%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45.95%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N</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46.00%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54.00%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M</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43.06%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56.94%</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P</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43.04%</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56.96%</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R</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25%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36.92%</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63.08%</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H</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5%</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4.17%</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95.83%</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S</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L</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W</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a:solidFill>
                            <a:srgbClr val="000000"/>
                          </a:solidFill>
                          <a:effectLst/>
                          <a:latin typeface="TradeGothic LT" panose="020B0506030503020504" pitchFamily="34" charset="0"/>
                        </a:rPr>
                        <a:t>TDSP E</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r h="156738">
                <a:tc>
                  <a:txBody>
                    <a:bodyPr/>
                    <a:lstStyle/>
                    <a:p>
                      <a:pPr algn="ctr" rtl="0" fontAlgn="b"/>
                      <a:r>
                        <a:rPr lang="en-US" sz="800" b="0" i="0" u="none" strike="noStrike" dirty="0">
                          <a:solidFill>
                            <a:srgbClr val="000000"/>
                          </a:solidFill>
                          <a:effectLst/>
                          <a:latin typeface="TradeGothic LT" panose="020B0506030503020504" pitchFamily="34" charset="0"/>
                        </a:rPr>
                        <a:t>TDSP J</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a:solidFill>
                            <a:srgbClr val="000000"/>
                          </a:solidFill>
                          <a:effectLst/>
                          <a:latin typeface="TradeGothic LT" panose="020B0506030503020504" pitchFamily="34" charset="0"/>
                        </a:rPr>
                        <a:t>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c>
                  <a:txBody>
                    <a:bodyPr/>
                    <a:lstStyle/>
                    <a:p>
                      <a:pPr algn="ctr" rtl="0" fontAlgn="b"/>
                      <a:r>
                        <a:rPr lang="en-US" sz="800" b="0" i="0" u="none" strike="noStrike" dirty="0">
                          <a:solidFill>
                            <a:srgbClr val="000000"/>
                          </a:solidFill>
                          <a:effectLst/>
                          <a:latin typeface="TradeGothic LT" panose="020B0506030503020504" pitchFamily="34" charset="0"/>
                        </a:rPr>
                        <a:t>100.00%</a:t>
                      </a:r>
                    </a:p>
                  </a:txBody>
                  <a:tcPr marL="7464" marR="7464" marT="7464" marB="0" anchor="b">
                    <a:lnL w="12700" cap="flat" cmpd="sng" algn="ctr">
                      <a:solidFill>
                        <a:srgbClr val="00AEC7"/>
                      </a:solidFill>
                      <a:prstDash val="solid"/>
                      <a:round/>
                      <a:headEnd type="none" w="med" len="med"/>
                      <a:tailEnd type="none" w="med" len="med"/>
                    </a:lnL>
                    <a:lnR w="12700" cap="flat" cmpd="sng" algn="ctr">
                      <a:solidFill>
                        <a:srgbClr val="00AEC7"/>
                      </a:solidFill>
                      <a:prstDash val="solid"/>
                      <a:round/>
                      <a:headEnd type="none" w="med" len="med"/>
                      <a:tailEnd type="none" w="med" len="med"/>
                    </a:lnR>
                    <a:lnT w="12700" cap="flat" cmpd="sng" algn="ctr">
                      <a:solidFill>
                        <a:srgbClr val="00AEC7"/>
                      </a:solidFill>
                      <a:prstDash val="solid"/>
                      <a:round/>
                      <a:headEnd type="none" w="med" len="med"/>
                      <a:tailEnd type="none" w="med" len="med"/>
                    </a:lnT>
                    <a:lnB w="12700" cap="flat" cmpd="sng" algn="ctr">
                      <a:solidFill>
                        <a:srgbClr val="00AEC7"/>
                      </a:solidFill>
                      <a:prstDash val="solid"/>
                      <a:round/>
                      <a:headEnd type="none" w="med" len="med"/>
                      <a:tailEnd type="none" w="med" len="med"/>
                    </a:lnB>
                  </a:tcPr>
                </a:tc>
              </a:tr>
            </a:tbl>
          </a:graphicData>
        </a:graphic>
      </p:graphicFrame>
      <p:sp>
        <p:nvSpPr>
          <p:cNvPr id="11" name="TextBox 10"/>
          <p:cNvSpPr txBox="1"/>
          <p:nvPr/>
        </p:nvSpPr>
        <p:spPr>
          <a:xfrm>
            <a:off x="4425583" y="5232427"/>
            <a:ext cx="4108817" cy="276999"/>
          </a:xfrm>
          <a:prstGeom prst="rect">
            <a:avLst/>
          </a:prstGeom>
          <a:noFill/>
        </p:spPr>
        <p:txBody>
          <a:bodyPr wrap="none" rtlCol="0">
            <a:spAutoFit/>
          </a:bodyPr>
          <a:lstStyle/>
          <a:p>
            <a:r>
              <a:rPr lang="en-US" sz="1200" dirty="0" smtClean="0">
                <a:latin typeface="TradeGothic LT" panose="020B0506030503020504" pitchFamily="34" charset="0"/>
                <a:ea typeface="TradeGothic LT" panose="020B0506030503020504" pitchFamily="34" charset="0"/>
              </a:rPr>
              <a:t>*Indicates sorted by this column in lowest to highest order</a:t>
            </a:r>
            <a:endParaRPr lang="en-US" sz="1200"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3321233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Line Loss Compensation Discussion</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
        <p:nvSpPr>
          <p:cNvPr id="5" name="Rectangle 4"/>
          <p:cNvSpPr/>
          <p:nvPr/>
        </p:nvSpPr>
        <p:spPr>
          <a:xfrm>
            <a:off x="381000" y="762000"/>
            <a:ext cx="8153400" cy="2862322"/>
          </a:xfrm>
          <a:prstGeom prst="rect">
            <a:avLst/>
          </a:prstGeom>
        </p:spPr>
        <p:txBody>
          <a:bodyPr wrap="square">
            <a:spAutoFit/>
          </a:bodyPr>
          <a:lstStyle/>
          <a:p>
            <a:pPr marL="285750" lvl="1"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Meter Working </a:t>
            </a:r>
            <a:r>
              <a:rPr lang="en-US" dirty="0" smtClean="0">
                <a:latin typeface="TradeGothic LT" panose="020B0506030503020504" pitchFamily="34" charset="0"/>
                <a:ea typeface="TradeGothic LT" panose="020B0506030503020504" pitchFamily="34" charset="0"/>
              </a:rPr>
              <a:t>Group discussion on possible language for loss compensation update in protocol and SMOG.</a:t>
            </a:r>
          </a:p>
          <a:p>
            <a:pPr marL="742950" lvl="2" indent="-285750">
              <a:buFont typeface="Arial" panose="020B0604020202020204" pitchFamily="34" charset="0"/>
              <a:buChar char="•"/>
            </a:pPr>
            <a:r>
              <a:rPr lang="en-US" dirty="0">
                <a:latin typeface="TradeGothic LT" panose="020B0506030503020504" pitchFamily="34" charset="0"/>
                <a:ea typeface="TradeGothic LT" panose="020B0506030503020504" pitchFamily="34" charset="0"/>
              </a:rPr>
              <a:t>Action Item from </a:t>
            </a:r>
            <a:r>
              <a:rPr lang="en-US" dirty="0" smtClean="0">
                <a:latin typeface="TradeGothic LT" panose="020B0506030503020504" pitchFamily="34" charset="0"/>
                <a:ea typeface="TradeGothic LT" panose="020B0506030503020504" pitchFamily="34" charset="0"/>
              </a:rPr>
              <a:t>10/20 </a:t>
            </a:r>
            <a:r>
              <a:rPr lang="en-US" dirty="0">
                <a:latin typeface="TradeGothic LT" panose="020B0506030503020504" pitchFamily="34" charset="0"/>
                <a:ea typeface="TradeGothic LT" panose="020B0506030503020504" pitchFamily="34" charset="0"/>
              </a:rPr>
              <a:t>meeting: ERCOT will work on language for a potential NPRR/SMOGRR change based on % watt cooper less than 0.001% as determined by site maximum energy. </a:t>
            </a:r>
            <a:endParaRPr lang="en-US" dirty="0" smtClean="0">
              <a:latin typeface="TradeGothic LT" panose="020B0506030503020504" pitchFamily="34" charset="0"/>
              <a:ea typeface="TradeGothic LT" panose="020B0506030503020504" pitchFamily="34" charset="0"/>
            </a:endParaRPr>
          </a:p>
          <a:p>
            <a:pPr marL="742950" lvl="2" indent="-285750">
              <a:buFont typeface="Arial" panose="020B0604020202020204" pitchFamily="34" charset="0"/>
              <a:buChar char="•"/>
            </a:pPr>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See key document “3. Line Loss Compensation Language Draft”</a:t>
            </a:r>
          </a:p>
          <a:p>
            <a:pPr marL="457200" lvl="2"/>
            <a:endParaRPr lang="en-US" dirty="0">
              <a:latin typeface="TradeGothic LT" panose="020B0506030503020504" pitchFamily="34" charset="0"/>
              <a:ea typeface="TradeGothic LT" panose="020B0506030503020504" pitchFamily="34" charset="0"/>
            </a:endParaRPr>
          </a:p>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Review language to see if further edits are needed or MWG would like to continue with the proposed language.</a:t>
            </a:r>
            <a:endParaRPr lang="en-US" dirty="0">
              <a:latin typeface="TradeGothic LT" panose="020B0506030503020504" pitchFamily="34" charset="0"/>
              <a:ea typeface="TradeGothic LT" panose="020B0506030503020504" pitchFamily="34" charset="0"/>
            </a:endParaRPr>
          </a:p>
        </p:txBody>
      </p:sp>
    </p:spTree>
    <p:extLst>
      <p:ext uri="{BB962C8B-B14F-4D97-AF65-F5344CB8AC3E}">
        <p14:creationId xmlns:p14="http://schemas.microsoft.com/office/powerpoint/2010/main" val="40987224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latin typeface="TradeGothic LT" panose="020B0506030503020504" pitchFamily="34" charset="0"/>
                <a:ea typeface="TradeGothic LT" panose="020B0506030503020504" pitchFamily="34" charset="0"/>
              </a:rPr>
              <a:t>Tesla/TNMP Update on Telemetry Events to MV-90</a:t>
            </a:r>
            <a:endParaRPr lang="en-US" b="1" dirty="0">
              <a:solidFill>
                <a:schemeClr val="accent1"/>
              </a:solidFill>
              <a:latin typeface="TradeGothic LT" panose="020B0506030503020504" pitchFamily="34" charset="0"/>
              <a:ea typeface="TradeGothic LT" panose="020B0506030503020504" pitchFamily="34" charset="0"/>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
        <p:nvSpPr>
          <p:cNvPr id="5" name="Rectangle 4"/>
          <p:cNvSpPr/>
          <p:nvPr/>
        </p:nvSpPr>
        <p:spPr>
          <a:xfrm>
            <a:off x="381000" y="762000"/>
            <a:ext cx="8153400" cy="923330"/>
          </a:xfrm>
          <a:prstGeom prst="rect">
            <a:avLst/>
          </a:prstGeom>
        </p:spPr>
        <p:txBody>
          <a:bodyPr wrap="square">
            <a:spAutoFit/>
          </a:bodyPr>
          <a:lstStyle/>
          <a:p>
            <a:pPr marL="285750" lvl="1" indent="-285750">
              <a:buFont typeface="Arial" panose="020B0604020202020204" pitchFamily="34" charset="0"/>
              <a:buChar char="•"/>
            </a:pPr>
            <a:r>
              <a:rPr lang="en-US" dirty="0" smtClean="0">
                <a:latin typeface="TradeGothic LT" panose="020B0506030503020504" pitchFamily="34" charset="0"/>
                <a:ea typeface="TradeGothic LT" panose="020B0506030503020504" pitchFamily="34" charset="0"/>
              </a:rPr>
              <a:t>Action </a:t>
            </a:r>
            <a:r>
              <a:rPr lang="en-US" dirty="0">
                <a:latin typeface="TradeGothic LT" panose="020B0506030503020504" pitchFamily="34" charset="0"/>
                <a:ea typeface="TradeGothic LT" panose="020B0506030503020504" pitchFamily="34" charset="0"/>
              </a:rPr>
              <a:t>Item from </a:t>
            </a:r>
            <a:r>
              <a:rPr lang="en-US" dirty="0" smtClean="0">
                <a:latin typeface="TradeGothic LT" panose="020B0506030503020504" pitchFamily="34" charset="0"/>
                <a:ea typeface="TradeGothic LT" panose="020B0506030503020504" pitchFamily="34" charset="0"/>
              </a:rPr>
              <a:t>10/20 </a:t>
            </a:r>
            <a:r>
              <a:rPr lang="en-US" dirty="0">
                <a:latin typeface="TradeGothic LT" panose="020B0506030503020504" pitchFamily="34" charset="0"/>
                <a:ea typeface="TradeGothic LT" panose="020B0506030503020504" pitchFamily="34" charset="0"/>
              </a:rPr>
              <a:t>meeting: Tesla will check with TNMP regarding testing of loss of and restoration of telemetry events reported to ERCOT MDAS</a:t>
            </a:r>
            <a:r>
              <a:rPr lang="en-US" dirty="0" smtClean="0">
                <a:latin typeface="TradeGothic LT" panose="020B0506030503020504" pitchFamily="34" charset="0"/>
                <a:ea typeface="TradeGothic LT" panose="020B0506030503020504" pitchFamily="34" charset="0"/>
              </a:rPr>
              <a:t>.</a:t>
            </a:r>
          </a:p>
        </p:txBody>
      </p:sp>
    </p:spTree>
    <p:extLst>
      <p:ext uri="{BB962C8B-B14F-4D97-AF65-F5344CB8AC3E}">
        <p14:creationId xmlns:p14="http://schemas.microsoft.com/office/powerpoint/2010/main" val="8863678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Documents for Review</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
        <p:nvSpPr>
          <p:cNvPr id="5" name="Content Placeholder 4"/>
          <p:cNvSpPr>
            <a:spLocks noGrp="1"/>
          </p:cNvSpPr>
          <p:nvPr>
            <p:ph idx="1"/>
          </p:nvPr>
        </p:nvSpPr>
        <p:spPr>
          <a:xfrm>
            <a:off x="383519" y="764519"/>
            <a:ext cx="8534400" cy="5052221"/>
          </a:xfrm>
        </p:spPr>
        <p:txBody>
          <a:bodyPr/>
          <a:lstStyle/>
          <a:p>
            <a:r>
              <a:rPr lang="en-US" sz="2000" dirty="0" smtClean="0">
                <a:solidFill>
                  <a:schemeClr val="tx1"/>
                </a:solidFill>
                <a:latin typeface="TradeGothic LT" panose="020B0506030503020504" pitchFamily="34" charset="0"/>
                <a:ea typeface="TradeGothic LT" panose="020B0506030503020504" pitchFamily="34" charset="0"/>
              </a:rPr>
              <a:t>Review draft documents requiring update to support NPRR1020 and </a:t>
            </a:r>
            <a:r>
              <a:rPr lang="en-US" sz="2000" dirty="0" smtClean="0">
                <a:solidFill>
                  <a:schemeClr val="tx1"/>
                </a:solidFill>
                <a:latin typeface="TradeGothic LT" panose="020B0506030503020504" pitchFamily="34" charset="0"/>
                <a:ea typeface="TradeGothic LT" panose="020B0506030503020504" pitchFamily="34" charset="0"/>
              </a:rPr>
              <a:t>SMOGRR for possible MWG endorsement</a:t>
            </a:r>
            <a:endParaRPr lang="en-US" sz="2000" dirty="0" smtClean="0">
              <a:solidFill>
                <a:schemeClr val="tx1"/>
              </a:solidFill>
              <a:latin typeface="TradeGothic LT" panose="020B0506030503020504" pitchFamily="34" charset="0"/>
              <a:ea typeface="TradeGothic LT" panose="020B0506030503020504" pitchFamily="34" charset="0"/>
            </a:endParaRPr>
          </a:p>
          <a:p>
            <a:endParaRPr lang="en-US" sz="2000" dirty="0">
              <a:solidFill>
                <a:schemeClr val="tx1"/>
              </a:solidFill>
              <a:latin typeface="TradeGothic LT" panose="020B0506030503020504" pitchFamily="34" charset="0"/>
              <a:ea typeface="TradeGothic LT" panose="020B0506030503020504" pitchFamily="34" charset="0"/>
            </a:endParaRPr>
          </a:p>
          <a:p>
            <a:r>
              <a:rPr lang="en-US" sz="2000" dirty="0" smtClean="0">
                <a:solidFill>
                  <a:schemeClr val="tx1"/>
                </a:solidFill>
                <a:latin typeface="TradeGothic LT" panose="020B0506030503020504" pitchFamily="34" charset="0"/>
                <a:ea typeface="TradeGothic LT" panose="020B0506030503020504" pitchFamily="34" charset="0"/>
              </a:rPr>
              <a:t>See Key documents:</a:t>
            </a:r>
          </a:p>
          <a:p>
            <a:pPr lvl="1"/>
            <a:r>
              <a:rPr lang="en-US" sz="2000" dirty="0" smtClean="0">
                <a:solidFill>
                  <a:schemeClr val="tx1"/>
                </a:solidFill>
                <a:latin typeface="TradeGothic LT" panose="020B0506030503020504" pitchFamily="34" charset="0"/>
                <a:ea typeface="TradeGothic LT" panose="020B0506030503020504" pitchFamily="34" charset="0"/>
              </a:rPr>
              <a:t>5A. EPS Metering Design Proposal 3.0 REDLINE</a:t>
            </a:r>
          </a:p>
          <a:p>
            <a:pPr lvl="1"/>
            <a:r>
              <a:rPr lang="en-US" sz="2000" dirty="0" smtClean="0">
                <a:solidFill>
                  <a:schemeClr val="tx1"/>
                </a:solidFill>
                <a:latin typeface="TradeGothic LT" panose="020B0506030503020504" pitchFamily="34" charset="0"/>
                <a:ea typeface="TradeGothic LT" panose="020B0506030503020504" pitchFamily="34" charset="0"/>
              </a:rPr>
              <a:t>5B. EPS Metering Design Proposal 3.0</a:t>
            </a:r>
          </a:p>
          <a:p>
            <a:pPr lvl="1"/>
            <a:r>
              <a:rPr lang="en-US" sz="2000" dirty="0" smtClean="0">
                <a:solidFill>
                  <a:schemeClr val="tx1"/>
                </a:solidFill>
                <a:latin typeface="TradeGothic LT" panose="020B0506030503020504" pitchFamily="34" charset="0"/>
                <a:ea typeface="TradeGothic LT" panose="020B0506030503020504" pitchFamily="34" charset="0"/>
              </a:rPr>
              <a:t>6. ERCOT Polled Settlement MDAS Configuration Form 6.0</a:t>
            </a:r>
          </a:p>
          <a:p>
            <a:pPr lvl="1"/>
            <a:r>
              <a:rPr lang="en-US" sz="2000" dirty="0" smtClean="0">
                <a:solidFill>
                  <a:schemeClr val="tx1"/>
                </a:solidFill>
                <a:latin typeface="TradeGothic LT" panose="020B0506030503020504" pitchFamily="34" charset="0"/>
                <a:ea typeface="TradeGothic LT" panose="020B0506030503020504" pitchFamily="34" charset="0"/>
              </a:rPr>
              <a:t>7. EPS Site Certification 5.0</a:t>
            </a:r>
          </a:p>
          <a:p>
            <a:pPr lvl="1"/>
            <a:r>
              <a:rPr lang="en-US" sz="2000" dirty="0" smtClean="0">
                <a:solidFill>
                  <a:schemeClr val="tx1"/>
                </a:solidFill>
                <a:latin typeface="TradeGothic LT" panose="020B0506030503020504" pitchFamily="34" charset="0"/>
                <a:ea typeface="TradeGothic LT" panose="020B0506030503020504" pitchFamily="34" charset="0"/>
              </a:rPr>
              <a:t>8. EPS Meter Test Report 6.0</a:t>
            </a:r>
          </a:p>
          <a:p>
            <a:pPr lvl="1"/>
            <a:r>
              <a:rPr lang="en-US" sz="2000" dirty="0" smtClean="0">
                <a:solidFill>
                  <a:schemeClr val="tx1"/>
                </a:solidFill>
                <a:latin typeface="TradeGothic LT" panose="020B0506030503020504" pitchFamily="34" charset="0"/>
                <a:ea typeface="TradeGothic LT" panose="020B0506030503020504" pitchFamily="34" charset="0"/>
              </a:rPr>
              <a:t>9. RE Access to Auxiliary Load Telemetry System 1.0</a:t>
            </a:r>
          </a:p>
          <a:p>
            <a:pPr lvl="1"/>
            <a:endParaRPr lang="en-US" sz="1800" dirty="0">
              <a:solidFill>
                <a:schemeClr val="tx1"/>
              </a:solidFill>
              <a:latin typeface="TradeGothic LT" panose="020B0506030503020504" pitchFamily="34" charset="0"/>
              <a:ea typeface="TradeGothic LT" panose="020B0506030503020504" pitchFamily="34" charset="0"/>
            </a:endParaRPr>
          </a:p>
          <a:p>
            <a:pPr marL="457200" lvl="1" indent="0">
              <a:buNone/>
            </a:pPr>
            <a:endParaRPr lang="en-US" sz="1400" dirty="0" smtClean="0"/>
          </a:p>
          <a:p>
            <a:pPr marL="457200" lvl="1" indent="0">
              <a:buNone/>
            </a:pPr>
            <a:endParaRPr lang="en-US" sz="1400" dirty="0"/>
          </a:p>
        </p:txBody>
      </p:sp>
    </p:spTree>
    <p:extLst>
      <p:ext uri="{BB962C8B-B14F-4D97-AF65-F5344CB8AC3E}">
        <p14:creationId xmlns:p14="http://schemas.microsoft.com/office/powerpoint/2010/main" val="391330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c34af464-7aa1-4edd-9be4-83dffc1cb926"/>
    <ds:schemaRef ds:uri="http://www.w3.org/XML/1998/namespace"/>
    <ds:schemaRef ds:uri="http://purl.org/dc/dcmityp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73B813C5-B896-4665-8CDA-23C23DD459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6820</TotalTime>
  <Words>794</Words>
  <Application>Microsoft Office PowerPoint</Application>
  <PresentationFormat>On-screen Show (4:3)</PresentationFormat>
  <Paragraphs>192</Paragraphs>
  <Slides>12</Slides>
  <Notes>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12</vt:i4>
      </vt:variant>
    </vt:vector>
  </HeadingPairs>
  <TitlesOfParts>
    <vt:vector size="18" baseType="lpstr">
      <vt:lpstr>Arial</vt:lpstr>
      <vt:lpstr>Calibri</vt:lpstr>
      <vt:lpstr>Times New Roman</vt:lpstr>
      <vt:lpstr>TradeGothic LT</vt:lpstr>
      <vt:lpstr>1_Custom Design</vt:lpstr>
      <vt:lpstr>Office Theme</vt:lpstr>
      <vt:lpstr>PowerPoint Presentation</vt:lpstr>
      <vt:lpstr>Anti-Trust Admonition</vt:lpstr>
      <vt:lpstr>Attendance Roll-call and Introductions</vt:lpstr>
      <vt:lpstr>Previous Action Item Update</vt:lpstr>
      <vt:lpstr>Standing Reminder on NPRR949 Implementation</vt:lpstr>
      <vt:lpstr>Percentage of EPS Meters using IP Communication</vt:lpstr>
      <vt:lpstr>Line Loss Compensation Discussion</vt:lpstr>
      <vt:lpstr>Tesla/TNMP Update on Telemetry Events to MV-90</vt:lpstr>
      <vt:lpstr>Documents for Review</vt:lpstr>
      <vt:lpstr>SMOG Updates Required to Supplement NPRR 1020</vt:lpstr>
      <vt:lpstr>New or Other Business Items</vt:lpstr>
      <vt:lpstr>Meeting Summary and Closing Remarks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Tucker, Donald</cp:lastModifiedBy>
  <cp:revision>204</cp:revision>
  <cp:lastPrinted>2016-01-21T20:53:15Z</cp:lastPrinted>
  <dcterms:created xsi:type="dcterms:W3CDTF">2016-01-21T15:20:31Z</dcterms:created>
  <dcterms:modified xsi:type="dcterms:W3CDTF">2020-11-11T22:41:59Z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ies>
</file>